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Lst>
  <p:notesMasterIdLst>
    <p:notesMasterId r:id="rId32"/>
  </p:notesMasterIdLst>
  <p:sldIdLst>
    <p:sldId id="687" r:id="rId5"/>
    <p:sldId id="704" r:id="rId6"/>
    <p:sldId id="688" r:id="rId7"/>
    <p:sldId id="267" r:id="rId8"/>
    <p:sldId id="269" r:id="rId9"/>
    <p:sldId id="270" r:id="rId10"/>
    <p:sldId id="271" r:id="rId11"/>
    <p:sldId id="272" r:id="rId12"/>
    <p:sldId id="273" r:id="rId13"/>
    <p:sldId id="275" r:id="rId14"/>
    <p:sldId id="276" r:id="rId15"/>
    <p:sldId id="279" r:id="rId16"/>
    <p:sldId id="280" r:id="rId17"/>
    <p:sldId id="281" r:id="rId18"/>
    <p:sldId id="689" r:id="rId19"/>
    <p:sldId id="690" r:id="rId20"/>
    <p:sldId id="691" r:id="rId21"/>
    <p:sldId id="692" r:id="rId22"/>
    <p:sldId id="693" r:id="rId23"/>
    <p:sldId id="694" r:id="rId24"/>
    <p:sldId id="695" r:id="rId25"/>
    <p:sldId id="696" r:id="rId26"/>
    <p:sldId id="697" r:id="rId27"/>
    <p:sldId id="698" r:id="rId28"/>
    <p:sldId id="700" r:id="rId29"/>
    <p:sldId id="701" r:id="rId30"/>
    <p:sldId id="705"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laskowski, Robert (DLT)" initials="KR(" lastIdx="3" clrIdx="0">
    <p:extLst>
      <p:ext uri="{19B8F6BF-5375-455C-9EA6-DF929625EA0E}">
        <p15:presenceInfo xmlns:p15="http://schemas.microsoft.com/office/powerpoint/2012/main" userId="S::Robert.Kalaskowski@dlt.ri.gov::d0c84f12-25f0-4264-8cbc-7473d9fc19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46"/>
    <a:srgbClr val="8C8F9A"/>
    <a:srgbClr val="277DD6"/>
    <a:srgbClr val="2B82DA"/>
    <a:srgbClr val="0152AD"/>
    <a:srgbClr val="0254AF"/>
    <a:srgbClr val="0658B3"/>
    <a:srgbClr val="CA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1892" autoAdjust="0"/>
  </p:normalViewPr>
  <p:slideViewPr>
    <p:cSldViewPr snapToGrid="0">
      <p:cViewPr varScale="1">
        <p:scale>
          <a:sx n="70" d="100"/>
          <a:sy n="70" d="100"/>
        </p:scale>
        <p:origin x="93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0013660-B97C-48F9-B84A-BE55D1863304}" type="datetimeFigureOut">
              <a:rPr lang="en-US" smtClean="0"/>
              <a:t>4/9/2024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1D185C5-3F30-404A-9A64-1DDAFC3EBFAE}" type="slidenum">
              <a:rPr lang="en-US" smtClean="0"/>
              <a:t>‹#›</a:t>
            </a:fld>
            <a:endParaRPr lang="en-US" dirty="0"/>
          </a:p>
        </p:txBody>
      </p:sp>
    </p:spTree>
    <p:extLst>
      <p:ext uri="{BB962C8B-B14F-4D97-AF65-F5344CB8AC3E}">
        <p14:creationId xmlns:p14="http://schemas.microsoft.com/office/powerpoint/2010/main" val="3900075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D185C5-3F30-404A-9A64-1DDAFC3EBFAE}" type="slidenum">
              <a:rPr lang="en-US" smtClean="0"/>
              <a:t>1</a:t>
            </a:fld>
            <a:endParaRPr lang="en-US" dirty="0"/>
          </a:p>
        </p:txBody>
      </p:sp>
    </p:spTree>
    <p:extLst>
      <p:ext uri="{BB962C8B-B14F-4D97-AF65-F5344CB8AC3E}">
        <p14:creationId xmlns:p14="http://schemas.microsoft.com/office/powerpoint/2010/main" val="513574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D185C5-3F30-404A-9A64-1DDAFC3EBFAE}" type="slidenum">
              <a:rPr lang="en-US" smtClean="0"/>
              <a:t>5</a:t>
            </a:fld>
            <a:endParaRPr lang="en-US" dirty="0"/>
          </a:p>
        </p:txBody>
      </p:sp>
    </p:spTree>
    <p:extLst>
      <p:ext uri="{BB962C8B-B14F-4D97-AF65-F5344CB8AC3E}">
        <p14:creationId xmlns:p14="http://schemas.microsoft.com/office/powerpoint/2010/main" val="4199644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D185C5-3F30-404A-9A64-1DDAFC3EBFAE}" type="slidenum">
              <a:rPr lang="en-US" smtClean="0"/>
              <a:t>21</a:t>
            </a:fld>
            <a:endParaRPr lang="en-US" dirty="0"/>
          </a:p>
        </p:txBody>
      </p:sp>
    </p:spTree>
    <p:extLst>
      <p:ext uri="{BB962C8B-B14F-4D97-AF65-F5344CB8AC3E}">
        <p14:creationId xmlns:p14="http://schemas.microsoft.com/office/powerpoint/2010/main" val="2397293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25</a:t>
            </a:fld>
            <a:endParaRPr lang="en-AU" dirty="0"/>
          </a:p>
        </p:txBody>
      </p:sp>
    </p:spTree>
    <p:extLst>
      <p:ext uri="{BB962C8B-B14F-4D97-AF65-F5344CB8AC3E}">
        <p14:creationId xmlns:p14="http://schemas.microsoft.com/office/powerpoint/2010/main" val="3063948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26</a:t>
            </a:fld>
            <a:endParaRPr lang="en-AU" dirty="0"/>
          </a:p>
        </p:txBody>
      </p:sp>
    </p:spTree>
    <p:extLst>
      <p:ext uri="{BB962C8B-B14F-4D97-AF65-F5344CB8AC3E}">
        <p14:creationId xmlns:p14="http://schemas.microsoft.com/office/powerpoint/2010/main" val="313524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5E961FD-291E-4942-B84C-5A716FDD4302}"/>
              </a:ext>
            </a:extLst>
          </p:cNvPr>
          <p:cNvSpPr>
            <a:spLocks noGrp="1"/>
          </p:cNvSpPr>
          <p:nvPr>
            <p:ph type="pic" sz="quarter" idx="13"/>
          </p:nvPr>
        </p:nvSpPr>
        <p:spPr>
          <a:xfrm>
            <a:off x="304800" y="304799"/>
            <a:ext cx="11572875" cy="353872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a:lstStyle>
            <a:lvl1pPr marL="0" indent="0">
              <a:buNone/>
              <a:defRPr/>
            </a:lvl1pPr>
          </a:lstStyle>
          <a:p>
            <a:r>
              <a:rPr lang="en-US" dirty="0"/>
              <a:t>Click icon to add picture</a:t>
            </a:r>
          </a:p>
        </p:txBody>
      </p:sp>
      <p:sp>
        <p:nvSpPr>
          <p:cNvPr id="13" name="Прямоугольник 2">
            <a:extLst>
              <a:ext uri="{FF2B5EF4-FFF2-40B4-BE49-F238E27FC236}">
                <a16:creationId xmlns:a16="http://schemas.microsoft.com/office/drawing/2014/main" id="{B7877920-6C8D-4802-81F7-DCDE19AEA2A6}"/>
              </a:ext>
            </a:extLst>
          </p:cNvPr>
          <p:cNvSpPr/>
          <p:nvPr/>
        </p:nvSpPr>
        <p:spPr>
          <a:xfrm>
            <a:off x="304800" y="4159116"/>
            <a:ext cx="8899100" cy="2386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Прямоугольник 11">
            <a:extLst>
              <a:ext uri="{FF2B5EF4-FFF2-40B4-BE49-F238E27FC236}">
                <a16:creationId xmlns:a16="http://schemas.microsoft.com/office/drawing/2014/main" id="{AC6E8A01-1018-4AFE-A229-B735D9B018CB}"/>
              </a:ext>
            </a:extLst>
          </p:cNvPr>
          <p:cNvSpPr/>
          <p:nvPr/>
        </p:nvSpPr>
        <p:spPr>
          <a:xfrm>
            <a:off x="9526469" y="4159116"/>
            <a:ext cx="2351843" cy="2386744"/>
          </a:xfrm>
          <a:prstGeom prst="rect">
            <a:avLst/>
          </a:prstGeom>
          <a:solidFill>
            <a:srgbClr val="8F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7C450DC8-B6F7-403F-8C0C-54545608D944}"/>
              </a:ext>
            </a:extLst>
          </p:cNvPr>
          <p:cNvCxnSpPr/>
          <p:nvPr/>
        </p:nvCxnSpPr>
        <p:spPr>
          <a:xfrm>
            <a:off x="730471" y="5249772"/>
            <a:ext cx="5979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5534C59-34ED-4253-B5D0-0B6A3FABBF6D}"/>
              </a:ext>
            </a:extLst>
          </p:cNvPr>
          <p:cNvSpPr>
            <a:spLocks noGrp="1"/>
          </p:cNvSpPr>
          <p:nvPr>
            <p:ph type="ctrTitle" hasCustomPrompt="1"/>
          </p:nvPr>
        </p:nvSpPr>
        <p:spPr>
          <a:xfrm>
            <a:off x="622817" y="4399360"/>
            <a:ext cx="8266176" cy="701731"/>
          </a:xfrm>
        </p:spPr>
        <p:txBody>
          <a:bodyPr anchor="t"/>
          <a:lstStyle>
            <a:lvl1pPr algn="l">
              <a:defRPr sz="4400">
                <a:solidFill>
                  <a:schemeClr val="bg1"/>
                </a:solidFill>
              </a:defRPr>
            </a:lvl1pPr>
          </a:lstStyle>
          <a:p>
            <a:r>
              <a:rPr lang="en-US"/>
              <a:t>YOUR DECK’S TITLE GOES HERE</a:t>
            </a:r>
          </a:p>
        </p:txBody>
      </p:sp>
      <p:sp>
        <p:nvSpPr>
          <p:cNvPr id="3" name="Subtitle 2">
            <a:extLst>
              <a:ext uri="{FF2B5EF4-FFF2-40B4-BE49-F238E27FC236}">
                <a16:creationId xmlns:a16="http://schemas.microsoft.com/office/drawing/2014/main" id="{1455C329-DC2F-488E-861C-64EAB89C8320}"/>
              </a:ext>
            </a:extLst>
          </p:cNvPr>
          <p:cNvSpPr>
            <a:spLocks noGrp="1"/>
          </p:cNvSpPr>
          <p:nvPr>
            <p:ph type="subTitle" idx="1" hasCustomPrompt="1"/>
          </p:nvPr>
        </p:nvSpPr>
        <p:spPr>
          <a:xfrm>
            <a:off x="622817" y="5332289"/>
            <a:ext cx="8266176" cy="106984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Deck’s sub-title goes here. Just make sure it doesn’t exceed two lines!</a:t>
            </a:r>
          </a:p>
        </p:txBody>
      </p:sp>
      <p:pic>
        <p:nvPicPr>
          <p:cNvPr id="5" name="Picture 4" descr="A close up of a logo&#10;&#10;Description automatically generated">
            <a:extLst>
              <a:ext uri="{FF2B5EF4-FFF2-40B4-BE49-F238E27FC236}">
                <a16:creationId xmlns:a16="http://schemas.microsoft.com/office/drawing/2014/main" id="{68FB712C-ECCA-854D-8932-FA07B95C5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5529" y="4895859"/>
            <a:ext cx="1413722" cy="913257"/>
          </a:xfrm>
          <a:prstGeom prst="rect">
            <a:avLst/>
          </a:prstGeom>
        </p:spPr>
      </p:pic>
    </p:spTree>
    <p:extLst>
      <p:ext uri="{BB962C8B-B14F-4D97-AF65-F5344CB8AC3E}">
        <p14:creationId xmlns:p14="http://schemas.microsoft.com/office/powerpoint/2010/main" val="734707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s 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11582400" cy="3703320"/>
          </a:xfrm>
        </p:spPr>
        <p:txBody>
          <a:bodyPr numCol="3" spcCol="914400"/>
          <a:lstStyle>
            <a:lvl1pPr marL="0" indent="0">
              <a:buNone/>
              <a:tab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4124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B6A3415C-D4D1-40DF-AB43-2D88A58773C9}"/>
              </a:ext>
            </a:extLst>
          </p:cNvPr>
          <p:cNvSpPr>
            <a:spLocks noGrp="1"/>
          </p:cNvSpPr>
          <p:nvPr>
            <p:ph type="body" sz="quarter" idx="14"/>
          </p:nvPr>
        </p:nvSpPr>
        <p:spPr>
          <a:xfrm>
            <a:off x="304800" y="2085975"/>
            <a:ext cx="11582400" cy="37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4078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B6A3415C-D4D1-40DF-AB43-2D88A58773C9}"/>
              </a:ext>
            </a:extLst>
          </p:cNvPr>
          <p:cNvSpPr>
            <a:spLocks noGrp="1"/>
          </p:cNvSpPr>
          <p:nvPr>
            <p:ph type="body" sz="quarter" idx="14"/>
          </p:nvPr>
        </p:nvSpPr>
        <p:spPr>
          <a:xfrm>
            <a:off x="304800" y="2085975"/>
            <a:ext cx="5543550" cy="37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4A30C68-45E3-466C-92E1-DBE369D97BB0}"/>
              </a:ext>
            </a:extLst>
          </p:cNvPr>
          <p:cNvSpPr>
            <a:spLocks noGrp="1"/>
          </p:cNvSpPr>
          <p:nvPr>
            <p:ph type="body" sz="quarter" idx="15"/>
          </p:nvPr>
        </p:nvSpPr>
        <p:spPr>
          <a:xfrm>
            <a:off x="6340602" y="2085975"/>
            <a:ext cx="5546598" cy="37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339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s and Image on the Righ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5483352"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6000" y="2085974"/>
            <a:ext cx="5791200" cy="370331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Tree>
    <p:extLst>
      <p:ext uri="{BB962C8B-B14F-4D97-AF65-F5344CB8AC3E}">
        <p14:creationId xmlns:p14="http://schemas.microsoft.com/office/powerpoint/2010/main" val="3304849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s and Image on the Righ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5483352" cy="701731"/>
          </a:xfrm>
        </p:spPr>
        <p:txBody>
          <a:bodyPr/>
          <a:lstStyle>
            <a:lvl1pPr>
              <a:defRPr/>
            </a:lvl1p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5483352"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5483352"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9048" y="304800"/>
            <a:ext cx="5788152" cy="5486397"/>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Tree>
    <p:extLst>
      <p:ext uri="{BB962C8B-B14F-4D97-AF65-F5344CB8AC3E}">
        <p14:creationId xmlns:p14="http://schemas.microsoft.com/office/powerpoint/2010/main" val="2126697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s and Image on the Righ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09909C-F8EB-4588-A2C4-BCA7B7D97A6C}"/>
              </a:ext>
            </a:extLst>
          </p:cNvPr>
          <p:cNvSpPr/>
          <p:nvPr/>
        </p:nvSpPr>
        <p:spPr>
          <a:xfrm>
            <a:off x="304800" y="304800"/>
            <a:ext cx="5791200" cy="548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dirty="0"/>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782574" y="724109"/>
            <a:ext cx="4736236" cy="1233952"/>
          </a:xfrm>
        </p:spPr>
        <p:txBody>
          <a:bodyPr>
            <a:noAutofit/>
          </a:bodyPr>
          <a:lstStyle>
            <a:lvl1pPr marL="0" indent="0">
              <a:buNone/>
              <a:defRPr sz="2100">
                <a:solidFill>
                  <a:schemeClr val="bg1"/>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Use this box to bring in a key takeaway or summary into your slide. Do your best to keep things in three lines or less.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9048" y="304800"/>
            <a:ext cx="5788152" cy="5486397"/>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Tree>
    <p:extLst>
      <p:ext uri="{BB962C8B-B14F-4D97-AF65-F5344CB8AC3E}">
        <p14:creationId xmlns:p14="http://schemas.microsoft.com/office/powerpoint/2010/main" val="2988280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s and Image on the Lef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6400800" y="2087878"/>
            <a:ext cx="5486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2085974"/>
            <a:ext cx="5791200" cy="370331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Tree>
    <p:extLst>
      <p:ext uri="{BB962C8B-B14F-4D97-AF65-F5344CB8AC3E}">
        <p14:creationId xmlns:p14="http://schemas.microsoft.com/office/powerpoint/2010/main" val="957386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s and Image on the Left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344127-2D10-462E-BD53-FC4DACEC688C}"/>
              </a:ext>
            </a:extLst>
          </p:cNvPr>
          <p:cNvCxnSpPr/>
          <p:nvPr/>
        </p:nvCxnSpPr>
        <p:spPr>
          <a:xfrm>
            <a:off x="6483166"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6400798" y="172857"/>
            <a:ext cx="5486401" cy="701731"/>
          </a:xfrm>
        </p:spPr>
        <p:txBody>
          <a:bodyPr/>
          <a:lstStyle/>
          <a:p>
            <a:r>
              <a:rPr lang="en-US"/>
              <a:t>SLIDE’S HEADING HERE</a:t>
            </a:r>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6400798" y="1031273"/>
            <a:ext cx="5486401"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6400800" y="2087878"/>
            <a:ext cx="5486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5"/>
            <a:ext cx="5788152" cy="549049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
        <p:nvSpPr>
          <p:cNvPr id="16" name="Date Placeholder 3">
            <a:extLst>
              <a:ext uri="{FF2B5EF4-FFF2-40B4-BE49-F238E27FC236}">
                <a16:creationId xmlns:a16="http://schemas.microsoft.com/office/drawing/2014/main" id="{E0F68506-F2B8-2849-8886-49901662957E}"/>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4/9/2024</a:t>
            </a:fld>
            <a:endParaRPr lang="en-US" dirty="0"/>
          </a:p>
        </p:txBody>
      </p:sp>
      <p:sp>
        <p:nvSpPr>
          <p:cNvPr id="17" name="Footer Placeholder 4">
            <a:extLst>
              <a:ext uri="{FF2B5EF4-FFF2-40B4-BE49-F238E27FC236}">
                <a16:creationId xmlns:a16="http://schemas.microsoft.com/office/drawing/2014/main" id="{8ECCE1B0-0480-104A-AF99-A109DD0A6D93}"/>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dirty="0"/>
          </a:p>
        </p:txBody>
      </p:sp>
      <p:sp>
        <p:nvSpPr>
          <p:cNvPr id="18" name="Slide Number Placeholder 5">
            <a:extLst>
              <a:ext uri="{FF2B5EF4-FFF2-40B4-BE49-F238E27FC236}">
                <a16:creationId xmlns:a16="http://schemas.microsoft.com/office/drawing/2014/main" id="{7664A6CD-E629-A347-B7EB-57C7F6422ED7}"/>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dirty="0"/>
          </a:p>
        </p:txBody>
      </p:sp>
      <p:pic>
        <p:nvPicPr>
          <p:cNvPr id="11" name="Picture 10">
            <a:extLst>
              <a:ext uri="{FF2B5EF4-FFF2-40B4-BE49-F238E27FC236}">
                <a16:creationId xmlns:a16="http://schemas.microsoft.com/office/drawing/2014/main" id="{595C2B58-14AE-7A48-B85E-34D6D00C7E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2171468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exts and Image on the Left 3">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344127-2D10-462E-BD53-FC4DACEC688C}"/>
              </a:ext>
            </a:extLst>
          </p:cNvPr>
          <p:cNvCxnSpPr/>
          <p:nvPr/>
        </p:nvCxnSpPr>
        <p:spPr>
          <a:xfrm>
            <a:off x="6483166"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6400798" y="172857"/>
            <a:ext cx="5486401" cy="701731"/>
          </a:xfrm>
        </p:spPr>
        <p:txBody>
          <a:bodyPr/>
          <a:lstStyle/>
          <a:p>
            <a:r>
              <a:rPr lang="en-US"/>
              <a:t>SLIDE’S HEADING HERE</a:t>
            </a:r>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6400798" y="1031273"/>
            <a:ext cx="5486401"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5"/>
            <a:ext cx="5788152" cy="549049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
        <p:nvSpPr>
          <p:cNvPr id="16" name="Date Placeholder 3">
            <a:extLst>
              <a:ext uri="{FF2B5EF4-FFF2-40B4-BE49-F238E27FC236}">
                <a16:creationId xmlns:a16="http://schemas.microsoft.com/office/drawing/2014/main" id="{FA6C9C15-39C7-6D45-9BF7-5153D2F74436}"/>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4/9/2024</a:t>
            </a:fld>
            <a:endParaRPr lang="en-US" dirty="0"/>
          </a:p>
        </p:txBody>
      </p:sp>
      <p:sp>
        <p:nvSpPr>
          <p:cNvPr id="17" name="Footer Placeholder 4">
            <a:extLst>
              <a:ext uri="{FF2B5EF4-FFF2-40B4-BE49-F238E27FC236}">
                <a16:creationId xmlns:a16="http://schemas.microsoft.com/office/drawing/2014/main" id="{45E1E24B-46B0-A645-8449-22498BEFFD66}"/>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dirty="0"/>
          </a:p>
        </p:txBody>
      </p:sp>
      <p:sp>
        <p:nvSpPr>
          <p:cNvPr id="18" name="Slide Number Placeholder 5">
            <a:extLst>
              <a:ext uri="{FF2B5EF4-FFF2-40B4-BE49-F238E27FC236}">
                <a16:creationId xmlns:a16="http://schemas.microsoft.com/office/drawing/2014/main" id="{C3BA7217-CC81-EF42-A555-ECDF069A2A86}"/>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dirty="0"/>
          </a:p>
        </p:txBody>
      </p:sp>
      <p:pic>
        <p:nvPicPr>
          <p:cNvPr id="11" name="Picture 10">
            <a:extLst>
              <a:ext uri="{FF2B5EF4-FFF2-40B4-BE49-F238E27FC236}">
                <a16:creationId xmlns:a16="http://schemas.microsoft.com/office/drawing/2014/main" id="{FB2F6BAF-EDD1-564C-8BE0-E913CB982A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1465014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Image on the Righ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344127-2D10-462E-BD53-FC4DACEC688C}"/>
              </a:ext>
            </a:extLst>
          </p:cNvPr>
          <p:cNvCxnSpPr/>
          <p:nvPr/>
        </p:nvCxnSpPr>
        <p:spPr>
          <a:xfrm>
            <a:off x="387168"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5486401" cy="701731"/>
          </a:xfrm>
        </p:spPr>
        <p:txBody>
          <a:bodyPr/>
          <a:lstStyle/>
          <a:p>
            <a:r>
              <a:rPr lang="en-US"/>
              <a:t>SLIDE’S HEADING HERE</a:t>
            </a:r>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5486401"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9048" y="304805"/>
            <a:ext cx="5788152" cy="549049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
        <p:nvSpPr>
          <p:cNvPr id="16" name="Date Placeholder 3">
            <a:extLst>
              <a:ext uri="{FF2B5EF4-FFF2-40B4-BE49-F238E27FC236}">
                <a16:creationId xmlns:a16="http://schemas.microsoft.com/office/drawing/2014/main" id="{FBD370D5-9DA3-8E4B-867E-72640AEBBD3D}"/>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4/9/2024</a:t>
            </a:fld>
            <a:endParaRPr lang="en-US" dirty="0"/>
          </a:p>
        </p:txBody>
      </p:sp>
      <p:sp>
        <p:nvSpPr>
          <p:cNvPr id="17" name="Footer Placeholder 4">
            <a:extLst>
              <a:ext uri="{FF2B5EF4-FFF2-40B4-BE49-F238E27FC236}">
                <a16:creationId xmlns:a16="http://schemas.microsoft.com/office/drawing/2014/main" id="{7A4D692A-5661-4242-A116-0F23FCD0B9C9}"/>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dirty="0"/>
          </a:p>
        </p:txBody>
      </p:sp>
      <p:sp>
        <p:nvSpPr>
          <p:cNvPr id="18" name="Slide Number Placeholder 5">
            <a:extLst>
              <a:ext uri="{FF2B5EF4-FFF2-40B4-BE49-F238E27FC236}">
                <a16:creationId xmlns:a16="http://schemas.microsoft.com/office/drawing/2014/main" id="{5FB80B03-7F2D-174A-A00E-20D35736F7FE}"/>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dirty="0"/>
          </a:p>
        </p:txBody>
      </p:sp>
      <p:pic>
        <p:nvPicPr>
          <p:cNvPr id="11" name="Picture 10">
            <a:extLst>
              <a:ext uri="{FF2B5EF4-FFF2-40B4-BE49-F238E27FC236}">
                <a16:creationId xmlns:a16="http://schemas.microsoft.com/office/drawing/2014/main" id="{CCAE756C-4A0C-EE44-B94F-FAE5169909A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451120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5E961FD-291E-4942-B84C-5A716FDD4302}"/>
              </a:ext>
            </a:extLst>
          </p:cNvPr>
          <p:cNvSpPr>
            <a:spLocks noGrp="1"/>
          </p:cNvSpPr>
          <p:nvPr>
            <p:ph type="pic" sz="quarter" idx="13"/>
          </p:nvPr>
        </p:nvSpPr>
        <p:spPr>
          <a:xfrm>
            <a:off x="304800" y="304799"/>
            <a:ext cx="11572875" cy="353872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a:lstStyle>
            <a:lvl1pPr marL="0" indent="0">
              <a:buNone/>
              <a:defRPr/>
            </a:lvl1pPr>
          </a:lstStyle>
          <a:p>
            <a:r>
              <a:rPr lang="en-US" dirty="0"/>
              <a:t>Click icon to add picture</a:t>
            </a:r>
          </a:p>
        </p:txBody>
      </p:sp>
      <p:sp>
        <p:nvSpPr>
          <p:cNvPr id="13" name="Прямоугольник 2">
            <a:extLst>
              <a:ext uri="{FF2B5EF4-FFF2-40B4-BE49-F238E27FC236}">
                <a16:creationId xmlns:a16="http://schemas.microsoft.com/office/drawing/2014/main" id="{B7877920-6C8D-4802-81F7-DCDE19AEA2A6}"/>
              </a:ext>
            </a:extLst>
          </p:cNvPr>
          <p:cNvSpPr/>
          <p:nvPr/>
        </p:nvSpPr>
        <p:spPr>
          <a:xfrm>
            <a:off x="2992323" y="4159116"/>
            <a:ext cx="8899100" cy="2386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Прямоугольник 11">
            <a:extLst>
              <a:ext uri="{FF2B5EF4-FFF2-40B4-BE49-F238E27FC236}">
                <a16:creationId xmlns:a16="http://schemas.microsoft.com/office/drawing/2014/main" id="{AC6E8A01-1018-4AFE-A229-B735D9B018CB}"/>
              </a:ext>
            </a:extLst>
          </p:cNvPr>
          <p:cNvSpPr/>
          <p:nvPr/>
        </p:nvSpPr>
        <p:spPr>
          <a:xfrm>
            <a:off x="304800" y="4159116"/>
            <a:ext cx="2351843" cy="2386744"/>
          </a:xfrm>
          <a:prstGeom prst="rect">
            <a:avLst/>
          </a:prstGeom>
          <a:solidFill>
            <a:srgbClr val="8F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7C450DC8-B6F7-403F-8C0C-54545608D944}"/>
              </a:ext>
            </a:extLst>
          </p:cNvPr>
          <p:cNvCxnSpPr/>
          <p:nvPr/>
        </p:nvCxnSpPr>
        <p:spPr>
          <a:xfrm>
            <a:off x="3417994" y="5249772"/>
            <a:ext cx="5979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5534C59-34ED-4253-B5D0-0B6A3FABBF6D}"/>
              </a:ext>
            </a:extLst>
          </p:cNvPr>
          <p:cNvSpPr>
            <a:spLocks noGrp="1"/>
          </p:cNvSpPr>
          <p:nvPr>
            <p:ph type="ctrTitle" hasCustomPrompt="1"/>
          </p:nvPr>
        </p:nvSpPr>
        <p:spPr>
          <a:xfrm>
            <a:off x="3310340" y="4399360"/>
            <a:ext cx="8266176" cy="701731"/>
          </a:xfrm>
        </p:spPr>
        <p:txBody>
          <a:bodyPr anchor="t"/>
          <a:lstStyle>
            <a:lvl1pPr algn="l">
              <a:defRPr sz="4400">
                <a:solidFill>
                  <a:schemeClr val="bg1"/>
                </a:solidFill>
              </a:defRPr>
            </a:lvl1pPr>
          </a:lstStyle>
          <a:p>
            <a:r>
              <a:rPr lang="en-US"/>
              <a:t>YOUR DECK’S TITLE GOES HERE</a:t>
            </a:r>
          </a:p>
        </p:txBody>
      </p:sp>
      <p:sp>
        <p:nvSpPr>
          <p:cNvPr id="3" name="Subtitle 2">
            <a:extLst>
              <a:ext uri="{FF2B5EF4-FFF2-40B4-BE49-F238E27FC236}">
                <a16:creationId xmlns:a16="http://schemas.microsoft.com/office/drawing/2014/main" id="{1455C329-DC2F-488E-861C-64EAB89C8320}"/>
              </a:ext>
            </a:extLst>
          </p:cNvPr>
          <p:cNvSpPr>
            <a:spLocks noGrp="1"/>
          </p:cNvSpPr>
          <p:nvPr>
            <p:ph type="subTitle" idx="1" hasCustomPrompt="1"/>
          </p:nvPr>
        </p:nvSpPr>
        <p:spPr>
          <a:xfrm>
            <a:off x="3310340" y="5332289"/>
            <a:ext cx="8266176" cy="106984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Deck’s sub-title goes here. Just make sure it doesn’t exceed two lines!</a:t>
            </a:r>
          </a:p>
        </p:txBody>
      </p:sp>
      <p:pic>
        <p:nvPicPr>
          <p:cNvPr id="9" name="Picture 8" descr="A close up of a logo&#10;&#10;Description automatically generated">
            <a:extLst>
              <a:ext uri="{FF2B5EF4-FFF2-40B4-BE49-F238E27FC236}">
                <a16:creationId xmlns:a16="http://schemas.microsoft.com/office/drawing/2014/main" id="{5004871C-F02A-4E4A-A3CA-0CF803416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860" y="4895859"/>
            <a:ext cx="1413722" cy="913257"/>
          </a:xfrm>
          <a:prstGeom prst="rect">
            <a:avLst/>
          </a:prstGeom>
        </p:spPr>
      </p:pic>
    </p:spTree>
    <p:extLst>
      <p:ext uri="{BB962C8B-B14F-4D97-AF65-F5344CB8AC3E}">
        <p14:creationId xmlns:p14="http://schemas.microsoft.com/office/powerpoint/2010/main" val="2515756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Placeholder – Full Slid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304800" y="2085975"/>
            <a:ext cx="11582400"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marR="0" indent="0" algn="l" defTabSz="914400" rtl="0" eaLnBrk="1" fontAlgn="auto" latinLnBrk="0" hangingPunct="1">
              <a:lnSpc>
                <a:spcPct val="123000"/>
              </a:lnSpc>
              <a:spcBef>
                <a:spcPts val="600"/>
              </a:spcBef>
              <a:spcAft>
                <a:spcPts val="600"/>
              </a:spcAft>
              <a:buClr>
                <a:schemeClr val="accent1"/>
              </a:buClr>
              <a:buSzTx/>
              <a:buFont typeface="Arial" panose="020B0604020202020204" pitchFamily="34" charset="0"/>
              <a:buNone/>
              <a:tabLst/>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1784386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Placeholder – Right Commentary Box">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304801" y="2085975"/>
            <a:ext cx="6335696"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Text Placeholder 6">
            <a:extLst>
              <a:ext uri="{FF2B5EF4-FFF2-40B4-BE49-F238E27FC236}">
                <a16:creationId xmlns:a16="http://schemas.microsoft.com/office/drawing/2014/main" id="{782DA860-E44E-4BDF-8956-F8CFA5C41734}"/>
              </a:ext>
            </a:extLst>
          </p:cNvPr>
          <p:cNvSpPr>
            <a:spLocks noGrp="1"/>
          </p:cNvSpPr>
          <p:nvPr>
            <p:ph type="body" sz="quarter" idx="17"/>
          </p:nvPr>
        </p:nvSpPr>
        <p:spPr>
          <a:xfrm>
            <a:off x="7149483" y="2261138"/>
            <a:ext cx="4533532" cy="33529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8786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Placeholder – Left Commentary Box">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5551504" y="2085975"/>
            <a:ext cx="6335696"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Text Placeholder 6">
            <a:extLst>
              <a:ext uri="{FF2B5EF4-FFF2-40B4-BE49-F238E27FC236}">
                <a16:creationId xmlns:a16="http://schemas.microsoft.com/office/drawing/2014/main" id="{782DA860-E44E-4BDF-8956-F8CFA5C41734}"/>
              </a:ext>
            </a:extLst>
          </p:cNvPr>
          <p:cNvSpPr>
            <a:spLocks noGrp="1"/>
          </p:cNvSpPr>
          <p:nvPr>
            <p:ph type="body" sz="quarter" idx="17"/>
          </p:nvPr>
        </p:nvSpPr>
        <p:spPr>
          <a:xfrm>
            <a:off x="476320" y="2261138"/>
            <a:ext cx="4533532" cy="33529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1699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Topics and Right Imag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7608162" y="2085975"/>
            <a:ext cx="4279037"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3474418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ig Image Top Center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0" y="0"/>
            <a:ext cx="12192000" cy="411923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299556"/>
            <a:ext cx="11582400" cy="701731"/>
          </a:xfrm>
        </p:spPr>
        <p:txBody>
          <a:bodyPr/>
          <a:lstStyle>
            <a:lvl1pPr algn="ctr">
              <a:defRPr>
                <a:solidFill>
                  <a:schemeClr val="bg1"/>
                </a:solidFill>
              </a:defRPr>
            </a:lvl1p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1307101" y="2157972"/>
            <a:ext cx="9574750" cy="850392"/>
          </a:xfrm>
        </p:spPr>
        <p:txBody>
          <a:bodyPr>
            <a:noAutofit/>
          </a:bodyPr>
          <a:lstStyle>
            <a:lvl1pPr marL="0" indent="0" algn="ctr">
              <a:buNone/>
              <a:defRPr sz="2100">
                <a:solidFill>
                  <a:schemeClr val="bg1"/>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1752" y="4456590"/>
            <a:ext cx="11585448" cy="133460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1451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ig Image Top Center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6B9E84-EAB5-4256-B0FC-EBDD2DE11CAA}"/>
              </a:ext>
            </a:extLst>
          </p:cNvPr>
          <p:cNvSpPr/>
          <p:nvPr/>
        </p:nvSpPr>
        <p:spPr>
          <a:xfrm>
            <a:off x="0" y="0"/>
            <a:ext cx="12192000" cy="24765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dirty="0"/>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95325" y="762000"/>
            <a:ext cx="10801350" cy="335723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695325" y="4456590"/>
            <a:ext cx="10798302" cy="133460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3663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Full">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0" y="0"/>
            <a:ext cx="12192000" cy="68579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Tree>
    <p:extLst>
      <p:ext uri="{BB962C8B-B14F-4D97-AF65-F5344CB8AC3E}">
        <p14:creationId xmlns:p14="http://schemas.microsoft.com/office/powerpoint/2010/main" val="2440345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our Image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799"/>
            <a:ext cx="56388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11" name="Picture Placeholder 6">
            <a:extLst>
              <a:ext uri="{FF2B5EF4-FFF2-40B4-BE49-F238E27FC236}">
                <a16:creationId xmlns:a16="http://schemas.microsoft.com/office/drawing/2014/main" id="{303E1A13-34E4-4FB7-BA52-BE2CBACDC93E}"/>
              </a:ext>
            </a:extLst>
          </p:cNvPr>
          <p:cNvSpPr>
            <a:spLocks noGrp="1"/>
          </p:cNvSpPr>
          <p:nvPr>
            <p:ph type="pic" sz="quarter" idx="16"/>
          </p:nvPr>
        </p:nvSpPr>
        <p:spPr>
          <a:xfrm>
            <a:off x="6248400" y="304799"/>
            <a:ext cx="56388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
        <p:nvSpPr>
          <p:cNvPr id="12" name="Picture Placeholder 6">
            <a:extLst>
              <a:ext uri="{FF2B5EF4-FFF2-40B4-BE49-F238E27FC236}">
                <a16:creationId xmlns:a16="http://schemas.microsoft.com/office/drawing/2014/main" id="{E0F372CA-BA6E-4848-ACA8-D2B859CE96CF}"/>
              </a:ext>
            </a:extLst>
          </p:cNvPr>
          <p:cNvSpPr>
            <a:spLocks noGrp="1"/>
          </p:cNvSpPr>
          <p:nvPr>
            <p:ph type="pic" sz="quarter" idx="17"/>
          </p:nvPr>
        </p:nvSpPr>
        <p:spPr>
          <a:xfrm>
            <a:off x="304800" y="3200400"/>
            <a:ext cx="5638800" cy="2590800"/>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
        <p:nvSpPr>
          <p:cNvPr id="13" name="Picture Placeholder 6">
            <a:extLst>
              <a:ext uri="{FF2B5EF4-FFF2-40B4-BE49-F238E27FC236}">
                <a16:creationId xmlns:a16="http://schemas.microsoft.com/office/drawing/2014/main" id="{319E8062-8734-42E6-9356-0CE8EC4F549D}"/>
              </a:ext>
            </a:extLst>
          </p:cNvPr>
          <p:cNvSpPr>
            <a:spLocks noGrp="1"/>
          </p:cNvSpPr>
          <p:nvPr>
            <p:ph type="pic" sz="quarter" idx="18"/>
          </p:nvPr>
        </p:nvSpPr>
        <p:spPr>
          <a:xfrm>
            <a:off x="6248400" y="3200400"/>
            <a:ext cx="5638800" cy="2590800"/>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Tree>
    <p:extLst>
      <p:ext uri="{BB962C8B-B14F-4D97-AF65-F5344CB8AC3E}">
        <p14:creationId xmlns:p14="http://schemas.microsoft.com/office/powerpoint/2010/main" val="2794275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x Images">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FD4F58E7-6674-4D6D-B28B-4FB4B152A9DA}"/>
              </a:ext>
            </a:extLst>
          </p:cNvPr>
          <p:cNvSpPr>
            <a:spLocks noGrp="1"/>
          </p:cNvSpPr>
          <p:nvPr>
            <p:ph type="pic" sz="quarter" idx="20"/>
          </p:nvPr>
        </p:nvSpPr>
        <p:spPr>
          <a:xfrm>
            <a:off x="304801" y="3200400"/>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
        <p:nvSpPr>
          <p:cNvPr id="18" name="Picture Placeholder 6">
            <a:extLst>
              <a:ext uri="{FF2B5EF4-FFF2-40B4-BE49-F238E27FC236}">
                <a16:creationId xmlns:a16="http://schemas.microsoft.com/office/drawing/2014/main" id="{E5E5F7BD-6E72-44E3-8CFF-CC5897C0F48C}"/>
              </a:ext>
            </a:extLst>
          </p:cNvPr>
          <p:cNvSpPr>
            <a:spLocks noGrp="1"/>
          </p:cNvSpPr>
          <p:nvPr>
            <p:ph type="pic" sz="quarter" idx="21"/>
          </p:nvPr>
        </p:nvSpPr>
        <p:spPr>
          <a:xfrm>
            <a:off x="4267201" y="3200400"/>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
        <p:nvSpPr>
          <p:cNvPr id="19" name="Picture Placeholder 6">
            <a:extLst>
              <a:ext uri="{FF2B5EF4-FFF2-40B4-BE49-F238E27FC236}">
                <a16:creationId xmlns:a16="http://schemas.microsoft.com/office/drawing/2014/main" id="{9C170412-F504-4CF0-9253-A4F4151FF0F1}"/>
              </a:ext>
            </a:extLst>
          </p:cNvPr>
          <p:cNvSpPr>
            <a:spLocks noGrp="1"/>
          </p:cNvSpPr>
          <p:nvPr>
            <p:ph type="pic" sz="quarter" idx="22"/>
          </p:nvPr>
        </p:nvSpPr>
        <p:spPr>
          <a:xfrm>
            <a:off x="8229600" y="3200400"/>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1" y="304799"/>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11" name="Picture Placeholder 6">
            <a:extLst>
              <a:ext uri="{FF2B5EF4-FFF2-40B4-BE49-F238E27FC236}">
                <a16:creationId xmlns:a16="http://schemas.microsoft.com/office/drawing/2014/main" id="{303E1A13-34E4-4FB7-BA52-BE2CBACDC93E}"/>
              </a:ext>
            </a:extLst>
          </p:cNvPr>
          <p:cNvSpPr>
            <a:spLocks noGrp="1"/>
          </p:cNvSpPr>
          <p:nvPr>
            <p:ph type="pic" sz="quarter" idx="16"/>
          </p:nvPr>
        </p:nvSpPr>
        <p:spPr>
          <a:xfrm>
            <a:off x="4267201" y="304799"/>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
        <p:nvSpPr>
          <p:cNvPr id="16" name="Picture Placeholder 6">
            <a:extLst>
              <a:ext uri="{FF2B5EF4-FFF2-40B4-BE49-F238E27FC236}">
                <a16:creationId xmlns:a16="http://schemas.microsoft.com/office/drawing/2014/main" id="{37B63177-0F26-4894-B6E8-CC20012E4DAC}"/>
              </a:ext>
            </a:extLst>
          </p:cNvPr>
          <p:cNvSpPr>
            <a:spLocks noGrp="1"/>
          </p:cNvSpPr>
          <p:nvPr>
            <p:ph type="pic" sz="quarter" idx="19"/>
          </p:nvPr>
        </p:nvSpPr>
        <p:spPr>
          <a:xfrm>
            <a:off x="8229600" y="304799"/>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Tree>
    <p:extLst>
      <p:ext uri="{BB962C8B-B14F-4D97-AF65-F5344CB8AC3E}">
        <p14:creationId xmlns:p14="http://schemas.microsoft.com/office/powerpoint/2010/main" val="1936295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0"/>
            <a:ext cx="5638800" cy="3524434"/>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11" name="Picture Placeholder 6">
            <a:extLst>
              <a:ext uri="{FF2B5EF4-FFF2-40B4-BE49-F238E27FC236}">
                <a16:creationId xmlns:a16="http://schemas.microsoft.com/office/drawing/2014/main" id="{303E1A13-34E4-4FB7-BA52-BE2CBACDC93E}"/>
              </a:ext>
            </a:extLst>
          </p:cNvPr>
          <p:cNvSpPr>
            <a:spLocks noGrp="1"/>
          </p:cNvSpPr>
          <p:nvPr>
            <p:ph type="pic" sz="quarter" idx="16"/>
          </p:nvPr>
        </p:nvSpPr>
        <p:spPr>
          <a:xfrm>
            <a:off x="6248400" y="304800"/>
            <a:ext cx="5638800" cy="3524434"/>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Tree>
    <p:extLst>
      <p:ext uri="{BB962C8B-B14F-4D97-AF65-F5344CB8AC3E}">
        <p14:creationId xmlns:p14="http://schemas.microsoft.com/office/powerpoint/2010/main" val="132288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ransition 1">
    <p:spTree>
      <p:nvGrpSpPr>
        <p:cNvPr id="1" name=""/>
        <p:cNvGrpSpPr/>
        <p:nvPr/>
      </p:nvGrpSpPr>
      <p:grpSpPr>
        <a:xfrm>
          <a:off x="0" y="0"/>
          <a:ext cx="0" cy="0"/>
          <a:chOff x="0" y="0"/>
          <a:chExt cx="0" cy="0"/>
        </a:xfrm>
      </p:grpSpPr>
      <p:sp>
        <p:nvSpPr>
          <p:cNvPr id="8" name="Прямоугольник 28">
            <a:extLst>
              <a:ext uri="{FF2B5EF4-FFF2-40B4-BE49-F238E27FC236}">
                <a16:creationId xmlns:a16="http://schemas.microsoft.com/office/drawing/2014/main" id="{00F98947-48BE-4678-805E-54C7D3A5418A}"/>
              </a:ext>
            </a:extLst>
          </p:cNvPr>
          <p:cNvSpPr/>
          <p:nvPr/>
        </p:nvSpPr>
        <p:spPr>
          <a:xfrm>
            <a:off x="304800" y="304800"/>
            <a:ext cx="11582400" cy="624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1A7458D1-E74D-4D21-9BE4-97F658C9ED21}"/>
              </a:ext>
            </a:extLst>
          </p:cNvPr>
          <p:cNvCxnSpPr/>
          <p:nvPr/>
        </p:nvCxnSpPr>
        <p:spPr>
          <a:xfrm>
            <a:off x="5797019" y="3429000"/>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14" name="Freeform: Shape 13">
            <a:extLst>
              <a:ext uri="{FF2B5EF4-FFF2-40B4-BE49-F238E27FC236}">
                <a16:creationId xmlns:a16="http://schemas.microsoft.com/office/drawing/2014/main" id="{502E6161-959F-4D97-A425-DEBED66A1D2A}"/>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dirty="0"/>
          </a:p>
        </p:txBody>
      </p:sp>
      <p:sp>
        <p:nvSpPr>
          <p:cNvPr id="15" name="Freeform: Shape 14">
            <a:extLst>
              <a:ext uri="{FF2B5EF4-FFF2-40B4-BE49-F238E27FC236}">
                <a16:creationId xmlns:a16="http://schemas.microsoft.com/office/drawing/2014/main" id="{D510F7FB-D9D5-4C19-B7C0-F200AACFA448}"/>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dirty="0"/>
          </a:p>
        </p:txBody>
      </p:sp>
      <p:pic>
        <p:nvPicPr>
          <p:cNvPr id="10" name="Picture 9" descr="A close up of a logo&#10;&#10;Description automatically generated">
            <a:extLst>
              <a:ext uri="{FF2B5EF4-FFF2-40B4-BE49-F238E27FC236}">
                <a16:creationId xmlns:a16="http://schemas.microsoft.com/office/drawing/2014/main" id="{BEEC27EB-7031-1A4A-BDEC-D59BFC085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411" y="5721178"/>
            <a:ext cx="819178" cy="529185"/>
          </a:xfrm>
          <a:prstGeom prst="rect">
            <a:avLst/>
          </a:prstGeom>
        </p:spPr>
      </p:pic>
    </p:spTree>
    <p:extLst>
      <p:ext uri="{BB962C8B-B14F-4D97-AF65-F5344CB8AC3E}">
        <p14:creationId xmlns:p14="http://schemas.microsoft.com/office/powerpoint/2010/main" val="2145880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Big Imag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0" y="2076451"/>
            <a:ext cx="12192000" cy="4781549"/>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1643249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hree Pictures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2FC5AAE-3D9A-43D5-9205-F7B97E8DAABF}"/>
              </a:ext>
            </a:extLst>
          </p:cNvPr>
          <p:cNvSpPr>
            <a:spLocks noGrp="1"/>
          </p:cNvSpPr>
          <p:nvPr>
            <p:ph type="pic" sz="quarter" idx="13"/>
          </p:nvPr>
        </p:nvSpPr>
        <p:spPr>
          <a:xfrm>
            <a:off x="304800" y="304805"/>
            <a:ext cx="3657600" cy="349483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dirty="0"/>
              <a:t>Click icon to add picture</a:t>
            </a:r>
          </a:p>
        </p:txBody>
      </p:sp>
      <p:sp>
        <p:nvSpPr>
          <p:cNvPr id="15" name="Picture Placeholder 9">
            <a:extLst>
              <a:ext uri="{FF2B5EF4-FFF2-40B4-BE49-F238E27FC236}">
                <a16:creationId xmlns:a16="http://schemas.microsoft.com/office/drawing/2014/main" id="{AFA37361-44B5-4488-B109-A62840EACEE1}"/>
              </a:ext>
            </a:extLst>
          </p:cNvPr>
          <p:cNvSpPr>
            <a:spLocks noGrp="1"/>
          </p:cNvSpPr>
          <p:nvPr>
            <p:ph type="pic" sz="quarter" idx="14"/>
          </p:nvPr>
        </p:nvSpPr>
        <p:spPr>
          <a:xfrm>
            <a:off x="4267200" y="304805"/>
            <a:ext cx="3657600" cy="349483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dirty="0"/>
              <a:t>Click icon to add picture</a:t>
            </a:r>
          </a:p>
        </p:txBody>
      </p:sp>
      <p:sp>
        <p:nvSpPr>
          <p:cNvPr id="16" name="Picture Placeholder 9">
            <a:extLst>
              <a:ext uri="{FF2B5EF4-FFF2-40B4-BE49-F238E27FC236}">
                <a16:creationId xmlns:a16="http://schemas.microsoft.com/office/drawing/2014/main" id="{EEFDC6C9-DABB-483B-B96D-97224B50B302}"/>
              </a:ext>
            </a:extLst>
          </p:cNvPr>
          <p:cNvSpPr>
            <a:spLocks noGrp="1"/>
          </p:cNvSpPr>
          <p:nvPr>
            <p:ph type="pic" sz="quarter" idx="15"/>
          </p:nvPr>
        </p:nvSpPr>
        <p:spPr>
          <a:xfrm>
            <a:off x="8229600" y="304805"/>
            <a:ext cx="3657600" cy="349483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dirty="0"/>
              <a:t>Click icon to add picture</a:t>
            </a:r>
          </a:p>
        </p:txBody>
      </p:sp>
      <p:sp>
        <p:nvSpPr>
          <p:cNvPr id="18" name="Text Placeholder 17">
            <a:extLst>
              <a:ext uri="{FF2B5EF4-FFF2-40B4-BE49-F238E27FC236}">
                <a16:creationId xmlns:a16="http://schemas.microsoft.com/office/drawing/2014/main" id="{05B292F9-7FD3-4226-9CB6-937617C85354}"/>
              </a:ext>
            </a:extLst>
          </p:cNvPr>
          <p:cNvSpPr>
            <a:spLocks noGrp="1"/>
          </p:cNvSpPr>
          <p:nvPr>
            <p:ph type="body" sz="quarter" idx="16"/>
          </p:nvPr>
        </p:nvSpPr>
        <p:spPr>
          <a:xfrm>
            <a:off x="304800" y="4098508"/>
            <a:ext cx="3657600" cy="17231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7">
            <a:extLst>
              <a:ext uri="{FF2B5EF4-FFF2-40B4-BE49-F238E27FC236}">
                <a16:creationId xmlns:a16="http://schemas.microsoft.com/office/drawing/2014/main" id="{7594F567-187D-4079-8719-D2AEA7A20E28}"/>
              </a:ext>
            </a:extLst>
          </p:cNvPr>
          <p:cNvSpPr>
            <a:spLocks noGrp="1"/>
          </p:cNvSpPr>
          <p:nvPr>
            <p:ph type="body" sz="quarter" idx="17"/>
          </p:nvPr>
        </p:nvSpPr>
        <p:spPr>
          <a:xfrm>
            <a:off x="4267200" y="4098508"/>
            <a:ext cx="3657600" cy="17231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7">
            <a:extLst>
              <a:ext uri="{FF2B5EF4-FFF2-40B4-BE49-F238E27FC236}">
                <a16:creationId xmlns:a16="http://schemas.microsoft.com/office/drawing/2014/main" id="{8697E9F4-C324-4115-9019-98FE38D323CF}"/>
              </a:ext>
            </a:extLst>
          </p:cNvPr>
          <p:cNvSpPr>
            <a:spLocks noGrp="1"/>
          </p:cNvSpPr>
          <p:nvPr>
            <p:ph type="body" sz="quarter" idx="18"/>
          </p:nvPr>
        </p:nvSpPr>
        <p:spPr>
          <a:xfrm>
            <a:off x="8229600" y="4098508"/>
            <a:ext cx="3657600" cy="17231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41A05605-4673-EF4D-97D2-061B2D1D4BDB}"/>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4/9/2024</a:t>
            </a:fld>
            <a:endParaRPr lang="en-US" dirty="0"/>
          </a:p>
        </p:txBody>
      </p:sp>
      <p:sp>
        <p:nvSpPr>
          <p:cNvPr id="19" name="Footer Placeholder 4">
            <a:extLst>
              <a:ext uri="{FF2B5EF4-FFF2-40B4-BE49-F238E27FC236}">
                <a16:creationId xmlns:a16="http://schemas.microsoft.com/office/drawing/2014/main" id="{B8CFDA98-5C50-5646-84E9-96727EB88491}"/>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dirty="0"/>
          </a:p>
        </p:txBody>
      </p:sp>
      <p:sp>
        <p:nvSpPr>
          <p:cNvPr id="22" name="Slide Number Placeholder 5">
            <a:extLst>
              <a:ext uri="{FF2B5EF4-FFF2-40B4-BE49-F238E27FC236}">
                <a16:creationId xmlns:a16="http://schemas.microsoft.com/office/drawing/2014/main" id="{5600889A-6216-EC4E-9870-47246310BB4B}"/>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dirty="0"/>
          </a:p>
        </p:txBody>
      </p:sp>
      <p:pic>
        <p:nvPicPr>
          <p:cNvPr id="12" name="Picture 11">
            <a:extLst>
              <a:ext uri="{FF2B5EF4-FFF2-40B4-BE49-F238E27FC236}">
                <a16:creationId xmlns:a16="http://schemas.microsoft.com/office/drawing/2014/main" id="{3BC5B744-8009-3143-BEE0-4176508FBD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3293667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hree Pictures 2">
    <p:spTree>
      <p:nvGrpSpPr>
        <p:cNvPr id="1" name=""/>
        <p:cNvGrpSpPr/>
        <p:nvPr/>
      </p:nvGrpSpPr>
      <p:grpSpPr>
        <a:xfrm>
          <a:off x="0" y="0"/>
          <a:ext cx="0" cy="0"/>
          <a:chOff x="0" y="0"/>
          <a:chExt cx="0" cy="0"/>
        </a:xfrm>
      </p:grpSpPr>
      <p:sp>
        <p:nvSpPr>
          <p:cNvPr id="15" name="Picture Placeholder 9">
            <a:extLst>
              <a:ext uri="{FF2B5EF4-FFF2-40B4-BE49-F238E27FC236}">
                <a16:creationId xmlns:a16="http://schemas.microsoft.com/office/drawing/2014/main" id="{AFA37361-44B5-4488-B109-A62840EACEE1}"/>
              </a:ext>
            </a:extLst>
          </p:cNvPr>
          <p:cNvSpPr>
            <a:spLocks noGrp="1"/>
          </p:cNvSpPr>
          <p:nvPr>
            <p:ph type="pic" sz="quarter" idx="14"/>
          </p:nvPr>
        </p:nvSpPr>
        <p:spPr>
          <a:xfrm>
            <a:off x="4267200" y="304805"/>
            <a:ext cx="3657600" cy="262158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dirty="0"/>
              <a:t>Click icon to add picture</a:t>
            </a:r>
          </a:p>
        </p:txBody>
      </p:sp>
      <p:sp>
        <p:nvSpPr>
          <p:cNvPr id="16" name="Picture Placeholder 9">
            <a:extLst>
              <a:ext uri="{FF2B5EF4-FFF2-40B4-BE49-F238E27FC236}">
                <a16:creationId xmlns:a16="http://schemas.microsoft.com/office/drawing/2014/main" id="{EEFDC6C9-DABB-483B-B96D-97224B50B302}"/>
              </a:ext>
            </a:extLst>
          </p:cNvPr>
          <p:cNvSpPr>
            <a:spLocks noGrp="1"/>
          </p:cNvSpPr>
          <p:nvPr>
            <p:ph type="pic" sz="quarter" idx="15"/>
          </p:nvPr>
        </p:nvSpPr>
        <p:spPr>
          <a:xfrm>
            <a:off x="8229600" y="304805"/>
            <a:ext cx="3657600" cy="262158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dirty="0"/>
              <a:t>Click icon to add picture</a:t>
            </a:r>
          </a:p>
        </p:txBody>
      </p:sp>
      <p:sp>
        <p:nvSpPr>
          <p:cNvPr id="18" name="Text Placeholder 17">
            <a:extLst>
              <a:ext uri="{FF2B5EF4-FFF2-40B4-BE49-F238E27FC236}">
                <a16:creationId xmlns:a16="http://schemas.microsoft.com/office/drawing/2014/main" id="{05B292F9-7FD3-4226-9CB6-937617C85354}"/>
              </a:ext>
            </a:extLst>
          </p:cNvPr>
          <p:cNvSpPr>
            <a:spLocks noGrp="1"/>
          </p:cNvSpPr>
          <p:nvPr>
            <p:ph type="body" sz="quarter" idx="16"/>
          </p:nvPr>
        </p:nvSpPr>
        <p:spPr>
          <a:xfrm>
            <a:off x="304800" y="3200092"/>
            <a:ext cx="3467100" cy="26215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Picture Placeholder 9">
            <a:extLst>
              <a:ext uri="{FF2B5EF4-FFF2-40B4-BE49-F238E27FC236}">
                <a16:creationId xmlns:a16="http://schemas.microsoft.com/office/drawing/2014/main" id="{E0C94A59-C24A-40AC-B2F1-ED06DB4CD7E5}"/>
              </a:ext>
            </a:extLst>
          </p:cNvPr>
          <p:cNvSpPr>
            <a:spLocks noGrp="1"/>
          </p:cNvSpPr>
          <p:nvPr>
            <p:ph type="pic" sz="quarter" idx="17"/>
          </p:nvPr>
        </p:nvSpPr>
        <p:spPr>
          <a:xfrm>
            <a:off x="4267200" y="3200091"/>
            <a:ext cx="7620000" cy="262158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dirty="0"/>
              <a:t>Click icon to add picture</a:t>
            </a:r>
          </a:p>
        </p:txBody>
      </p:sp>
      <p:sp>
        <p:nvSpPr>
          <p:cNvPr id="23" name="Text Placeholder 17">
            <a:extLst>
              <a:ext uri="{FF2B5EF4-FFF2-40B4-BE49-F238E27FC236}">
                <a16:creationId xmlns:a16="http://schemas.microsoft.com/office/drawing/2014/main" id="{0D21CA02-AC55-4DCD-98E6-9803C3AEFD8B}"/>
              </a:ext>
            </a:extLst>
          </p:cNvPr>
          <p:cNvSpPr>
            <a:spLocks noGrp="1"/>
          </p:cNvSpPr>
          <p:nvPr>
            <p:ph type="body" sz="quarter" idx="18" hasCustomPrompt="1"/>
          </p:nvPr>
        </p:nvSpPr>
        <p:spPr>
          <a:xfrm>
            <a:off x="304800" y="304800"/>
            <a:ext cx="3467100" cy="2621588"/>
          </a:xfrm>
        </p:spPr>
        <p:txBody>
          <a:bodyPr/>
          <a:lstStyle>
            <a:lvl1pPr marL="0" indent="0">
              <a:buNone/>
              <a:defRPr sz="2100">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Use this box to bring in a key takeaway or summary into your slide. Do your best to keep things in six lines or less.</a:t>
            </a:r>
          </a:p>
        </p:txBody>
      </p:sp>
      <p:sp>
        <p:nvSpPr>
          <p:cNvPr id="14" name="Date Placeholder 3">
            <a:extLst>
              <a:ext uri="{FF2B5EF4-FFF2-40B4-BE49-F238E27FC236}">
                <a16:creationId xmlns:a16="http://schemas.microsoft.com/office/drawing/2014/main" id="{BF6E4A07-27A9-094F-8DB5-EE2F6E964ABA}"/>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4/9/2024</a:t>
            </a:fld>
            <a:endParaRPr lang="en-US" dirty="0"/>
          </a:p>
        </p:txBody>
      </p:sp>
      <p:sp>
        <p:nvSpPr>
          <p:cNvPr id="17" name="Footer Placeholder 4">
            <a:extLst>
              <a:ext uri="{FF2B5EF4-FFF2-40B4-BE49-F238E27FC236}">
                <a16:creationId xmlns:a16="http://schemas.microsoft.com/office/drawing/2014/main" id="{BA4C077D-C991-644C-81E6-FFD90EE00349}"/>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dirty="0"/>
          </a:p>
        </p:txBody>
      </p:sp>
      <p:sp>
        <p:nvSpPr>
          <p:cNvPr id="19" name="Slide Number Placeholder 5">
            <a:extLst>
              <a:ext uri="{FF2B5EF4-FFF2-40B4-BE49-F238E27FC236}">
                <a16:creationId xmlns:a16="http://schemas.microsoft.com/office/drawing/2014/main" id="{A5ED4FAA-F8EB-B347-BB80-08C44430D5F5}"/>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dirty="0"/>
          </a:p>
        </p:txBody>
      </p:sp>
      <p:pic>
        <p:nvPicPr>
          <p:cNvPr id="11" name="Picture 10">
            <a:extLst>
              <a:ext uri="{FF2B5EF4-FFF2-40B4-BE49-F238E27FC236}">
                <a16:creationId xmlns:a16="http://schemas.microsoft.com/office/drawing/2014/main" id="{D891A1BD-E79D-A44B-87B6-312280B3AA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1929547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rofi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4350058" y="172857"/>
            <a:ext cx="7537142"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4350058" y="1031273"/>
            <a:ext cx="7537142"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0"/>
            <a:ext cx="3716784" cy="5484493"/>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cxnSp>
        <p:nvCxnSpPr>
          <p:cNvPr id="10" name="Straight Connector 9">
            <a:extLst>
              <a:ext uri="{FF2B5EF4-FFF2-40B4-BE49-F238E27FC236}">
                <a16:creationId xmlns:a16="http://schemas.microsoft.com/office/drawing/2014/main" id="{82E3DF9E-32BA-4F96-ADC8-62FDD7755298}"/>
              </a:ext>
            </a:extLst>
          </p:cNvPr>
          <p:cNvCxnSpPr/>
          <p:nvPr/>
        </p:nvCxnSpPr>
        <p:spPr>
          <a:xfrm>
            <a:off x="4453786"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351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8855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
        <p:nvSpPr>
          <p:cNvPr id="15" name="Picture Placeholder 6">
            <a:extLst>
              <a:ext uri="{FF2B5EF4-FFF2-40B4-BE49-F238E27FC236}">
                <a16:creationId xmlns:a16="http://schemas.microsoft.com/office/drawing/2014/main" id="{91F6218F-0AE1-41B7-9A6D-FDFFDD043CD5}"/>
              </a:ext>
            </a:extLst>
          </p:cNvPr>
          <p:cNvSpPr>
            <a:spLocks noGrp="1"/>
          </p:cNvSpPr>
          <p:nvPr>
            <p:ph type="pic" sz="quarter" idx="16"/>
          </p:nvPr>
        </p:nvSpPr>
        <p:spPr>
          <a:xfrm>
            <a:off x="38573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
        <p:nvSpPr>
          <p:cNvPr id="16" name="Picture Placeholder 6">
            <a:extLst>
              <a:ext uri="{FF2B5EF4-FFF2-40B4-BE49-F238E27FC236}">
                <a16:creationId xmlns:a16="http://schemas.microsoft.com/office/drawing/2014/main" id="{EA6055BE-5FA2-4458-AB6F-50BE18BBC4A9}"/>
              </a:ext>
            </a:extLst>
          </p:cNvPr>
          <p:cNvSpPr>
            <a:spLocks noGrp="1"/>
          </p:cNvSpPr>
          <p:nvPr>
            <p:ph type="pic" sz="quarter" idx="17"/>
          </p:nvPr>
        </p:nvSpPr>
        <p:spPr>
          <a:xfrm>
            <a:off x="68291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
        <p:nvSpPr>
          <p:cNvPr id="17" name="Picture Placeholder 6">
            <a:extLst>
              <a:ext uri="{FF2B5EF4-FFF2-40B4-BE49-F238E27FC236}">
                <a16:creationId xmlns:a16="http://schemas.microsoft.com/office/drawing/2014/main" id="{12FF07AC-7092-489B-94B3-A93B15520D78}"/>
              </a:ext>
            </a:extLst>
          </p:cNvPr>
          <p:cNvSpPr>
            <a:spLocks noGrp="1"/>
          </p:cNvSpPr>
          <p:nvPr>
            <p:ph type="pic" sz="quarter" idx="18"/>
          </p:nvPr>
        </p:nvSpPr>
        <p:spPr>
          <a:xfrm>
            <a:off x="98009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Tree>
    <p:extLst>
      <p:ext uri="{BB962C8B-B14F-4D97-AF65-F5344CB8AC3E}">
        <p14:creationId xmlns:p14="http://schemas.microsoft.com/office/powerpoint/2010/main" val="2514513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eam Slide 2">
    <p:spTree>
      <p:nvGrpSpPr>
        <p:cNvPr id="1" name=""/>
        <p:cNvGrpSpPr/>
        <p:nvPr/>
      </p:nvGrpSpPr>
      <p:grpSpPr>
        <a:xfrm>
          <a:off x="0" y="0"/>
          <a:ext cx="0" cy="0"/>
          <a:chOff x="0" y="0"/>
          <a:chExt cx="0" cy="0"/>
        </a:xfrm>
      </p:grpSpPr>
      <p:sp>
        <p:nvSpPr>
          <p:cNvPr id="32" name="Picture Placeholder 6">
            <a:extLst>
              <a:ext uri="{FF2B5EF4-FFF2-40B4-BE49-F238E27FC236}">
                <a16:creationId xmlns:a16="http://schemas.microsoft.com/office/drawing/2014/main" id="{02AE9FC7-020F-4429-98DD-7566A702573A}"/>
              </a:ext>
            </a:extLst>
          </p:cNvPr>
          <p:cNvSpPr>
            <a:spLocks noGrp="1"/>
          </p:cNvSpPr>
          <p:nvPr>
            <p:ph type="pic" sz="quarter" idx="21"/>
          </p:nvPr>
        </p:nvSpPr>
        <p:spPr>
          <a:xfrm>
            <a:off x="6435493" y="3214645"/>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
        <p:nvSpPr>
          <p:cNvPr id="33" name="Picture Placeholder 6">
            <a:extLst>
              <a:ext uri="{FF2B5EF4-FFF2-40B4-BE49-F238E27FC236}">
                <a16:creationId xmlns:a16="http://schemas.microsoft.com/office/drawing/2014/main" id="{40903F09-AEC9-4C51-A708-7B0D77FDD951}"/>
              </a:ext>
            </a:extLst>
          </p:cNvPr>
          <p:cNvSpPr>
            <a:spLocks noGrp="1"/>
          </p:cNvSpPr>
          <p:nvPr>
            <p:ph type="pic" sz="quarter" idx="22"/>
          </p:nvPr>
        </p:nvSpPr>
        <p:spPr>
          <a:xfrm>
            <a:off x="9312043" y="3214645"/>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245004"/>
            <a:ext cx="4533900" cy="701731"/>
          </a:xfrm>
        </p:spPr>
        <p:txBody>
          <a:bodyPr/>
          <a:lstStyle/>
          <a:p>
            <a:r>
              <a:rPr lang="en-US"/>
              <a:t>HEADING HERE</a:t>
            </a:r>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2103420"/>
            <a:ext cx="45339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over here. Do your best to not exceed two lines.</a:t>
            </a:r>
          </a:p>
        </p:txBody>
      </p:sp>
      <p:sp>
        <p:nvSpPr>
          <p:cNvPr id="16" name="Picture Placeholder 6">
            <a:extLst>
              <a:ext uri="{FF2B5EF4-FFF2-40B4-BE49-F238E27FC236}">
                <a16:creationId xmlns:a16="http://schemas.microsoft.com/office/drawing/2014/main" id="{EA6055BE-5FA2-4458-AB6F-50BE18BBC4A9}"/>
              </a:ext>
            </a:extLst>
          </p:cNvPr>
          <p:cNvSpPr>
            <a:spLocks noGrp="1"/>
          </p:cNvSpPr>
          <p:nvPr>
            <p:ph type="pic" sz="quarter" idx="17"/>
          </p:nvPr>
        </p:nvSpPr>
        <p:spPr>
          <a:xfrm>
            <a:off x="6435493" y="303308"/>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cxnSp>
        <p:nvCxnSpPr>
          <p:cNvPr id="11" name="Straight Connector 10">
            <a:extLst>
              <a:ext uri="{FF2B5EF4-FFF2-40B4-BE49-F238E27FC236}">
                <a16:creationId xmlns:a16="http://schemas.microsoft.com/office/drawing/2014/main" id="{B89DFF27-858C-41C4-B5B9-5EBDED84D8F2}"/>
              </a:ext>
            </a:extLst>
          </p:cNvPr>
          <p:cNvCxnSpPr>
            <a:cxnSpLocks/>
          </p:cNvCxnSpPr>
          <p:nvPr/>
        </p:nvCxnSpPr>
        <p:spPr>
          <a:xfrm>
            <a:off x="396690" y="2029341"/>
            <a:ext cx="594360"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93C90BF-5129-4DC1-B611-EAAD5152C8C8}"/>
              </a:ext>
            </a:extLst>
          </p:cNvPr>
          <p:cNvSpPr>
            <a:spLocks noGrp="1"/>
          </p:cNvSpPr>
          <p:nvPr>
            <p:ph type="body" sz="quarter" idx="19"/>
          </p:nvPr>
        </p:nvSpPr>
        <p:spPr>
          <a:xfrm>
            <a:off x="304800" y="3214645"/>
            <a:ext cx="4533900" cy="219588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Picture Placeholder 6">
            <a:extLst>
              <a:ext uri="{FF2B5EF4-FFF2-40B4-BE49-F238E27FC236}">
                <a16:creationId xmlns:a16="http://schemas.microsoft.com/office/drawing/2014/main" id="{C582F960-B68E-49E8-B5E8-8034429FE8F7}"/>
              </a:ext>
            </a:extLst>
          </p:cNvPr>
          <p:cNvSpPr>
            <a:spLocks noGrp="1"/>
          </p:cNvSpPr>
          <p:nvPr>
            <p:ph type="pic" sz="quarter" idx="20"/>
          </p:nvPr>
        </p:nvSpPr>
        <p:spPr>
          <a:xfrm>
            <a:off x="9312043" y="303308"/>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
        <p:nvSpPr>
          <p:cNvPr id="20" name="Date Placeholder 3">
            <a:extLst>
              <a:ext uri="{FF2B5EF4-FFF2-40B4-BE49-F238E27FC236}">
                <a16:creationId xmlns:a16="http://schemas.microsoft.com/office/drawing/2014/main" id="{BC1F7251-7E5D-9243-9E20-285463FE4FBE}"/>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4/9/2024</a:t>
            </a:fld>
            <a:endParaRPr lang="en-US" dirty="0"/>
          </a:p>
        </p:txBody>
      </p:sp>
      <p:sp>
        <p:nvSpPr>
          <p:cNvPr id="21" name="Footer Placeholder 4">
            <a:extLst>
              <a:ext uri="{FF2B5EF4-FFF2-40B4-BE49-F238E27FC236}">
                <a16:creationId xmlns:a16="http://schemas.microsoft.com/office/drawing/2014/main" id="{EBAAEA0D-6CC6-3941-B5A3-6085F7FB9B1C}"/>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dirty="0"/>
          </a:p>
        </p:txBody>
      </p:sp>
      <p:sp>
        <p:nvSpPr>
          <p:cNvPr id="22" name="Slide Number Placeholder 5">
            <a:extLst>
              <a:ext uri="{FF2B5EF4-FFF2-40B4-BE49-F238E27FC236}">
                <a16:creationId xmlns:a16="http://schemas.microsoft.com/office/drawing/2014/main" id="{0C341767-2A03-3A46-8211-95C7CCF9F90A}"/>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dirty="0"/>
          </a:p>
        </p:txBody>
      </p:sp>
      <p:pic>
        <p:nvPicPr>
          <p:cNvPr id="14" name="Picture 13">
            <a:extLst>
              <a:ext uri="{FF2B5EF4-FFF2-40B4-BE49-F238E27FC236}">
                <a16:creationId xmlns:a16="http://schemas.microsoft.com/office/drawing/2014/main" id="{9719667B-9851-6947-A57C-04B18E546C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35322797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eam Slide 3">
    <p:spTree>
      <p:nvGrpSpPr>
        <p:cNvPr id="1" name=""/>
        <p:cNvGrpSpPr/>
        <p:nvPr/>
      </p:nvGrpSpPr>
      <p:grpSpPr>
        <a:xfrm>
          <a:off x="0" y="0"/>
          <a:ext cx="0" cy="0"/>
          <a:chOff x="0" y="0"/>
          <a:chExt cx="0" cy="0"/>
        </a:xfrm>
      </p:grpSpPr>
      <p:sp>
        <p:nvSpPr>
          <p:cNvPr id="20" name="Picture Placeholder 6">
            <a:extLst>
              <a:ext uri="{FF2B5EF4-FFF2-40B4-BE49-F238E27FC236}">
                <a16:creationId xmlns:a16="http://schemas.microsoft.com/office/drawing/2014/main" id="{9C621E84-0D3E-4509-8670-2C818793DE9C}"/>
              </a:ext>
            </a:extLst>
          </p:cNvPr>
          <p:cNvSpPr>
            <a:spLocks noGrp="1"/>
          </p:cNvSpPr>
          <p:nvPr>
            <p:ph type="pic" sz="quarter" idx="17"/>
          </p:nvPr>
        </p:nvSpPr>
        <p:spPr>
          <a:xfrm>
            <a:off x="304801"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dirty="0"/>
              <a:t>Click icon to add picture</a:t>
            </a:r>
          </a:p>
        </p:txBody>
      </p:sp>
      <p:sp>
        <p:nvSpPr>
          <p:cNvPr id="21" name="Picture Placeholder 6">
            <a:extLst>
              <a:ext uri="{FF2B5EF4-FFF2-40B4-BE49-F238E27FC236}">
                <a16:creationId xmlns:a16="http://schemas.microsoft.com/office/drawing/2014/main" id="{5F2A6837-2507-49A2-A969-C00FAB4F05C0}"/>
              </a:ext>
            </a:extLst>
          </p:cNvPr>
          <p:cNvSpPr>
            <a:spLocks noGrp="1"/>
          </p:cNvSpPr>
          <p:nvPr>
            <p:ph type="pic" sz="quarter" idx="18"/>
          </p:nvPr>
        </p:nvSpPr>
        <p:spPr>
          <a:xfrm>
            <a:off x="2326369"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
        <p:nvSpPr>
          <p:cNvPr id="22" name="Picture Placeholder 6">
            <a:extLst>
              <a:ext uri="{FF2B5EF4-FFF2-40B4-BE49-F238E27FC236}">
                <a16:creationId xmlns:a16="http://schemas.microsoft.com/office/drawing/2014/main" id="{882E9A17-3A2F-4138-B0F2-5E9A4D740C79}"/>
              </a:ext>
            </a:extLst>
          </p:cNvPr>
          <p:cNvSpPr>
            <a:spLocks noGrp="1"/>
          </p:cNvSpPr>
          <p:nvPr>
            <p:ph type="pic" sz="quarter" idx="19"/>
          </p:nvPr>
        </p:nvSpPr>
        <p:spPr>
          <a:xfrm>
            <a:off x="4347240"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
        <p:nvSpPr>
          <p:cNvPr id="23" name="Picture Placeholder 6">
            <a:extLst>
              <a:ext uri="{FF2B5EF4-FFF2-40B4-BE49-F238E27FC236}">
                <a16:creationId xmlns:a16="http://schemas.microsoft.com/office/drawing/2014/main" id="{DEBB9A6D-504B-4A9A-824D-C3979E21280D}"/>
              </a:ext>
            </a:extLst>
          </p:cNvPr>
          <p:cNvSpPr>
            <a:spLocks noGrp="1"/>
          </p:cNvSpPr>
          <p:nvPr>
            <p:ph type="pic" sz="quarter" idx="20"/>
          </p:nvPr>
        </p:nvSpPr>
        <p:spPr>
          <a:xfrm>
            <a:off x="6370266"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dirty="0"/>
              <a:t>Click icon to add picture</a:t>
            </a:r>
          </a:p>
        </p:txBody>
      </p:sp>
      <p:sp>
        <p:nvSpPr>
          <p:cNvPr id="24" name="Picture Placeholder 6">
            <a:extLst>
              <a:ext uri="{FF2B5EF4-FFF2-40B4-BE49-F238E27FC236}">
                <a16:creationId xmlns:a16="http://schemas.microsoft.com/office/drawing/2014/main" id="{04DFDB56-31A9-4FC3-8A08-8D4BD9615C9F}"/>
              </a:ext>
            </a:extLst>
          </p:cNvPr>
          <p:cNvSpPr>
            <a:spLocks noGrp="1"/>
          </p:cNvSpPr>
          <p:nvPr>
            <p:ph type="pic" sz="quarter" idx="21"/>
          </p:nvPr>
        </p:nvSpPr>
        <p:spPr>
          <a:xfrm>
            <a:off x="304801"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dirty="0"/>
              <a:t>Click icon to add picture</a:t>
            </a:r>
          </a:p>
        </p:txBody>
      </p:sp>
      <p:sp>
        <p:nvSpPr>
          <p:cNvPr id="25" name="Picture Placeholder 6">
            <a:extLst>
              <a:ext uri="{FF2B5EF4-FFF2-40B4-BE49-F238E27FC236}">
                <a16:creationId xmlns:a16="http://schemas.microsoft.com/office/drawing/2014/main" id="{C919B0EA-506E-4FDE-806A-5CE901AA84CE}"/>
              </a:ext>
            </a:extLst>
          </p:cNvPr>
          <p:cNvSpPr>
            <a:spLocks noGrp="1"/>
          </p:cNvSpPr>
          <p:nvPr>
            <p:ph type="pic" sz="quarter" idx="22"/>
          </p:nvPr>
        </p:nvSpPr>
        <p:spPr>
          <a:xfrm>
            <a:off x="2326369"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
        <p:nvSpPr>
          <p:cNvPr id="26" name="Picture Placeholder 6">
            <a:extLst>
              <a:ext uri="{FF2B5EF4-FFF2-40B4-BE49-F238E27FC236}">
                <a16:creationId xmlns:a16="http://schemas.microsoft.com/office/drawing/2014/main" id="{3E65EBC1-D059-477E-B010-766E9C5C1399}"/>
              </a:ext>
            </a:extLst>
          </p:cNvPr>
          <p:cNvSpPr>
            <a:spLocks noGrp="1"/>
          </p:cNvSpPr>
          <p:nvPr>
            <p:ph type="pic" sz="quarter" idx="23"/>
          </p:nvPr>
        </p:nvSpPr>
        <p:spPr>
          <a:xfrm>
            <a:off x="4347240"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
        <p:nvSpPr>
          <p:cNvPr id="27" name="Picture Placeholder 6">
            <a:extLst>
              <a:ext uri="{FF2B5EF4-FFF2-40B4-BE49-F238E27FC236}">
                <a16:creationId xmlns:a16="http://schemas.microsoft.com/office/drawing/2014/main" id="{98CFAAAF-1BF0-4BCC-B35E-6E5C300E3E9F}"/>
              </a:ext>
            </a:extLst>
          </p:cNvPr>
          <p:cNvSpPr>
            <a:spLocks noGrp="1"/>
          </p:cNvSpPr>
          <p:nvPr>
            <p:ph type="pic" sz="quarter" idx="24"/>
          </p:nvPr>
        </p:nvSpPr>
        <p:spPr>
          <a:xfrm>
            <a:off x="6370266"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dirty="0"/>
              <a:t>Click icon to add picture</a:t>
            </a:r>
          </a:p>
        </p:txBody>
      </p:sp>
      <p:sp>
        <p:nvSpPr>
          <p:cNvPr id="28" name="Text Placeholder 9">
            <a:extLst>
              <a:ext uri="{FF2B5EF4-FFF2-40B4-BE49-F238E27FC236}">
                <a16:creationId xmlns:a16="http://schemas.microsoft.com/office/drawing/2014/main" id="{6AE738E2-1AD5-4BE0-A645-649A5757E99D}"/>
              </a:ext>
            </a:extLst>
          </p:cNvPr>
          <p:cNvSpPr>
            <a:spLocks noGrp="1"/>
          </p:cNvSpPr>
          <p:nvPr>
            <p:ph type="body" sz="quarter" idx="25"/>
          </p:nvPr>
        </p:nvSpPr>
        <p:spPr>
          <a:xfrm>
            <a:off x="8379565" y="2057399"/>
            <a:ext cx="3507628" cy="3769327"/>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itle 1">
            <a:extLst>
              <a:ext uri="{FF2B5EF4-FFF2-40B4-BE49-F238E27FC236}">
                <a16:creationId xmlns:a16="http://schemas.microsoft.com/office/drawing/2014/main" id="{A5576FA9-FAE9-4C83-9E94-4E1C1FB86C15}"/>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30" name="Text Placeholder 8">
            <a:extLst>
              <a:ext uri="{FF2B5EF4-FFF2-40B4-BE49-F238E27FC236}">
                <a16:creationId xmlns:a16="http://schemas.microsoft.com/office/drawing/2014/main" id="{A47D52BE-8B1D-4EF7-946A-61833B80F60E}"/>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cxnSp>
        <p:nvCxnSpPr>
          <p:cNvPr id="34" name="Straight Connector 33">
            <a:extLst>
              <a:ext uri="{FF2B5EF4-FFF2-40B4-BE49-F238E27FC236}">
                <a16:creationId xmlns:a16="http://schemas.microsoft.com/office/drawing/2014/main" id="{0AB082CB-D429-4D38-A541-C6243F2D2697}"/>
              </a:ext>
            </a:extLst>
          </p:cNvPr>
          <p:cNvCxnSpPr/>
          <p:nvPr/>
        </p:nvCxnSpPr>
        <p:spPr>
          <a:xfrm>
            <a:off x="396691"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31" name="Date Placeholder 3">
            <a:extLst>
              <a:ext uri="{FF2B5EF4-FFF2-40B4-BE49-F238E27FC236}">
                <a16:creationId xmlns:a16="http://schemas.microsoft.com/office/drawing/2014/main" id="{157A4324-E876-C747-A868-5F65B3892027}"/>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4/9/2024</a:t>
            </a:fld>
            <a:endParaRPr lang="en-US" dirty="0"/>
          </a:p>
        </p:txBody>
      </p:sp>
      <p:sp>
        <p:nvSpPr>
          <p:cNvPr id="32" name="Footer Placeholder 4">
            <a:extLst>
              <a:ext uri="{FF2B5EF4-FFF2-40B4-BE49-F238E27FC236}">
                <a16:creationId xmlns:a16="http://schemas.microsoft.com/office/drawing/2014/main" id="{54520122-C4C0-CE4C-837B-058C4A5A50B0}"/>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dirty="0"/>
          </a:p>
        </p:txBody>
      </p:sp>
      <p:sp>
        <p:nvSpPr>
          <p:cNvPr id="33" name="Slide Number Placeholder 5">
            <a:extLst>
              <a:ext uri="{FF2B5EF4-FFF2-40B4-BE49-F238E27FC236}">
                <a16:creationId xmlns:a16="http://schemas.microsoft.com/office/drawing/2014/main" id="{E7555EE8-1103-6741-813D-B1C12DBD29B0}"/>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dirty="0"/>
          </a:p>
        </p:txBody>
      </p:sp>
      <p:pic>
        <p:nvPicPr>
          <p:cNvPr id="18" name="Picture 17">
            <a:extLst>
              <a:ext uri="{FF2B5EF4-FFF2-40B4-BE49-F238E27FC236}">
                <a16:creationId xmlns:a16="http://schemas.microsoft.com/office/drawing/2014/main" id="{69B5AEFB-4D5A-A64A-8B45-E1FC67B1B7E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1773364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ingle Image 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4244340" y="2249648"/>
            <a:ext cx="3703320" cy="337597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Tree>
    <p:extLst>
      <p:ext uri="{BB962C8B-B14F-4D97-AF65-F5344CB8AC3E}">
        <p14:creationId xmlns:p14="http://schemas.microsoft.com/office/powerpoint/2010/main" val="2369471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072E94-8669-4C9E-B4CE-CEF8B2E922BE}"/>
              </a:ext>
            </a:extLst>
          </p:cNvPr>
          <p:cNvSpPr/>
          <p:nvPr/>
        </p:nvSpPr>
        <p:spPr>
          <a:xfrm>
            <a:off x="0" y="0"/>
            <a:ext cx="381000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dirty="0"/>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1285875" y="304800"/>
            <a:ext cx="4038600" cy="5490497"/>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
        <p:nvSpPr>
          <p:cNvPr id="12" name="Date Placeholder 3">
            <a:extLst>
              <a:ext uri="{FF2B5EF4-FFF2-40B4-BE49-F238E27FC236}">
                <a16:creationId xmlns:a16="http://schemas.microsoft.com/office/drawing/2014/main" id="{461D0150-A3F8-EB42-A59A-6519DFC92E61}"/>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4/9/2024</a:t>
            </a:fld>
            <a:endParaRPr lang="en-US" dirty="0"/>
          </a:p>
        </p:txBody>
      </p:sp>
      <p:sp>
        <p:nvSpPr>
          <p:cNvPr id="13" name="Footer Placeholder 4">
            <a:extLst>
              <a:ext uri="{FF2B5EF4-FFF2-40B4-BE49-F238E27FC236}">
                <a16:creationId xmlns:a16="http://schemas.microsoft.com/office/drawing/2014/main" id="{F318C3BA-19CC-134B-B36B-D493A33BE8EF}"/>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dirty="0"/>
          </a:p>
        </p:txBody>
      </p:sp>
      <p:sp>
        <p:nvSpPr>
          <p:cNvPr id="14" name="Slide Number Placeholder 5">
            <a:extLst>
              <a:ext uri="{FF2B5EF4-FFF2-40B4-BE49-F238E27FC236}">
                <a16:creationId xmlns:a16="http://schemas.microsoft.com/office/drawing/2014/main" id="{F764C422-9170-6140-A7CA-E3F380FF8629}"/>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dirty="0"/>
          </a:p>
        </p:txBody>
      </p:sp>
      <p:pic>
        <p:nvPicPr>
          <p:cNvPr id="8" name="Picture 7">
            <a:extLst>
              <a:ext uri="{FF2B5EF4-FFF2-40B4-BE49-F238E27FC236}">
                <a16:creationId xmlns:a16="http://schemas.microsoft.com/office/drawing/2014/main" id="{6D696823-D69E-BF42-A926-A80A2A3EBD6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1363360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4F693-0D73-4FC7-9EAF-4766B7EC7A70}"/>
              </a:ext>
            </a:extLst>
          </p:cNvPr>
          <p:cNvSpPr>
            <a:spLocks noGrp="1"/>
          </p:cNvSpPr>
          <p:nvPr>
            <p:ph type="title" hasCustomPrompt="1"/>
          </p:nvPr>
        </p:nvSpPr>
        <p:spPr/>
        <p:txBody>
          <a:bodyPr/>
          <a:lstStyle/>
          <a:p>
            <a:r>
              <a:rPr lang="en-US"/>
              <a:t>YOUR SLIDE’S TITLE GOES HERE</a:t>
            </a:r>
          </a:p>
        </p:txBody>
      </p:sp>
      <p:sp>
        <p:nvSpPr>
          <p:cNvPr id="3" name="Date Placeholder 2">
            <a:extLst>
              <a:ext uri="{FF2B5EF4-FFF2-40B4-BE49-F238E27FC236}">
                <a16:creationId xmlns:a16="http://schemas.microsoft.com/office/drawing/2014/main" id="{32EF620C-F605-4A6F-9721-1F7698F9355B}"/>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4" name="Footer Placeholder 3">
            <a:extLst>
              <a:ext uri="{FF2B5EF4-FFF2-40B4-BE49-F238E27FC236}">
                <a16:creationId xmlns:a16="http://schemas.microsoft.com/office/drawing/2014/main" id="{D138F8A2-A769-4B1D-AA03-224F0907D938}"/>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4301F81-62B2-4186-9F73-1BD113DD8B45}"/>
              </a:ext>
            </a:extLst>
          </p:cNvPr>
          <p:cNvSpPr>
            <a:spLocks noGrp="1"/>
          </p:cNvSpPr>
          <p:nvPr>
            <p:ph type="sldNum" sz="quarter" idx="12"/>
          </p:nvPr>
        </p:nvSpPr>
        <p:spPr/>
        <p:txBody>
          <a:bodyPr/>
          <a:lstStyle/>
          <a:p>
            <a:fld id="{24118746-FF58-4EAD-8211-EA721FA0E90F}" type="slidenum">
              <a:rPr lang="en-US" smtClean="0"/>
              <a:t>‹#›</a:t>
            </a:fld>
            <a:endParaRPr lang="en-US" dirty="0"/>
          </a:p>
        </p:txBody>
      </p:sp>
    </p:spTree>
    <p:extLst>
      <p:ext uri="{BB962C8B-B14F-4D97-AF65-F5344CB8AC3E}">
        <p14:creationId xmlns:p14="http://schemas.microsoft.com/office/powerpoint/2010/main" val="111360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Transition 2">
    <p:spTree>
      <p:nvGrpSpPr>
        <p:cNvPr id="1" name=""/>
        <p:cNvGrpSpPr/>
        <p:nvPr/>
      </p:nvGrpSpPr>
      <p:grpSpPr>
        <a:xfrm>
          <a:off x="0" y="0"/>
          <a:ext cx="0" cy="0"/>
          <a:chOff x="0" y="0"/>
          <a:chExt cx="0" cy="0"/>
        </a:xfrm>
      </p:grpSpPr>
      <p:sp>
        <p:nvSpPr>
          <p:cNvPr id="15" name="Прямоугольник 28">
            <a:extLst>
              <a:ext uri="{FF2B5EF4-FFF2-40B4-BE49-F238E27FC236}">
                <a16:creationId xmlns:a16="http://schemas.microsoft.com/office/drawing/2014/main" id="{E5A4F19E-E151-4030-A849-5944CAF89A02}"/>
              </a:ext>
            </a:extLst>
          </p:cNvPr>
          <p:cNvSpPr/>
          <p:nvPr/>
        </p:nvSpPr>
        <p:spPr>
          <a:xfrm>
            <a:off x="304800" y="304800"/>
            <a:ext cx="11582400" cy="6248400"/>
          </a:xfrm>
          <a:prstGeom prst="rect">
            <a:avLst/>
          </a:prstGeom>
          <a:solidFill>
            <a:srgbClr val="EC5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F5EBB13D-1295-4E24-9EA8-1CE2580F40E4}"/>
              </a:ext>
            </a:extLst>
          </p:cNvPr>
          <p:cNvCxnSpPr/>
          <p:nvPr/>
        </p:nvCxnSpPr>
        <p:spPr>
          <a:xfrm>
            <a:off x="5797019" y="3429000"/>
            <a:ext cx="59796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11" name="Freeform: Shape 10">
            <a:extLst>
              <a:ext uri="{FF2B5EF4-FFF2-40B4-BE49-F238E27FC236}">
                <a16:creationId xmlns:a16="http://schemas.microsoft.com/office/drawing/2014/main" id="{786A1E2A-4231-4590-B611-2A005950C627}"/>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dirty="0"/>
          </a:p>
        </p:txBody>
      </p:sp>
      <p:sp>
        <p:nvSpPr>
          <p:cNvPr id="12" name="Freeform: Shape 11">
            <a:extLst>
              <a:ext uri="{FF2B5EF4-FFF2-40B4-BE49-F238E27FC236}">
                <a16:creationId xmlns:a16="http://schemas.microsoft.com/office/drawing/2014/main" id="{36468555-7C91-4DC4-852B-128263D97165}"/>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dirty="0"/>
          </a:p>
        </p:txBody>
      </p:sp>
    </p:spTree>
    <p:extLst>
      <p:ext uri="{BB962C8B-B14F-4D97-AF65-F5344CB8AC3E}">
        <p14:creationId xmlns:p14="http://schemas.microsoft.com/office/powerpoint/2010/main" val="19274196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Sub-ti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28022327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ub-title and a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10" name="Picture Placeholder 6">
            <a:extLst>
              <a:ext uri="{FF2B5EF4-FFF2-40B4-BE49-F238E27FC236}">
                <a16:creationId xmlns:a16="http://schemas.microsoft.com/office/drawing/2014/main" id="{181C5CAE-6039-4CD8-899D-F995448B72D2}"/>
              </a:ext>
            </a:extLst>
          </p:cNvPr>
          <p:cNvSpPr>
            <a:spLocks noGrp="1"/>
          </p:cNvSpPr>
          <p:nvPr>
            <p:ph type="pic" sz="quarter" idx="15"/>
          </p:nvPr>
        </p:nvSpPr>
        <p:spPr>
          <a:xfrm>
            <a:off x="9417571" y="2057400"/>
            <a:ext cx="2469627" cy="3771900"/>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Tree>
    <p:extLst>
      <p:ext uri="{BB962C8B-B14F-4D97-AF65-F5344CB8AC3E}">
        <p14:creationId xmlns:p14="http://schemas.microsoft.com/office/powerpoint/2010/main" val="712962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ctur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5788152" cy="701731"/>
          </a:xfrm>
        </p:spPr>
        <p:txBody>
          <a:bodyPr/>
          <a:lstStyle>
            <a:lvl1pPr>
              <a:defRPr/>
            </a:lvl1p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19" name="Text Placeholder 8">
            <a:extLst>
              <a:ext uri="{FF2B5EF4-FFF2-40B4-BE49-F238E27FC236}">
                <a16:creationId xmlns:a16="http://schemas.microsoft.com/office/drawing/2014/main" id="{93BAD73E-AB62-4742-9117-73D1A1AD77C3}"/>
              </a:ext>
            </a:extLst>
          </p:cNvPr>
          <p:cNvSpPr>
            <a:spLocks noGrp="1"/>
          </p:cNvSpPr>
          <p:nvPr>
            <p:ph type="body" sz="quarter" idx="13" hasCustomPrompt="1"/>
          </p:nvPr>
        </p:nvSpPr>
        <p:spPr>
          <a:xfrm>
            <a:off x="304799" y="1031272"/>
            <a:ext cx="5791199" cy="1251699"/>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Do your best to not exceed three lines.</a:t>
            </a:r>
          </a:p>
        </p:txBody>
      </p:sp>
      <p:sp>
        <p:nvSpPr>
          <p:cNvPr id="20" name="Picture Placeholder 6">
            <a:extLst>
              <a:ext uri="{FF2B5EF4-FFF2-40B4-BE49-F238E27FC236}">
                <a16:creationId xmlns:a16="http://schemas.microsoft.com/office/drawing/2014/main" id="{8E81E912-B839-4D85-B263-26B7C475C554}"/>
              </a:ext>
            </a:extLst>
          </p:cNvPr>
          <p:cNvSpPr>
            <a:spLocks noGrp="1"/>
          </p:cNvSpPr>
          <p:nvPr>
            <p:ph type="pic" sz="quarter" idx="15"/>
          </p:nvPr>
        </p:nvSpPr>
        <p:spPr>
          <a:xfrm>
            <a:off x="304800" y="2391515"/>
            <a:ext cx="5791200" cy="3437785"/>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dirty="0"/>
              <a:t>Click icon to add picture</a:t>
            </a:r>
          </a:p>
        </p:txBody>
      </p:sp>
    </p:spTree>
    <p:extLst>
      <p:ext uri="{BB962C8B-B14F-4D97-AF65-F5344CB8AC3E}">
        <p14:creationId xmlns:p14="http://schemas.microsoft.com/office/powerpoint/2010/main" val="41048179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ocial Media - Pictures and Da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17" name="Picture Placeholder 6">
            <a:extLst>
              <a:ext uri="{FF2B5EF4-FFF2-40B4-BE49-F238E27FC236}">
                <a16:creationId xmlns:a16="http://schemas.microsoft.com/office/drawing/2014/main" id="{E1A59FBD-C82A-4C52-8A4C-A71F70141DCC}"/>
              </a:ext>
            </a:extLst>
          </p:cNvPr>
          <p:cNvSpPr>
            <a:spLocks noGrp="1"/>
          </p:cNvSpPr>
          <p:nvPr>
            <p:ph type="pic" sz="quarter" idx="15"/>
          </p:nvPr>
        </p:nvSpPr>
        <p:spPr>
          <a:xfrm>
            <a:off x="304800" y="2057400"/>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
        <p:nvSpPr>
          <p:cNvPr id="18" name="Picture Placeholder 6">
            <a:extLst>
              <a:ext uri="{FF2B5EF4-FFF2-40B4-BE49-F238E27FC236}">
                <a16:creationId xmlns:a16="http://schemas.microsoft.com/office/drawing/2014/main" id="{CB7EC3FD-1533-4AF8-AA1D-4C511B0A3ABC}"/>
              </a:ext>
            </a:extLst>
          </p:cNvPr>
          <p:cNvSpPr>
            <a:spLocks noGrp="1"/>
          </p:cNvSpPr>
          <p:nvPr>
            <p:ph type="pic" sz="quarter" idx="16"/>
          </p:nvPr>
        </p:nvSpPr>
        <p:spPr>
          <a:xfrm>
            <a:off x="3297614" y="2063887"/>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
        <p:nvSpPr>
          <p:cNvPr id="19" name="Picture Placeholder 6">
            <a:extLst>
              <a:ext uri="{FF2B5EF4-FFF2-40B4-BE49-F238E27FC236}">
                <a16:creationId xmlns:a16="http://schemas.microsoft.com/office/drawing/2014/main" id="{AE7A9FB1-400D-4CAA-99DF-4675C3977275}"/>
              </a:ext>
            </a:extLst>
          </p:cNvPr>
          <p:cNvSpPr>
            <a:spLocks noGrp="1"/>
          </p:cNvSpPr>
          <p:nvPr>
            <p:ph type="pic" sz="quarter" idx="17"/>
          </p:nvPr>
        </p:nvSpPr>
        <p:spPr>
          <a:xfrm>
            <a:off x="6296915" y="2063887"/>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
        <p:nvSpPr>
          <p:cNvPr id="20" name="Picture Placeholder 6">
            <a:extLst>
              <a:ext uri="{FF2B5EF4-FFF2-40B4-BE49-F238E27FC236}">
                <a16:creationId xmlns:a16="http://schemas.microsoft.com/office/drawing/2014/main" id="{EC9A474B-0150-45E2-BAAE-F9C6BF0B608E}"/>
              </a:ext>
            </a:extLst>
          </p:cNvPr>
          <p:cNvSpPr>
            <a:spLocks noGrp="1"/>
          </p:cNvSpPr>
          <p:nvPr>
            <p:ph type="pic" sz="quarter" idx="18"/>
          </p:nvPr>
        </p:nvSpPr>
        <p:spPr>
          <a:xfrm>
            <a:off x="9296216" y="2063887"/>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Click icon to add picture</a:t>
            </a:r>
          </a:p>
        </p:txBody>
      </p:sp>
    </p:spTree>
    <p:extLst>
      <p:ext uri="{BB962C8B-B14F-4D97-AF65-F5344CB8AC3E}">
        <p14:creationId xmlns:p14="http://schemas.microsoft.com/office/powerpoint/2010/main" val="2306330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Subtitle - Table Char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11" name="Picture Placeholder 6">
            <a:extLst>
              <a:ext uri="{FF2B5EF4-FFF2-40B4-BE49-F238E27FC236}">
                <a16:creationId xmlns:a16="http://schemas.microsoft.com/office/drawing/2014/main" id="{6C82EEC8-190C-4B35-AAD0-CBAF1C0ACFAF}"/>
              </a:ext>
            </a:extLst>
          </p:cNvPr>
          <p:cNvSpPr>
            <a:spLocks noGrp="1"/>
          </p:cNvSpPr>
          <p:nvPr>
            <p:ph type="pic" sz="quarter" idx="15" hasCustomPrompt="1"/>
          </p:nvPr>
        </p:nvSpPr>
        <p:spPr>
          <a:xfrm>
            <a:off x="8132490" y="2057399"/>
            <a:ext cx="3754711" cy="1710013"/>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dirty="0"/>
              <a:t>Picture</a:t>
            </a:r>
          </a:p>
        </p:txBody>
      </p:sp>
    </p:spTree>
    <p:extLst>
      <p:ext uri="{BB962C8B-B14F-4D97-AF65-F5344CB8AC3E}">
        <p14:creationId xmlns:p14="http://schemas.microsoft.com/office/powerpoint/2010/main" val="12114308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and Sub-til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3BEAE8-F93C-4D0C-B8D8-2472AE46BB29}"/>
              </a:ext>
            </a:extLst>
          </p:cNvPr>
          <p:cNvSpPr/>
          <p:nvPr/>
        </p:nvSpPr>
        <p:spPr>
          <a:xfrm>
            <a:off x="304800" y="0"/>
            <a:ext cx="5788152" cy="58267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dirty="0"/>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639192" y="172857"/>
            <a:ext cx="5122416" cy="701731"/>
          </a:xfrm>
        </p:spPr>
        <p:txBody>
          <a:bodyPr/>
          <a:lstStyle>
            <a:lvl1pPr>
              <a:defRPr>
                <a:solidFill>
                  <a:schemeClr val="bg1"/>
                </a:solidFill>
              </a:defRPr>
            </a:lvl1pPr>
          </a:lstStyle>
          <a:p>
            <a:r>
              <a:rPr lang="en-US"/>
              <a:t>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639192" y="1031273"/>
            <a:ext cx="5122416" cy="850392"/>
          </a:xfrm>
        </p:spPr>
        <p:txBody>
          <a:bodyPr>
            <a:noAutofit/>
          </a:bodyPr>
          <a:lstStyle>
            <a:lvl1pPr marL="0" indent="0">
              <a:buNone/>
              <a:defRPr sz="2100">
                <a:solidFill>
                  <a:schemeClr val="bg1"/>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over here. Do your best to not exceed two lines.</a:t>
            </a:r>
          </a:p>
        </p:txBody>
      </p:sp>
      <p:cxnSp>
        <p:nvCxnSpPr>
          <p:cNvPr id="8" name="Straight Connector 7">
            <a:extLst>
              <a:ext uri="{FF2B5EF4-FFF2-40B4-BE49-F238E27FC236}">
                <a16:creationId xmlns:a16="http://schemas.microsoft.com/office/drawing/2014/main" id="{882163AD-4A13-48AB-A487-B47BA230B483}"/>
              </a:ext>
            </a:extLst>
          </p:cNvPr>
          <p:cNvCxnSpPr/>
          <p:nvPr/>
        </p:nvCxnSpPr>
        <p:spPr>
          <a:xfrm>
            <a:off x="716287"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9290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ptop Mockup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000A5D3-CBD7-40DA-B6C6-0106631BE69D}"/>
              </a:ext>
            </a:extLst>
          </p:cNvPr>
          <p:cNvSpPr>
            <a:spLocks noGrp="1"/>
          </p:cNvSpPr>
          <p:nvPr>
            <p:ph type="pic" sz="quarter" idx="14"/>
          </p:nvPr>
        </p:nvSpPr>
        <p:spPr>
          <a:xfrm>
            <a:off x="1034461" y="2494195"/>
            <a:ext cx="4426133" cy="2768600"/>
          </a:xfrm>
          <a:custGeom>
            <a:avLst/>
            <a:gdLst>
              <a:gd name="connsiteX0" fmla="*/ 0 w 4426133"/>
              <a:gd name="connsiteY0" fmla="*/ 0 h 2768600"/>
              <a:gd name="connsiteX1" fmla="*/ 4426133 w 4426133"/>
              <a:gd name="connsiteY1" fmla="*/ 0 h 2768600"/>
              <a:gd name="connsiteX2" fmla="*/ 4426133 w 4426133"/>
              <a:gd name="connsiteY2" fmla="*/ 2768600 h 2768600"/>
              <a:gd name="connsiteX3" fmla="*/ 0 w 4426133"/>
              <a:gd name="connsiteY3" fmla="*/ 2768600 h 2768600"/>
            </a:gdLst>
            <a:ahLst/>
            <a:cxnLst>
              <a:cxn ang="0">
                <a:pos x="connsiteX0" y="connsiteY0"/>
              </a:cxn>
              <a:cxn ang="0">
                <a:pos x="connsiteX1" y="connsiteY1"/>
              </a:cxn>
              <a:cxn ang="0">
                <a:pos x="connsiteX2" y="connsiteY2"/>
              </a:cxn>
              <a:cxn ang="0">
                <a:pos x="connsiteX3" y="connsiteY3"/>
              </a:cxn>
            </a:cxnLst>
            <a:rect l="l" t="t" r="r" b="b"/>
            <a:pathLst>
              <a:path w="4426133" h="2768600">
                <a:moveTo>
                  <a:pt x="0" y="0"/>
                </a:moveTo>
                <a:lnTo>
                  <a:pt x="4426133" y="0"/>
                </a:lnTo>
                <a:lnTo>
                  <a:pt x="4426133" y="2768600"/>
                </a:lnTo>
                <a:lnTo>
                  <a:pt x="0" y="2768600"/>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dirty="0"/>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35296402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esktop Mockup">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E73281B-957A-4450-932A-7935A2D2C5C2}"/>
              </a:ext>
            </a:extLst>
          </p:cNvPr>
          <p:cNvSpPr>
            <a:spLocks noGrp="1"/>
          </p:cNvSpPr>
          <p:nvPr>
            <p:ph type="pic" sz="quarter" idx="14"/>
          </p:nvPr>
        </p:nvSpPr>
        <p:spPr>
          <a:xfrm>
            <a:off x="3848100" y="2255520"/>
            <a:ext cx="4495800" cy="2567940"/>
          </a:xfrm>
          <a:custGeom>
            <a:avLst/>
            <a:gdLst>
              <a:gd name="connsiteX0" fmla="*/ 0 w 4495800"/>
              <a:gd name="connsiteY0" fmla="*/ 0 h 2567940"/>
              <a:gd name="connsiteX1" fmla="*/ 4495800 w 4495800"/>
              <a:gd name="connsiteY1" fmla="*/ 0 h 2567940"/>
              <a:gd name="connsiteX2" fmla="*/ 4495800 w 4495800"/>
              <a:gd name="connsiteY2" fmla="*/ 2567940 h 2567940"/>
              <a:gd name="connsiteX3" fmla="*/ 0 w 4495800"/>
              <a:gd name="connsiteY3" fmla="*/ 2567940 h 2567940"/>
            </a:gdLst>
            <a:ahLst/>
            <a:cxnLst>
              <a:cxn ang="0">
                <a:pos x="connsiteX0" y="connsiteY0"/>
              </a:cxn>
              <a:cxn ang="0">
                <a:pos x="connsiteX1" y="connsiteY1"/>
              </a:cxn>
              <a:cxn ang="0">
                <a:pos x="connsiteX2" y="connsiteY2"/>
              </a:cxn>
              <a:cxn ang="0">
                <a:pos x="connsiteX3" y="connsiteY3"/>
              </a:cxn>
            </a:cxnLst>
            <a:rect l="l" t="t" r="r" b="b"/>
            <a:pathLst>
              <a:path w="4495800" h="2567940">
                <a:moveTo>
                  <a:pt x="0" y="0"/>
                </a:moveTo>
                <a:lnTo>
                  <a:pt x="4495800" y="0"/>
                </a:lnTo>
                <a:lnTo>
                  <a:pt x="4495800" y="2567940"/>
                </a:lnTo>
                <a:lnTo>
                  <a:pt x="0" y="2567940"/>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dirty="0"/>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26860273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Laptop Contras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D3379F5-E8B4-4D18-AFEB-0F1C1FD066AD}"/>
              </a:ext>
            </a:extLst>
          </p:cNvPr>
          <p:cNvSpPr>
            <a:spLocks noGrp="1"/>
          </p:cNvSpPr>
          <p:nvPr>
            <p:ph type="pic" sz="quarter" idx="13"/>
          </p:nvPr>
        </p:nvSpPr>
        <p:spPr>
          <a:xfrm>
            <a:off x="585790" y="959254"/>
            <a:ext cx="6406935" cy="4007616"/>
          </a:xfrm>
          <a:custGeom>
            <a:avLst/>
            <a:gdLst>
              <a:gd name="connsiteX0" fmla="*/ 0 w 6406935"/>
              <a:gd name="connsiteY0" fmla="*/ 0 h 4007616"/>
              <a:gd name="connsiteX1" fmla="*/ 6406935 w 6406935"/>
              <a:gd name="connsiteY1" fmla="*/ 0 h 4007616"/>
              <a:gd name="connsiteX2" fmla="*/ 6406935 w 6406935"/>
              <a:gd name="connsiteY2" fmla="*/ 4007616 h 4007616"/>
              <a:gd name="connsiteX3" fmla="*/ 0 w 6406935"/>
              <a:gd name="connsiteY3" fmla="*/ 4007616 h 4007616"/>
            </a:gdLst>
            <a:ahLst/>
            <a:cxnLst>
              <a:cxn ang="0">
                <a:pos x="connsiteX0" y="connsiteY0"/>
              </a:cxn>
              <a:cxn ang="0">
                <a:pos x="connsiteX1" y="connsiteY1"/>
              </a:cxn>
              <a:cxn ang="0">
                <a:pos x="connsiteX2" y="connsiteY2"/>
              </a:cxn>
              <a:cxn ang="0">
                <a:pos x="connsiteX3" y="connsiteY3"/>
              </a:cxn>
            </a:cxnLst>
            <a:rect l="l" t="t" r="r" b="b"/>
            <a:pathLst>
              <a:path w="6406935" h="4007616">
                <a:moveTo>
                  <a:pt x="0" y="0"/>
                </a:moveTo>
                <a:lnTo>
                  <a:pt x="6406935" y="0"/>
                </a:lnTo>
                <a:lnTo>
                  <a:pt x="6406935" y="4007616"/>
                </a:lnTo>
                <a:lnTo>
                  <a:pt x="0" y="4007616"/>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dirty="0"/>
              <a:t>Click icon to add picture</a:t>
            </a:r>
          </a:p>
        </p:txBody>
      </p:sp>
      <p:sp>
        <p:nvSpPr>
          <p:cNvPr id="11" name="Date Placeholder 3">
            <a:extLst>
              <a:ext uri="{FF2B5EF4-FFF2-40B4-BE49-F238E27FC236}">
                <a16:creationId xmlns:a16="http://schemas.microsoft.com/office/drawing/2014/main" id="{157C9CD1-BE18-4949-8433-761988B6AF44}"/>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4/9/2024</a:t>
            </a:fld>
            <a:endParaRPr lang="en-US" dirty="0"/>
          </a:p>
        </p:txBody>
      </p:sp>
      <p:sp>
        <p:nvSpPr>
          <p:cNvPr id="12" name="Footer Placeholder 4">
            <a:extLst>
              <a:ext uri="{FF2B5EF4-FFF2-40B4-BE49-F238E27FC236}">
                <a16:creationId xmlns:a16="http://schemas.microsoft.com/office/drawing/2014/main" id="{69427748-7A67-3849-9552-5D7AABDE451D}"/>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dirty="0"/>
          </a:p>
        </p:txBody>
      </p:sp>
      <p:sp>
        <p:nvSpPr>
          <p:cNvPr id="14" name="Slide Number Placeholder 5">
            <a:extLst>
              <a:ext uri="{FF2B5EF4-FFF2-40B4-BE49-F238E27FC236}">
                <a16:creationId xmlns:a16="http://schemas.microsoft.com/office/drawing/2014/main" id="{48788A04-1EFB-6047-8929-30D012C2025B}"/>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dirty="0"/>
          </a:p>
        </p:txBody>
      </p:sp>
      <p:pic>
        <p:nvPicPr>
          <p:cNvPr id="7" name="Picture 6">
            <a:extLst>
              <a:ext uri="{FF2B5EF4-FFF2-40B4-BE49-F238E27FC236}">
                <a16:creationId xmlns:a16="http://schemas.microsoft.com/office/drawing/2014/main" id="{600ED049-96B8-F44A-AE67-F571B85F166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2092643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Phone Contras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C12B0C2-6102-4D4C-8F14-801B3A57894B}"/>
              </a:ext>
            </a:extLst>
          </p:cNvPr>
          <p:cNvSpPr>
            <a:spLocks noGrp="1"/>
          </p:cNvSpPr>
          <p:nvPr>
            <p:ph type="pic" sz="quarter" idx="14"/>
          </p:nvPr>
        </p:nvSpPr>
        <p:spPr>
          <a:xfrm>
            <a:off x="1817489" y="443883"/>
            <a:ext cx="2445150" cy="5191215"/>
          </a:xfrm>
          <a:custGeom>
            <a:avLst/>
            <a:gdLst>
              <a:gd name="connsiteX0" fmla="*/ 0 w 2445150"/>
              <a:gd name="connsiteY0" fmla="*/ 0 h 5191215"/>
              <a:gd name="connsiteX1" fmla="*/ 2445150 w 2445150"/>
              <a:gd name="connsiteY1" fmla="*/ 0 h 5191215"/>
              <a:gd name="connsiteX2" fmla="*/ 2445150 w 2445150"/>
              <a:gd name="connsiteY2" fmla="*/ 5191215 h 5191215"/>
              <a:gd name="connsiteX3" fmla="*/ 0 w 2445150"/>
              <a:gd name="connsiteY3" fmla="*/ 5191215 h 5191215"/>
            </a:gdLst>
            <a:ahLst/>
            <a:cxnLst>
              <a:cxn ang="0">
                <a:pos x="connsiteX0" y="connsiteY0"/>
              </a:cxn>
              <a:cxn ang="0">
                <a:pos x="connsiteX1" y="connsiteY1"/>
              </a:cxn>
              <a:cxn ang="0">
                <a:pos x="connsiteX2" y="connsiteY2"/>
              </a:cxn>
              <a:cxn ang="0">
                <a:pos x="connsiteX3" y="connsiteY3"/>
              </a:cxn>
            </a:cxnLst>
            <a:rect l="l" t="t" r="r" b="b"/>
            <a:pathLst>
              <a:path w="2445150" h="5191215">
                <a:moveTo>
                  <a:pt x="0" y="0"/>
                </a:moveTo>
                <a:lnTo>
                  <a:pt x="2445150" y="0"/>
                </a:lnTo>
                <a:lnTo>
                  <a:pt x="2445150" y="5191215"/>
                </a:lnTo>
                <a:lnTo>
                  <a:pt x="0" y="5191215"/>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dirty="0"/>
              <a:t>Click icon to add picture</a:t>
            </a:r>
          </a:p>
        </p:txBody>
      </p:sp>
      <p:cxnSp>
        <p:nvCxnSpPr>
          <p:cNvPr id="8" name="Straight Connector 7">
            <a:extLst>
              <a:ext uri="{FF2B5EF4-FFF2-40B4-BE49-F238E27FC236}">
                <a16:creationId xmlns:a16="http://schemas.microsoft.com/office/drawing/2014/main" id="{F5552D79-A0ED-46F2-B952-9312641222F3}"/>
              </a:ext>
            </a:extLst>
          </p:cNvPr>
          <p:cNvCxnSpPr/>
          <p:nvPr/>
        </p:nvCxnSpPr>
        <p:spPr>
          <a:xfrm>
            <a:off x="6096000"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5909552" y="172857"/>
            <a:ext cx="5977647" cy="701731"/>
          </a:xfrm>
        </p:spPr>
        <p:txBody>
          <a:bodyPr/>
          <a:lstStyle>
            <a:lvl1pPr>
              <a:defRPr/>
            </a:lvl1pPr>
          </a:lstStyle>
          <a:p>
            <a:r>
              <a:rPr lang="en-US"/>
              <a:t>SLIDE’S HEADER HERE</a:t>
            </a:r>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5909552" y="1031273"/>
            <a:ext cx="5977647"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15" name="Date Placeholder 3">
            <a:extLst>
              <a:ext uri="{FF2B5EF4-FFF2-40B4-BE49-F238E27FC236}">
                <a16:creationId xmlns:a16="http://schemas.microsoft.com/office/drawing/2014/main" id="{12330A3A-463B-7847-917A-B1EED16661D1}"/>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4/9/2024</a:t>
            </a:fld>
            <a:endParaRPr lang="en-US" dirty="0"/>
          </a:p>
        </p:txBody>
      </p:sp>
      <p:sp>
        <p:nvSpPr>
          <p:cNvPr id="16" name="Footer Placeholder 4">
            <a:extLst>
              <a:ext uri="{FF2B5EF4-FFF2-40B4-BE49-F238E27FC236}">
                <a16:creationId xmlns:a16="http://schemas.microsoft.com/office/drawing/2014/main" id="{5B475F4F-FDE3-7A48-A555-21A8D2EE724B}"/>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dirty="0"/>
          </a:p>
        </p:txBody>
      </p:sp>
      <p:sp>
        <p:nvSpPr>
          <p:cNvPr id="18" name="Slide Number Placeholder 5">
            <a:extLst>
              <a:ext uri="{FF2B5EF4-FFF2-40B4-BE49-F238E27FC236}">
                <a16:creationId xmlns:a16="http://schemas.microsoft.com/office/drawing/2014/main" id="{1D311400-A7F7-1B4A-B51F-B26CC799D051}"/>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dirty="0"/>
          </a:p>
        </p:txBody>
      </p:sp>
      <p:pic>
        <p:nvPicPr>
          <p:cNvPr id="10" name="Picture 9">
            <a:extLst>
              <a:ext uri="{FF2B5EF4-FFF2-40B4-BE49-F238E27FC236}">
                <a16:creationId xmlns:a16="http://schemas.microsoft.com/office/drawing/2014/main" id="{88E3F2E4-0731-4144-99EB-B136FB23C7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228767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Transition 3">
    <p:spTree>
      <p:nvGrpSpPr>
        <p:cNvPr id="1" name=""/>
        <p:cNvGrpSpPr/>
        <p:nvPr/>
      </p:nvGrpSpPr>
      <p:grpSpPr>
        <a:xfrm>
          <a:off x="0" y="0"/>
          <a:ext cx="0" cy="0"/>
          <a:chOff x="0" y="0"/>
          <a:chExt cx="0" cy="0"/>
        </a:xfrm>
      </p:grpSpPr>
      <p:sp>
        <p:nvSpPr>
          <p:cNvPr id="12" name="Прямоугольник 28">
            <a:extLst>
              <a:ext uri="{FF2B5EF4-FFF2-40B4-BE49-F238E27FC236}">
                <a16:creationId xmlns:a16="http://schemas.microsoft.com/office/drawing/2014/main" id="{88B42F85-A718-4224-9501-A2799D699649}"/>
              </a:ext>
            </a:extLst>
          </p:cNvPr>
          <p:cNvSpPr/>
          <p:nvPr/>
        </p:nvSpPr>
        <p:spPr>
          <a:xfrm>
            <a:off x="304800" y="304800"/>
            <a:ext cx="11582400" cy="6248400"/>
          </a:xfrm>
          <a:prstGeom prst="rect">
            <a:avLst/>
          </a:prstGeom>
          <a:solidFill>
            <a:srgbClr val="8F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3399050D-984C-4E19-9E1A-4CD292383A0D}"/>
              </a:ext>
            </a:extLst>
          </p:cNvPr>
          <p:cNvCxnSpPr/>
          <p:nvPr/>
        </p:nvCxnSpPr>
        <p:spPr>
          <a:xfrm>
            <a:off x="5797019" y="3429000"/>
            <a:ext cx="597962" cy="0"/>
          </a:xfrm>
          <a:prstGeom prst="line">
            <a:avLst/>
          </a:prstGeom>
          <a:ln w="76200">
            <a:solidFill>
              <a:srgbClr val="FFC70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14" name="Freeform: Shape 13">
            <a:extLst>
              <a:ext uri="{FF2B5EF4-FFF2-40B4-BE49-F238E27FC236}">
                <a16:creationId xmlns:a16="http://schemas.microsoft.com/office/drawing/2014/main" id="{351EAE2C-00FD-4ECA-B759-9E1521EBD5D8}"/>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dirty="0"/>
          </a:p>
        </p:txBody>
      </p:sp>
      <p:sp>
        <p:nvSpPr>
          <p:cNvPr id="15" name="Freeform: Shape 14">
            <a:extLst>
              <a:ext uri="{FF2B5EF4-FFF2-40B4-BE49-F238E27FC236}">
                <a16:creationId xmlns:a16="http://schemas.microsoft.com/office/drawing/2014/main" id="{B66B2957-0EBB-4DDE-BE9C-E4A4317CC92A}"/>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dirty="0"/>
          </a:p>
        </p:txBody>
      </p:sp>
      <p:pic>
        <p:nvPicPr>
          <p:cNvPr id="10" name="Picture 9" descr="A close up of a logo&#10;&#10;Description automatically generated">
            <a:extLst>
              <a:ext uri="{FF2B5EF4-FFF2-40B4-BE49-F238E27FC236}">
                <a16:creationId xmlns:a16="http://schemas.microsoft.com/office/drawing/2014/main" id="{EEE1D360-A7C1-A043-A8A5-7A8E01725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411" y="5721178"/>
            <a:ext cx="819178" cy="529185"/>
          </a:xfrm>
          <a:prstGeom prst="rect">
            <a:avLst/>
          </a:prstGeom>
        </p:spPr>
      </p:pic>
    </p:spTree>
    <p:extLst>
      <p:ext uri="{BB962C8B-B14F-4D97-AF65-F5344CB8AC3E}">
        <p14:creationId xmlns:p14="http://schemas.microsoft.com/office/powerpoint/2010/main" val="13121460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hone Mockup">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BB31B51-AFCD-49A3-8B3E-0CA88E8A75A1}"/>
              </a:ext>
            </a:extLst>
          </p:cNvPr>
          <p:cNvSpPr>
            <a:spLocks noGrp="1"/>
          </p:cNvSpPr>
          <p:nvPr>
            <p:ph type="pic" sz="quarter" idx="14"/>
          </p:nvPr>
        </p:nvSpPr>
        <p:spPr>
          <a:xfrm>
            <a:off x="4959658" y="2175029"/>
            <a:ext cx="2272684" cy="3947467"/>
          </a:xfrm>
          <a:custGeom>
            <a:avLst/>
            <a:gdLst>
              <a:gd name="connsiteX0" fmla="*/ 0 w 2272684"/>
              <a:gd name="connsiteY0" fmla="*/ 0 h 3947467"/>
              <a:gd name="connsiteX1" fmla="*/ 2272684 w 2272684"/>
              <a:gd name="connsiteY1" fmla="*/ 0 h 3947467"/>
              <a:gd name="connsiteX2" fmla="*/ 2272684 w 2272684"/>
              <a:gd name="connsiteY2" fmla="*/ 3947467 h 3947467"/>
              <a:gd name="connsiteX3" fmla="*/ 0 w 2272684"/>
              <a:gd name="connsiteY3" fmla="*/ 3947467 h 3947467"/>
            </a:gdLst>
            <a:ahLst/>
            <a:cxnLst>
              <a:cxn ang="0">
                <a:pos x="connsiteX0" y="connsiteY0"/>
              </a:cxn>
              <a:cxn ang="0">
                <a:pos x="connsiteX1" y="connsiteY1"/>
              </a:cxn>
              <a:cxn ang="0">
                <a:pos x="connsiteX2" y="connsiteY2"/>
              </a:cxn>
              <a:cxn ang="0">
                <a:pos x="connsiteX3" y="connsiteY3"/>
              </a:cxn>
            </a:cxnLst>
            <a:rect l="l" t="t" r="r" b="b"/>
            <a:pathLst>
              <a:path w="2272684" h="3947467">
                <a:moveTo>
                  <a:pt x="0" y="0"/>
                </a:moveTo>
                <a:lnTo>
                  <a:pt x="2272684" y="0"/>
                </a:lnTo>
                <a:lnTo>
                  <a:pt x="2272684" y="3947467"/>
                </a:lnTo>
                <a:lnTo>
                  <a:pt x="0" y="3947467"/>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dirty="0"/>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19602893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6EC1C968-AB35-304C-A111-E369C3C232D9}"/>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4/9/2024</a:t>
            </a:fld>
            <a:endParaRPr lang="en-US" dirty="0"/>
          </a:p>
        </p:txBody>
      </p:sp>
      <p:sp>
        <p:nvSpPr>
          <p:cNvPr id="11" name="Footer Placeholder 4">
            <a:extLst>
              <a:ext uri="{FF2B5EF4-FFF2-40B4-BE49-F238E27FC236}">
                <a16:creationId xmlns:a16="http://schemas.microsoft.com/office/drawing/2014/main" id="{B96390DE-1BDC-9740-AFA6-6CAEAA2BDDBD}"/>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dirty="0"/>
          </a:p>
        </p:txBody>
      </p:sp>
      <p:sp>
        <p:nvSpPr>
          <p:cNvPr id="12" name="Slide Number Placeholder 5">
            <a:extLst>
              <a:ext uri="{FF2B5EF4-FFF2-40B4-BE49-F238E27FC236}">
                <a16:creationId xmlns:a16="http://schemas.microsoft.com/office/drawing/2014/main" id="{260B1569-C9D2-E445-9EC2-907499A5A457}"/>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dirty="0"/>
          </a:p>
        </p:txBody>
      </p:sp>
      <p:pic>
        <p:nvPicPr>
          <p:cNvPr id="6" name="Picture 5">
            <a:extLst>
              <a:ext uri="{FF2B5EF4-FFF2-40B4-BE49-F238E27FC236}">
                <a16:creationId xmlns:a16="http://schemas.microsoft.com/office/drawing/2014/main" id="{B30F0C85-9E5E-AE4B-8BA3-71A106E0FE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29706266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6EC1C968-AB35-304C-A111-E369C3C232D9}"/>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4/9/2024</a:t>
            </a:fld>
            <a:endParaRPr lang="en-US" dirty="0"/>
          </a:p>
        </p:txBody>
      </p:sp>
      <p:sp>
        <p:nvSpPr>
          <p:cNvPr id="11" name="Footer Placeholder 4">
            <a:extLst>
              <a:ext uri="{FF2B5EF4-FFF2-40B4-BE49-F238E27FC236}">
                <a16:creationId xmlns:a16="http://schemas.microsoft.com/office/drawing/2014/main" id="{B96390DE-1BDC-9740-AFA6-6CAEAA2BDDBD}"/>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dirty="0"/>
          </a:p>
        </p:txBody>
      </p:sp>
      <p:sp>
        <p:nvSpPr>
          <p:cNvPr id="12" name="Slide Number Placeholder 5">
            <a:extLst>
              <a:ext uri="{FF2B5EF4-FFF2-40B4-BE49-F238E27FC236}">
                <a16:creationId xmlns:a16="http://schemas.microsoft.com/office/drawing/2014/main" id="{260B1569-C9D2-E445-9EC2-907499A5A457}"/>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dirty="0"/>
          </a:p>
        </p:txBody>
      </p:sp>
      <p:pic>
        <p:nvPicPr>
          <p:cNvPr id="6" name="Picture 5">
            <a:extLst>
              <a:ext uri="{FF2B5EF4-FFF2-40B4-BE49-F238E27FC236}">
                <a16:creationId xmlns:a16="http://schemas.microsoft.com/office/drawing/2014/main" id="{B30F0C85-9E5E-AE4B-8BA3-71A106E0FE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
        <p:nvSpPr>
          <p:cNvPr id="7" name="Title 1">
            <a:extLst>
              <a:ext uri="{FF2B5EF4-FFF2-40B4-BE49-F238E27FC236}">
                <a16:creationId xmlns:a16="http://schemas.microsoft.com/office/drawing/2014/main" id="{D82382F4-518F-4A6E-BAD1-A25112B9CF39}"/>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8" name="Text Placeholder 7">
            <a:extLst>
              <a:ext uri="{FF2B5EF4-FFF2-40B4-BE49-F238E27FC236}">
                <a16:creationId xmlns:a16="http://schemas.microsoft.com/office/drawing/2014/main" id="{C78EBC19-9D9E-42EE-BB03-042C8F2CB42C}"/>
              </a:ext>
            </a:extLst>
          </p:cNvPr>
          <p:cNvSpPr>
            <a:spLocks noGrp="1"/>
          </p:cNvSpPr>
          <p:nvPr>
            <p:ph type="body" sz="quarter" idx="14"/>
          </p:nvPr>
        </p:nvSpPr>
        <p:spPr>
          <a:xfrm>
            <a:off x="304800" y="2087878"/>
            <a:ext cx="11582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4744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DE9E9-CCFD-4548-AFCB-5E53077A7BBC}"/>
              </a:ext>
            </a:extLst>
          </p:cNvPr>
          <p:cNvSpPr>
            <a:spLocks noGrp="1"/>
          </p:cNvSpPr>
          <p:nvPr>
            <p:ph type="title"/>
          </p:nvPr>
        </p:nvSpPr>
        <p:spPr>
          <a:xfrm>
            <a:off x="839788" y="365127"/>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1B55C3F9-C5FC-4A41-9E53-28AB0C3E9D49}"/>
              </a:ext>
            </a:extLst>
          </p:cNvPr>
          <p:cNvSpPr>
            <a:spLocks noGrp="1"/>
          </p:cNvSpPr>
          <p:nvPr>
            <p:ph type="body" idx="1"/>
          </p:nvPr>
        </p:nvSpPr>
        <p:spPr>
          <a:xfrm>
            <a:off x="839789" y="1681163"/>
            <a:ext cx="5157787" cy="823912"/>
          </a:xfrm>
          <a:solidFill>
            <a:schemeClr val="accent2"/>
          </a:solidFill>
          <a:ln w="19050">
            <a:noFill/>
          </a:ln>
        </p:spPr>
        <p:txBody>
          <a:bodyPr anchor="ctr">
            <a:normAutofit/>
          </a:bodyPr>
          <a:lstStyle>
            <a:lvl1pPr marL="0" indent="0" algn="ctr">
              <a:buNone/>
              <a:defRPr sz="2400" b="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31EB97A-E4A8-1A44-8930-B9C3B4996522}"/>
              </a:ext>
            </a:extLst>
          </p:cNvPr>
          <p:cNvSpPr>
            <a:spLocks noGrp="1"/>
          </p:cNvSpPr>
          <p:nvPr>
            <p:ph sz="half" idx="2"/>
          </p:nvPr>
        </p:nvSpPr>
        <p:spPr>
          <a:xfrm>
            <a:off x="839789" y="2667000"/>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9FEE8D-D75B-664D-961D-3C683BFADA2E}"/>
              </a:ext>
            </a:extLst>
          </p:cNvPr>
          <p:cNvSpPr>
            <a:spLocks noGrp="1"/>
          </p:cNvSpPr>
          <p:nvPr>
            <p:ph type="body" sz="quarter" idx="3"/>
          </p:nvPr>
        </p:nvSpPr>
        <p:spPr>
          <a:xfrm>
            <a:off x="6172201" y="1681163"/>
            <a:ext cx="5183188" cy="823912"/>
          </a:xfrm>
          <a:solidFill>
            <a:schemeClr val="accent2"/>
          </a:solidFill>
          <a:ln w="19050">
            <a:noFill/>
          </a:ln>
        </p:spPr>
        <p:txBody>
          <a:bodyPr anchor="ctr">
            <a:normAutofit/>
          </a:bodyPr>
          <a:lstStyle>
            <a:lvl1pPr marL="0" indent="0" algn="ctr">
              <a:buNone/>
              <a:defRPr sz="2400" b="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5C3D0BF-18C0-DF46-AE91-82012C87012C}"/>
              </a:ext>
            </a:extLst>
          </p:cNvPr>
          <p:cNvSpPr>
            <a:spLocks noGrp="1"/>
          </p:cNvSpPr>
          <p:nvPr>
            <p:ph sz="quarter" idx="4"/>
          </p:nvPr>
        </p:nvSpPr>
        <p:spPr>
          <a:xfrm>
            <a:off x="6172201" y="2667000"/>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235D-2A0E-7940-8CE6-97E1E254724D}"/>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8" name="Footer Placeholder 7">
            <a:extLst>
              <a:ext uri="{FF2B5EF4-FFF2-40B4-BE49-F238E27FC236}">
                <a16:creationId xmlns:a16="http://schemas.microsoft.com/office/drawing/2014/main" id="{D141D1F3-2C22-CB44-B915-9A2B9B34CA85}"/>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282C29EE-EF9F-4740-A415-FF226D1D84EF}"/>
              </a:ext>
            </a:extLst>
          </p:cNvPr>
          <p:cNvSpPr>
            <a:spLocks noGrp="1"/>
          </p:cNvSpPr>
          <p:nvPr>
            <p:ph type="sldNum" sz="quarter" idx="12"/>
          </p:nvPr>
        </p:nvSpPr>
        <p:spPr/>
        <p:txBody>
          <a:bodyPr/>
          <a:lstStyle/>
          <a:p>
            <a:fld id="{24118746-FF58-4EAD-8211-EA721FA0E90F}" type="slidenum">
              <a:rPr lang="en-US" smtClean="0"/>
              <a:t>‹#›</a:t>
            </a:fld>
            <a:endParaRPr lang="en-US" dirty="0"/>
          </a:p>
        </p:txBody>
      </p:sp>
    </p:spTree>
    <p:extLst>
      <p:ext uri="{BB962C8B-B14F-4D97-AF65-F5344CB8AC3E}">
        <p14:creationId xmlns:p14="http://schemas.microsoft.com/office/powerpoint/2010/main" val="2028028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able_of_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0CA0-5CE7-1A4B-ACE6-C7A15B82CC8C}"/>
              </a:ext>
            </a:extLst>
          </p:cNvPr>
          <p:cNvSpPr>
            <a:spLocks noGrp="1"/>
          </p:cNvSpPr>
          <p:nvPr>
            <p:ph type="title"/>
          </p:nvPr>
        </p:nvSpPr>
        <p:spPr>
          <a:xfrm>
            <a:off x="457200" y="153248"/>
            <a:ext cx="11258550" cy="827827"/>
          </a:xfrm>
        </p:spPr>
        <p:txBody>
          <a:bodyPr/>
          <a:lstStyle>
            <a:lvl1pPr>
              <a:defRPr b="1" i="0">
                <a:latin typeface="Amazon Ember" panose="020B0603020204020204" pitchFamily="34" charset="0"/>
                <a:ea typeface="Amazon Ember" panose="020B0603020204020204" pitchFamily="34" charset="0"/>
                <a:cs typeface="Amazon Ember" panose="020B06030202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7710D4E-8635-D746-9FE7-1EE20F49E45F}"/>
              </a:ext>
            </a:extLst>
          </p:cNvPr>
          <p:cNvSpPr>
            <a:spLocks noGrp="1"/>
          </p:cNvSpPr>
          <p:nvPr>
            <p:ph type="body" sz="quarter" idx="10"/>
          </p:nvPr>
        </p:nvSpPr>
        <p:spPr>
          <a:xfrm>
            <a:off x="457200" y="1371600"/>
            <a:ext cx="11258550" cy="3905251"/>
          </a:xfrm>
          <a:prstGeom prst="rect">
            <a:avLst/>
          </a:prstGeom>
        </p:spPr>
        <p:txBody>
          <a:bodyPr/>
          <a:lstStyle>
            <a:lvl5pPr>
              <a:defRPr sz="158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4886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12" b="0" i="0">
                <a:solidFill>
                  <a:srgbClr val="162068"/>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1147" b="1" i="0" u="sng">
                <a:solidFill>
                  <a:srgbClr val="57585A"/>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4/9/2024</a:t>
            </a:fld>
            <a:endParaRPr lang="en-US" dirty="0"/>
          </a:p>
        </p:txBody>
      </p:sp>
      <p:sp>
        <p:nvSpPr>
          <p:cNvPr id="6" name="Holder 6"/>
          <p:cNvSpPr>
            <a:spLocks noGrp="1"/>
          </p:cNvSpPr>
          <p:nvPr>
            <p:ph type="sldNum" sz="quarter" idx="7"/>
          </p:nvPr>
        </p:nvSpPr>
        <p:spPr/>
        <p:txBody>
          <a:bodyPr lIns="0" tIns="0" rIns="0" bIns="0"/>
          <a:lstStyle>
            <a:lvl1pPr>
              <a:defRPr sz="838" b="0" i="0">
                <a:solidFill>
                  <a:srgbClr val="898989"/>
                </a:solidFill>
                <a:latin typeface="Trebuchet MS"/>
                <a:cs typeface="Trebuchet MS"/>
              </a:defRPr>
            </a:lvl1pPr>
          </a:lstStyle>
          <a:p>
            <a:pPr marL="33619">
              <a:lnSpc>
                <a:spcPts val="909"/>
              </a:lnSpc>
            </a:pPr>
            <a:fld id="{81D60167-4931-47E6-BA6A-407CBD079E47}" type="slidenum">
              <a:rPr lang="en-US" smtClean="0"/>
              <a:pPr marL="33619">
                <a:lnSpc>
                  <a:spcPts val="909"/>
                </a:lnSpc>
              </a:pPr>
              <a:t>‹#›</a:t>
            </a:fld>
            <a:endParaRPr lang="en-US" dirty="0"/>
          </a:p>
        </p:txBody>
      </p:sp>
    </p:spTree>
    <p:extLst>
      <p:ext uri="{BB962C8B-B14F-4D97-AF65-F5344CB8AC3E}">
        <p14:creationId xmlns:p14="http://schemas.microsoft.com/office/powerpoint/2010/main" val="1556289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Transition 4">
    <p:spTree>
      <p:nvGrpSpPr>
        <p:cNvPr id="1" name=""/>
        <p:cNvGrpSpPr/>
        <p:nvPr/>
      </p:nvGrpSpPr>
      <p:grpSpPr>
        <a:xfrm>
          <a:off x="0" y="0"/>
          <a:ext cx="0" cy="0"/>
          <a:chOff x="0" y="0"/>
          <a:chExt cx="0" cy="0"/>
        </a:xfrm>
      </p:grpSpPr>
      <p:sp>
        <p:nvSpPr>
          <p:cNvPr id="12" name="Прямоугольник 28">
            <a:extLst>
              <a:ext uri="{FF2B5EF4-FFF2-40B4-BE49-F238E27FC236}">
                <a16:creationId xmlns:a16="http://schemas.microsoft.com/office/drawing/2014/main" id="{88B42F85-A718-4224-9501-A2799D699649}"/>
              </a:ext>
            </a:extLst>
          </p:cNvPr>
          <p:cNvSpPr/>
          <p:nvPr/>
        </p:nvSpPr>
        <p:spPr>
          <a:xfrm>
            <a:off x="304800" y="304800"/>
            <a:ext cx="11582400" cy="6248400"/>
          </a:xfrm>
          <a:prstGeom prst="rect">
            <a:avLst/>
          </a:prstGeom>
          <a:solidFill>
            <a:srgbClr val="FFC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3399050D-984C-4E19-9E1A-4CD292383A0D}"/>
              </a:ext>
            </a:extLst>
          </p:cNvPr>
          <p:cNvCxnSpPr/>
          <p:nvPr/>
        </p:nvCxnSpPr>
        <p:spPr>
          <a:xfrm>
            <a:off x="5797019" y="3429000"/>
            <a:ext cx="59796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36" name="Freeform: Shape 35">
            <a:extLst>
              <a:ext uri="{FF2B5EF4-FFF2-40B4-BE49-F238E27FC236}">
                <a16:creationId xmlns:a16="http://schemas.microsoft.com/office/drawing/2014/main" id="{1B00F4F4-2DC0-444B-A711-A5D176996831}"/>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dirty="0"/>
          </a:p>
        </p:txBody>
      </p:sp>
      <p:sp>
        <p:nvSpPr>
          <p:cNvPr id="30" name="Freeform: Shape 29">
            <a:extLst>
              <a:ext uri="{FF2B5EF4-FFF2-40B4-BE49-F238E27FC236}">
                <a16:creationId xmlns:a16="http://schemas.microsoft.com/office/drawing/2014/main" id="{51921B63-C24B-40ED-85BE-26D49B86E047}"/>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dirty="0"/>
          </a:p>
        </p:txBody>
      </p:sp>
      <p:pic>
        <p:nvPicPr>
          <p:cNvPr id="10" name="Picture 9" descr="A close up of a logo&#10;&#10;Description automatically generated">
            <a:extLst>
              <a:ext uri="{FF2B5EF4-FFF2-40B4-BE49-F238E27FC236}">
                <a16:creationId xmlns:a16="http://schemas.microsoft.com/office/drawing/2014/main" id="{6F145DD7-2241-6343-AE67-249A43CA7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411" y="5721178"/>
            <a:ext cx="819178" cy="529185"/>
          </a:xfrm>
          <a:prstGeom prst="rect">
            <a:avLst/>
          </a:prstGeom>
        </p:spPr>
      </p:pic>
    </p:spTree>
    <p:extLst>
      <p:ext uri="{BB962C8B-B14F-4D97-AF65-F5344CB8AC3E}">
        <p14:creationId xmlns:p14="http://schemas.microsoft.com/office/powerpoint/2010/main" val="3079176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lvl1pPr>
              <a:defRPr/>
            </a:lvl1pPr>
          </a:lstStyle>
          <a:p>
            <a:r>
              <a:rPr lang="en-US"/>
              <a:t>YOUR SLIDE’S TITLE GOES HERE</a:t>
            </a:r>
          </a:p>
        </p:txBody>
      </p:sp>
      <p:sp>
        <p:nvSpPr>
          <p:cNvPr id="3" name="Content Placeholder 2">
            <a:extLst>
              <a:ext uri="{FF2B5EF4-FFF2-40B4-BE49-F238E27FC236}">
                <a16:creationId xmlns:a16="http://schemas.microsoft.com/office/drawing/2014/main" id="{A753EC81-5AD8-430D-8FD1-2100649684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39319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11582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350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s 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11582400" cy="3703320"/>
          </a:xfrm>
        </p:spPr>
        <p:txBody>
          <a:bodyPr numCol="2" spcCol="914400"/>
          <a:lstStyle>
            <a:lvl1pPr marL="0" indent="0">
              <a:buNone/>
              <a:tab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5395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2E97E-15DE-483A-BC27-7919C8F1AE1E}"/>
              </a:ext>
            </a:extLst>
          </p:cNvPr>
          <p:cNvSpPr>
            <a:spLocks noGrp="1"/>
          </p:cNvSpPr>
          <p:nvPr>
            <p:ph type="title"/>
          </p:nvPr>
        </p:nvSpPr>
        <p:spPr>
          <a:xfrm>
            <a:off x="304800" y="172857"/>
            <a:ext cx="11582400" cy="701731"/>
          </a:xfrm>
          <a:prstGeom prst="rect">
            <a:avLst/>
          </a:prstGeom>
        </p:spPr>
        <p:txBody>
          <a:bodyPr vert="horz" wrap="square"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916DC98E-7479-4F84-A93B-DC74ECFC08FF}"/>
              </a:ext>
            </a:extLst>
          </p:cNvPr>
          <p:cNvSpPr>
            <a:spLocks noGrp="1"/>
          </p:cNvSpPr>
          <p:nvPr>
            <p:ph type="body" idx="1"/>
          </p:nvPr>
        </p:nvSpPr>
        <p:spPr>
          <a:xfrm>
            <a:off x="304799" y="2085975"/>
            <a:ext cx="11582399" cy="370522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7" name="Straight Connector 26">
            <a:extLst>
              <a:ext uri="{FF2B5EF4-FFF2-40B4-BE49-F238E27FC236}">
                <a16:creationId xmlns:a16="http://schemas.microsoft.com/office/drawing/2014/main" id="{43BF3AD1-F051-48A5-AB7D-BDA84812B4BB}"/>
              </a:ext>
            </a:extLst>
          </p:cNvPr>
          <p:cNvCxnSpPr/>
          <p:nvPr/>
        </p:nvCxnSpPr>
        <p:spPr>
          <a:xfrm>
            <a:off x="396691" y="957194"/>
            <a:ext cx="5979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3FAEE57A-77BE-438D-9286-6127CD6E56F9}"/>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4/9/2024</a:t>
            </a:fld>
            <a:endParaRPr lang="en-US" dirty="0"/>
          </a:p>
        </p:txBody>
      </p:sp>
      <p:sp>
        <p:nvSpPr>
          <p:cNvPr id="5" name="Footer Placeholder 4">
            <a:extLst>
              <a:ext uri="{FF2B5EF4-FFF2-40B4-BE49-F238E27FC236}">
                <a16:creationId xmlns:a16="http://schemas.microsoft.com/office/drawing/2014/main" id="{777BCE5C-2F54-4920-9F7A-D0ABAFE3C9E2}"/>
              </a:ext>
            </a:extLst>
          </p:cNvPr>
          <p:cNvSpPr>
            <a:spLocks noGrp="1"/>
          </p:cNvSpPr>
          <p:nvPr>
            <p:ph type="ftr" sz="quarter" idx="3"/>
          </p:nvPr>
        </p:nvSpPr>
        <p:spPr>
          <a:xfrm>
            <a:off x="2447502" y="6157275"/>
            <a:ext cx="7296997" cy="365125"/>
          </a:xfrm>
          <a:prstGeom prst="rect">
            <a:avLst/>
          </a:prstGeom>
        </p:spPr>
        <p:txBody>
          <a:bodyPr vert="horz" lIns="91440" tIns="45720" rIns="91440" bIns="45720" rtlCol="0" anchor="ctr"/>
          <a:lstStyle>
            <a:lvl1pPr algn="ctr">
              <a:defRPr sz="1100">
                <a:solidFill>
                  <a:schemeClr val="accent6">
                    <a:lumMod val="60000"/>
                    <a:lumOff val="40000"/>
                  </a:schemeClr>
                </a:solidFill>
              </a:defRPr>
            </a:lvl1pPr>
          </a:lstStyle>
          <a:p>
            <a:endParaRPr lang="en-US" dirty="0"/>
          </a:p>
        </p:txBody>
      </p:sp>
      <p:sp>
        <p:nvSpPr>
          <p:cNvPr id="6" name="Slide Number Placeholder 5">
            <a:extLst>
              <a:ext uri="{FF2B5EF4-FFF2-40B4-BE49-F238E27FC236}">
                <a16:creationId xmlns:a16="http://schemas.microsoft.com/office/drawing/2014/main" id="{5914C59B-F619-47F9-85E1-B0EA8C4B58B4}"/>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dirty="0"/>
          </a:p>
        </p:txBody>
      </p:sp>
      <p:pic>
        <p:nvPicPr>
          <p:cNvPr id="15" name="Picture 14">
            <a:extLst>
              <a:ext uri="{FF2B5EF4-FFF2-40B4-BE49-F238E27FC236}">
                <a16:creationId xmlns:a16="http://schemas.microsoft.com/office/drawing/2014/main" id="{A43A6484-AA15-AE43-8D54-31FABA038F42}"/>
              </a:ext>
            </a:extLst>
          </p:cNvPr>
          <p:cNvPicPr>
            <a:picLocks noChangeAspect="1"/>
          </p:cNvPicPr>
          <p:nvPr/>
        </p:nvPicPr>
        <p:blipFill>
          <a:blip r:embed="rId57">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2960361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7" r:id="rId52"/>
    <p:sldLayoutId id="2147483713" r:id="rId53"/>
    <p:sldLayoutId id="2147483716" r:id="rId54"/>
    <p:sldLayoutId id="2147483718" r:id="rId55"/>
  </p:sldLayoutIdLst>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123000"/>
        </a:lnSpc>
        <a:spcBef>
          <a:spcPts val="600"/>
        </a:spcBef>
        <a:spcAft>
          <a:spcPts val="600"/>
        </a:spcAft>
        <a:buClr>
          <a:schemeClr val="accent1"/>
        </a:buClr>
        <a:buFont typeface="Arial" panose="020B0604020202020204" pitchFamily="34" charset="0"/>
        <a:buChar char="•"/>
        <a:defRPr sz="1600" kern="1200">
          <a:solidFill>
            <a:schemeClr val="accent6"/>
          </a:solidFill>
          <a:latin typeface="+mn-lt"/>
          <a:ea typeface="+mn-ea"/>
          <a:cs typeface="+mn-cs"/>
        </a:defRPr>
      </a:lvl1pPr>
      <a:lvl2pPr marL="685800" indent="-228600" algn="l" defTabSz="914400" rtl="0" eaLnBrk="1" latinLnBrk="0" hangingPunct="1">
        <a:lnSpc>
          <a:spcPct val="123000"/>
        </a:lnSpc>
        <a:spcBef>
          <a:spcPts val="600"/>
        </a:spcBef>
        <a:spcAft>
          <a:spcPts val="600"/>
        </a:spcAft>
        <a:buClr>
          <a:schemeClr val="accent1"/>
        </a:buClr>
        <a:buFont typeface="Arial" panose="020B0604020202020204" pitchFamily="34" charset="0"/>
        <a:buChar char="•"/>
        <a:defRPr sz="1600" kern="1200">
          <a:solidFill>
            <a:schemeClr val="accent6"/>
          </a:solidFill>
          <a:latin typeface="+mn-lt"/>
          <a:ea typeface="+mn-ea"/>
          <a:cs typeface="+mn-cs"/>
        </a:defRPr>
      </a:lvl2pPr>
      <a:lvl3pPr marL="1143000" indent="-228600" algn="l" defTabSz="914400" rtl="0" eaLnBrk="1" latinLnBrk="0" hangingPunct="1">
        <a:lnSpc>
          <a:spcPct val="123000"/>
        </a:lnSpc>
        <a:spcBef>
          <a:spcPts val="600"/>
        </a:spcBef>
        <a:spcAft>
          <a:spcPts val="600"/>
        </a:spcAft>
        <a:buClr>
          <a:schemeClr val="accent1"/>
        </a:buClr>
        <a:buFont typeface="Arial" panose="020B0604020202020204" pitchFamily="34" charset="0"/>
        <a:buChar char="•"/>
        <a:defRPr sz="1600" kern="1200">
          <a:solidFill>
            <a:schemeClr val="accent6"/>
          </a:solidFill>
          <a:latin typeface="+mn-lt"/>
          <a:ea typeface="+mn-ea"/>
          <a:cs typeface="+mn-cs"/>
        </a:defRPr>
      </a:lvl3pPr>
      <a:lvl4pPr marL="1600200" indent="-228600" algn="l" defTabSz="914400" rtl="0" eaLnBrk="1" latinLnBrk="0" hangingPunct="1">
        <a:lnSpc>
          <a:spcPct val="123000"/>
        </a:lnSpc>
        <a:spcBef>
          <a:spcPts val="600"/>
        </a:spcBef>
        <a:spcAft>
          <a:spcPts val="600"/>
        </a:spcAft>
        <a:buClr>
          <a:schemeClr val="accent1"/>
        </a:buClr>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123000"/>
        </a:lnSpc>
        <a:spcBef>
          <a:spcPts val="600"/>
        </a:spcBef>
        <a:spcAft>
          <a:spcPts val="600"/>
        </a:spcAft>
        <a:buClr>
          <a:schemeClr val="accent1"/>
        </a:buClr>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4128">
          <p15:clr>
            <a:srgbClr val="F26B43"/>
          </p15:clr>
        </p15:guide>
        <p15:guide id="4" orient="horz"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hyperlink" Target="https://gwb.ri.gov/sites/g/files/xkgbur746/files/2023-08/WIOA%20Policy%20Manual%20May%202023.pdf"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hand holding a pen&#10;&#10;Description automatically generated with medium confidence">
            <a:extLst>
              <a:ext uri="{FF2B5EF4-FFF2-40B4-BE49-F238E27FC236}">
                <a16:creationId xmlns:a16="http://schemas.microsoft.com/office/drawing/2014/main" id="{1F9E0ADD-1F6D-4DA2-894C-FA2A8A592CA2}"/>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27097" b="27097"/>
          <a:stretch>
            <a:fillRect/>
          </a:stretch>
        </p:blipFill>
        <p:spPr/>
      </p:pic>
      <p:sp>
        <p:nvSpPr>
          <p:cNvPr id="3" name="Title 2">
            <a:extLst>
              <a:ext uri="{FF2B5EF4-FFF2-40B4-BE49-F238E27FC236}">
                <a16:creationId xmlns:a16="http://schemas.microsoft.com/office/drawing/2014/main" id="{AAACE2B8-A55A-4842-8999-A5019514D356}"/>
              </a:ext>
            </a:extLst>
          </p:cNvPr>
          <p:cNvSpPr>
            <a:spLocks noGrp="1"/>
          </p:cNvSpPr>
          <p:nvPr>
            <p:ph type="ctrTitle"/>
          </p:nvPr>
        </p:nvSpPr>
        <p:spPr/>
        <p:txBody>
          <a:bodyPr>
            <a:normAutofit/>
          </a:bodyPr>
          <a:lstStyle/>
          <a:p>
            <a:r>
              <a:rPr lang="en-US" dirty="0"/>
              <a:t>Case File Management</a:t>
            </a:r>
          </a:p>
        </p:txBody>
      </p:sp>
      <p:sp>
        <p:nvSpPr>
          <p:cNvPr id="4" name="Subtitle 3">
            <a:extLst>
              <a:ext uri="{FF2B5EF4-FFF2-40B4-BE49-F238E27FC236}">
                <a16:creationId xmlns:a16="http://schemas.microsoft.com/office/drawing/2014/main" id="{54AE33AE-D62B-4DAD-9E6C-C8002BC0CE1D}"/>
              </a:ext>
            </a:extLst>
          </p:cNvPr>
          <p:cNvSpPr>
            <a:spLocks noGrp="1"/>
          </p:cNvSpPr>
          <p:nvPr>
            <p:ph type="subTitle" idx="1"/>
          </p:nvPr>
        </p:nvSpPr>
        <p:spPr/>
        <p:txBody>
          <a:bodyPr/>
          <a:lstStyle/>
          <a:p>
            <a:r>
              <a:rPr lang="en-US" dirty="0"/>
              <a:t>Office of Planning, Integrity, and Compliance </a:t>
            </a:r>
          </a:p>
          <a:p>
            <a:r>
              <a:rPr lang="en-US" dirty="0"/>
              <a:t>April 2024</a:t>
            </a:r>
          </a:p>
        </p:txBody>
      </p:sp>
      <p:pic>
        <p:nvPicPr>
          <p:cNvPr id="16" name="Audio 15">
            <a:hlinkClick r:id="" action="ppaction://media"/>
            <a:extLst>
              <a:ext uri="{FF2B5EF4-FFF2-40B4-BE49-F238E27FC236}">
                <a16:creationId xmlns:a16="http://schemas.microsoft.com/office/drawing/2014/main" id="{6D25CD71-3F5D-372A-EE5C-40CB46F1F23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77194"/>
      </p:ext>
    </p:extLst>
  </p:cSld>
  <p:clrMapOvr>
    <a:masterClrMapping/>
  </p:clrMapOvr>
  <mc:AlternateContent xmlns:mc="http://schemas.openxmlformats.org/markup-compatibility/2006" xmlns:p14="http://schemas.microsoft.com/office/powerpoint/2010/main">
    <mc:Choice Requires="p14">
      <p:transition spd="slow" p14:dur="2000" advTm="14014"/>
    </mc:Choice>
    <mc:Fallback xmlns="">
      <p:transition spd="slow" advTm="14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15648" y="1927485"/>
            <a:ext cx="8875274" cy="3489191"/>
          </a:xfrm>
          <a:prstGeom prst="rect">
            <a:avLst/>
          </a:prstGeom>
        </p:spPr>
        <p:txBody>
          <a:bodyPr vert="horz" wrap="square" lIns="0" tIns="11206" rIns="0" bIns="0" rtlCol="0">
            <a:spAutoFit/>
          </a:bodyPr>
          <a:lstStyle/>
          <a:p>
            <a:pPr marL="260551" marR="90772" indent="-249905" algn="just">
              <a:spcBef>
                <a:spcPts val="88"/>
              </a:spcBef>
              <a:buFont typeface="Arial"/>
              <a:buChar char="•"/>
              <a:tabLst>
                <a:tab pos="261111" algn="l"/>
              </a:tabLst>
            </a:pPr>
            <a:r>
              <a:rPr kern="0" dirty="0">
                <a:cs typeface="Trebuchet MS"/>
              </a:rPr>
              <a:t>A participant may be exited sooner than ninety (90) days (with no  service) if it is </a:t>
            </a:r>
            <a:r>
              <a:rPr i="1" kern="0" dirty="0">
                <a:cs typeface="Trebuchet MS"/>
              </a:rPr>
              <a:t>known </a:t>
            </a:r>
            <a:r>
              <a:rPr kern="0" dirty="0">
                <a:cs typeface="Trebuchet MS"/>
              </a:rPr>
              <a:t>that they will not be receiving any additional  active services funded by WIOA Title I or a </a:t>
            </a:r>
            <a:r>
              <a:rPr lang="en-US" kern="0" dirty="0">
                <a:cs typeface="Trebuchet MS"/>
              </a:rPr>
              <a:t>WIOA </a:t>
            </a:r>
            <a:r>
              <a:rPr kern="0" dirty="0">
                <a:cs typeface="Trebuchet MS"/>
              </a:rPr>
              <a:t>partner program.</a:t>
            </a:r>
          </a:p>
          <a:p>
            <a:pPr marL="260551" marR="15689" indent="-249344">
              <a:spcBef>
                <a:spcPts val="437"/>
              </a:spcBef>
              <a:buFont typeface="Arial"/>
              <a:buChar char="•"/>
              <a:tabLst>
                <a:tab pos="261111" algn="l"/>
                <a:tab pos="261671" algn="l"/>
              </a:tabLst>
            </a:pPr>
            <a:r>
              <a:rPr kern="0" dirty="0">
                <a:cs typeface="Trebuchet MS"/>
              </a:rPr>
              <a:t>If an exit record has been entered and the participant receives a new active service funded by the program or a partner program within ninety (90) days of the previous service, then the exit record  must be deleted so participation may continue, and new service  may be recorded in the system.</a:t>
            </a:r>
          </a:p>
          <a:p>
            <a:pPr marL="593383" marR="4483" lvl="1" indent="-249344">
              <a:spcBef>
                <a:spcPts val="437"/>
              </a:spcBef>
              <a:buFont typeface="Wingdings"/>
              <a:buChar char=""/>
              <a:tabLst>
                <a:tab pos="594504" algn="l"/>
                <a:tab pos="3307592" algn="l"/>
              </a:tabLst>
            </a:pPr>
            <a:r>
              <a:rPr kern="0" dirty="0">
                <a:cs typeface="Trebuchet MS"/>
              </a:rPr>
              <a:t>In this case </a:t>
            </a:r>
            <a:r>
              <a:rPr lang="en-US" kern="0" dirty="0">
                <a:cs typeface="Trebuchet MS"/>
              </a:rPr>
              <a:t>Job Coache</a:t>
            </a:r>
            <a:r>
              <a:rPr kern="0" dirty="0">
                <a:cs typeface="Trebuchet MS"/>
              </a:rPr>
              <a:t>s must contact their manager who  will contact </a:t>
            </a:r>
            <a:r>
              <a:rPr lang="en-US" kern="0" dirty="0">
                <a:cs typeface="Trebuchet MS"/>
              </a:rPr>
              <a:t>WDS</a:t>
            </a:r>
            <a:r>
              <a:rPr kern="0" dirty="0">
                <a:cs typeface="Trebuchet MS"/>
              </a:rPr>
              <a:t> to request</a:t>
            </a:r>
            <a:r>
              <a:rPr lang="en-US" kern="0" dirty="0">
                <a:cs typeface="Trebuchet MS"/>
              </a:rPr>
              <a:t> </a:t>
            </a:r>
            <a:r>
              <a:rPr kern="0" dirty="0">
                <a:cs typeface="Trebuchet MS"/>
              </a:rPr>
              <a:t>re</a:t>
            </a:r>
            <a:r>
              <a:rPr lang="en-US" kern="0" dirty="0">
                <a:cs typeface="Trebuchet MS"/>
              </a:rPr>
              <a:t>m</a:t>
            </a:r>
            <a:r>
              <a:rPr kern="0" dirty="0">
                <a:cs typeface="Trebuchet MS"/>
              </a:rPr>
              <a:t>oval</a:t>
            </a:r>
            <a:r>
              <a:rPr lang="en-US" kern="0" dirty="0">
                <a:cs typeface="Trebuchet MS"/>
              </a:rPr>
              <a:t> </a:t>
            </a:r>
            <a:r>
              <a:rPr kern="0" dirty="0">
                <a:cs typeface="Trebuchet MS"/>
              </a:rPr>
              <a:t>of the Exit record from the  system.</a:t>
            </a:r>
          </a:p>
          <a:p>
            <a:pPr marL="593943" marR="50429" lvl="1" indent="-250465">
              <a:spcBef>
                <a:spcPts val="437"/>
              </a:spcBef>
              <a:buFont typeface="Wingdings"/>
              <a:buChar char=""/>
              <a:tabLst>
                <a:tab pos="593943" algn="l"/>
              </a:tabLst>
            </a:pPr>
            <a:r>
              <a:rPr lang="en-US" kern="0" dirty="0">
                <a:cs typeface="Trebuchet MS"/>
              </a:rPr>
              <a:t>Job Coache</a:t>
            </a:r>
            <a:r>
              <a:rPr kern="0" dirty="0">
                <a:cs typeface="Trebuchet MS"/>
              </a:rPr>
              <a:t>s must be very cautious when determining a  participant may be exited prior to 90 days without a service to  limit the potential for requesting remove of exit records.</a:t>
            </a:r>
          </a:p>
        </p:txBody>
      </p:sp>
      <p:sp>
        <p:nvSpPr>
          <p:cNvPr id="12" name="TextBox 11">
            <a:extLst>
              <a:ext uri="{FF2B5EF4-FFF2-40B4-BE49-F238E27FC236}">
                <a16:creationId xmlns:a16="http://schemas.microsoft.com/office/drawing/2014/main" id="{BD587772-23AC-A247-3AB9-8904A0E538D4}"/>
              </a:ext>
            </a:extLst>
          </p:cNvPr>
          <p:cNvSpPr txBox="1"/>
          <p:nvPr/>
        </p:nvSpPr>
        <p:spPr>
          <a:xfrm>
            <a:off x="352044" y="204708"/>
            <a:ext cx="6940296" cy="646331"/>
          </a:xfrm>
          <a:prstGeom prst="rect">
            <a:avLst/>
          </a:prstGeom>
          <a:noFill/>
        </p:spPr>
        <p:txBody>
          <a:bodyPr wrap="square">
            <a:spAutoFit/>
          </a:bodyPr>
          <a:lstStyle/>
          <a:p>
            <a:r>
              <a:rPr lang="en-US" sz="3600" dirty="0">
                <a:solidFill>
                  <a:srgbClr val="162068"/>
                </a:solidFill>
                <a:latin typeface="+mj-lt"/>
                <a:ea typeface="+mj-ea"/>
              </a:rPr>
              <a:t>Exit Records – Operational Parameters</a:t>
            </a:r>
          </a:p>
        </p:txBody>
      </p:sp>
      <p:pic>
        <p:nvPicPr>
          <p:cNvPr id="13" name="Picture 2" descr="Exit / Running Man Right – Linden Signs &amp; Print">
            <a:extLst>
              <a:ext uri="{FF2B5EF4-FFF2-40B4-BE49-F238E27FC236}">
                <a16:creationId xmlns:a16="http://schemas.microsoft.com/office/drawing/2014/main" id="{05FA4FE2-273D-5AB5-520E-638888F660B3}"/>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4177" t="27941" r="3689" b="27600"/>
          <a:stretch/>
        </p:blipFill>
        <p:spPr bwMode="auto">
          <a:xfrm>
            <a:off x="8641080" y="371183"/>
            <a:ext cx="2962656" cy="142962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4">
            <a:extLst>
              <a:ext uri="{FF2B5EF4-FFF2-40B4-BE49-F238E27FC236}">
                <a16:creationId xmlns:a16="http://schemas.microsoft.com/office/drawing/2014/main" id="{999205E1-1D12-22F4-C3FB-4726CCCF290A}"/>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10</a:t>
            </a:fld>
            <a:endParaRPr lang="en-AU" dirty="0"/>
          </a:p>
        </p:txBody>
      </p:sp>
      <p:pic>
        <p:nvPicPr>
          <p:cNvPr id="8" name="Audio 7">
            <a:hlinkClick r:id="" action="ppaction://media"/>
            <a:extLst>
              <a:ext uri="{FF2B5EF4-FFF2-40B4-BE49-F238E27FC236}">
                <a16:creationId xmlns:a16="http://schemas.microsoft.com/office/drawing/2014/main" id="{56D50EB1-DDB5-28D7-1E21-A494A9B00B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1058"/>
    </mc:Choice>
    <mc:Fallback xmlns="">
      <p:transition spd="slow" advTm="41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31839" y="1436138"/>
            <a:ext cx="8176753" cy="565313"/>
          </a:xfrm>
          <a:prstGeom prst="rect">
            <a:avLst/>
          </a:prstGeom>
        </p:spPr>
        <p:txBody>
          <a:bodyPr vert="horz" wrap="square" lIns="0" tIns="11206" rIns="0" bIns="0" rtlCol="0">
            <a:spAutoFit/>
          </a:bodyPr>
          <a:lstStyle/>
          <a:p>
            <a:pPr marL="260551" marR="4483" indent="-249905">
              <a:spcBef>
                <a:spcPts val="88"/>
              </a:spcBef>
              <a:buFont typeface="Arial"/>
              <a:buChar char="•"/>
              <a:tabLst>
                <a:tab pos="260551" algn="l"/>
                <a:tab pos="261111" algn="l"/>
              </a:tabLst>
            </a:pPr>
            <a:r>
              <a:rPr spc="-84" dirty="0">
                <a:cs typeface="Trebuchet MS"/>
              </a:rPr>
              <a:t>The</a:t>
            </a:r>
            <a:r>
              <a:rPr spc="-101" dirty="0">
                <a:cs typeface="Trebuchet MS"/>
              </a:rPr>
              <a:t> </a:t>
            </a:r>
            <a:r>
              <a:rPr spc="-62" dirty="0">
                <a:cs typeface="Trebuchet MS"/>
              </a:rPr>
              <a:t>90‐day</a:t>
            </a:r>
            <a:r>
              <a:rPr spc="-101" dirty="0">
                <a:cs typeface="Trebuchet MS"/>
              </a:rPr>
              <a:t> </a:t>
            </a:r>
            <a:r>
              <a:rPr spc="-93" dirty="0">
                <a:cs typeface="Trebuchet MS"/>
              </a:rPr>
              <a:t>exit</a:t>
            </a:r>
            <a:r>
              <a:rPr spc="-106" dirty="0">
                <a:cs typeface="Trebuchet MS"/>
              </a:rPr>
              <a:t> </a:t>
            </a:r>
            <a:r>
              <a:rPr spc="-71" dirty="0">
                <a:cs typeface="Trebuchet MS"/>
              </a:rPr>
              <a:t>rule</a:t>
            </a:r>
            <a:r>
              <a:rPr spc="-93" dirty="0">
                <a:cs typeface="Trebuchet MS"/>
              </a:rPr>
              <a:t> </a:t>
            </a:r>
            <a:r>
              <a:rPr spc="-44" dirty="0">
                <a:cs typeface="Trebuchet MS"/>
              </a:rPr>
              <a:t>does</a:t>
            </a:r>
            <a:r>
              <a:rPr spc="-106" dirty="0">
                <a:cs typeface="Trebuchet MS"/>
              </a:rPr>
              <a:t> </a:t>
            </a:r>
            <a:r>
              <a:rPr spc="-49" dirty="0">
                <a:cs typeface="Trebuchet MS"/>
              </a:rPr>
              <a:t>not</a:t>
            </a:r>
            <a:r>
              <a:rPr spc="-101" dirty="0">
                <a:cs typeface="Trebuchet MS"/>
              </a:rPr>
              <a:t> </a:t>
            </a:r>
            <a:r>
              <a:rPr spc="-71" dirty="0">
                <a:cs typeface="Trebuchet MS"/>
              </a:rPr>
              <a:t>apply</a:t>
            </a:r>
            <a:r>
              <a:rPr spc="-101" dirty="0">
                <a:cs typeface="Trebuchet MS"/>
              </a:rPr>
              <a:t> </a:t>
            </a:r>
            <a:r>
              <a:rPr spc="-62" dirty="0">
                <a:cs typeface="Trebuchet MS"/>
              </a:rPr>
              <a:t>in</a:t>
            </a:r>
            <a:r>
              <a:rPr spc="-101" dirty="0">
                <a:cs typeface="Trebuchet MS"/>
              </a:rPr>
              <a:t> </a:t>
            </a:r>
            <a:r>
              <a:rPr spc="-66" dirty="0">
                <a:cs typeface="Trebuchet MS"/>
              </a:rPr>
              <a:t>instances</a:t>
            </a:r>
            <a:r>
              <a:rPr spc="-88" dirty="0">
                <a:cs typeface="Trebuchet MS"/>
              </a:rPr>
              <a:t> </a:t>
            </a:r>
            <a:r>
              <a:rPr spc="-62" dirty="0">
                <a:cs typeface="Trebuchet MS"/>
              </a:rPr>
              <a:t>where</a:t>
            </a:r>
            <a:r>
              <a:rPr spc="-97" dirty="0">
                <a:cs typeface="Trebuchet MS"/>
              </a:rPr>
              <a:t> </a:t>
            </a:r>
            <a:r>
              <a:rPr spc="-71" dirty="0">
                <a:cs typeface="Trebuchet MS"/>
              </a:rPr>
              <a:t>a</a:t>
            </a:r>
            <a:r>
              <a:rPr spc="-106" dirty="0">
                <a:cs typeface="Trebuchet MS"/>
              </a:rPr>
              <a:t> </a:t>
            </a:r>
            <a:r>
              <a:rPr spc="-75" dirty="0">
                <a:cs typeface="Trebuchet MS"/>
              </a:rPr>
              <a:t>participant  </a:t>
            </a:r>
            <a:r>
              <a:rPr spc="-44" dirty="0">
                <a:cs typeface="Trebuchet MS"/>
              </a:rPr>
              <a:t>has </a:t>
            </a:r>
            <a:r>
              <a:rPr u="heavy" spc="-62" dirty="0">
                <a:uFill>
                  <a:solidFill>
                    <a:srgbClr val="002447"/>
                  </a:solidFill>
                </a:uFill>
                <a:cs typeface="Trebuchet MS"/>
              </a:rPr>
              <a:t>planned</a:t>
            </a:r>
            <a:r>
              <a:rPr spc="-62" dirty="0">
                <a:cs typeface="Trebuchet MS"/>
              </a:rPr>
              <a:t> </a:t>
            </a:r>
            <a:r>
              <a:rPr spc="-71" dirty="0">
                <a:cs typeface="Trebuchet MS"/>
              </a:rPr>
              <a:t>future </a:t>
            </a:r>
            <a:r>
              <a:rPr spc="-62" dirty="0">
                <a:cs typeface="Trebuchet MS"/>
              </a:rPr>
              <a:t>services </a:t>
            </a:r>
            <a:r>
              <a:rPr spc="-40" dirty="0">
                <a:cs typeface="Trebuchet MS"/>
              </a:rPr>
              <a:t>or </a:t>
            </a:r>
            <a:r>
              <a:rPr spc="-71" dirty="0">
                <a:cs typeface="Trebuchet MS"/>
              </a:rPr>
              <a:t>a </a:t>
            </a:r>
            <a:r>
              <a:rPr spc="-66" dirty="0">
                <a:cs typeface="Trebuchet MS"/>
              </a:rPr>
              <a:t>gap </a:t>
            </a:r>
            <a:r>
              <a:rPr spc="-62" dirty="0">
                <a:cs typeface="Trebuchet MS"/>
              </a:rPr>
              <a:t>in </a:t>
            </a:r>
            <a:r>
              <a:rPr spc="-66" dirty="0">
                <a:cs typeface="Trebuchet MS"/>
              </a:rPr>
              <a:t>service </a:t>
            </a:r>
            <a:r>
              <a:rPr spc="-57" dirty="0">
                <a:cs typeface="Trebuchet MS"/>
              </a:rPr>
              <a:t>of </a:t>
            </a:r>
            <a:r>
              <a:rPr spc="-75" dirty="0">
                <a:cs typeface="Trebuchet MS"/>
              </a:rPr>
              <a:t>greater </a:t>
            </a:r>
            <a:r>
              <a:rPr spc="-62" dirty="0">
                <a:cs typeface="Trebuchet MS"/>
              </a:rPr>
              <a:t>than </a:t>
            </a:r>
            <a:r>
              <a:rPr spc="-31" dirty="0">
                <a:cs typeface="Trebuchet MS"/>
              </a:rPr>
              <a:t>90  </a:t>
            </a:r>
            <a:r>
              <a:rPr spc="-62" dirty="0">
                <a:cs typeface="Trebuchet MS"/>
              </a:rPr>
              <a:t>days</a:t>
            </a:r>
            <a:r>
              <a:rPr spc="-110" dirty="0">
                <a:cs typeface="Trebuchet MS"/>
              </a:rPr>
              <a:t> </a:t>
            </a:r>
            <a:r>
              <a:rPr spc="-93" dirty="0">
                <a:cs typeface="Trebuchet MS"/>
              </a:rPr>
              <a:t>if</a:t>
            </a:r>
            <a:r>
              <a:rPr spc="-106" dirty="0">
                <a:cs typeface="Trebuchet MS"/>
              </a:rPr>
              <a:t> </a:t>
            </a:r>
            <a:r>
              <a:rPr spc="-88" dirty="0">
                <a:cs typeface="Trebuchet MS"/>
              </a:rPr>
              <a:t>it</a:t>
            </a:r>
            <a:r>
              <a:rPr spc="-106" dirty="0">
                <a:cs typeface="Trebuchet MS"/>
              </a:rPr>
              <a:t> </a:t>
            </a:r>
            <a:r>
              <a:rPr spc="-66" dirty="0">
                <a:cs typeface="Trebuchet MS"/>
              </a:rPr>
              <a:t>meets</a:t>
            </a:r>
            <a:r>
              <a:rPr spc="-106" dirty="0">
                <a:cs typeface="Trebuchet MS"/>
              </a:rPr>
              <a:t> </a:t>
            </a:r>
            <a:r>
              <a:rPr spc="-44" dirty="0">
                <a:cs typeface="Trebuchet MS"/>
              </a:rPr>
              <a:t>one</a:t>
            </a:r>
            <a:r>
              <a:rPr spc="-106" dirty="0">
                <a:cs typeface="Trebuchet MS"/>
              </a:rPr>
              <a:t> </a:t>
            </a:r>
            <a:r>
              <a:rPr spc="-57" dirty="0">
                <a:cs typeface="Trebuchet MS"/>
              </a:rPr>
              <a:t>of</a:t>
            </a:r>
            <a:r>
              <a:rPr spc="-115" dirty="0">
                <a:cs typeface="Trebuchet MS"/>
              </a:rPr>
              <a:t> </a:t>
            </a:r>
            <a:r>
              <a:rPr spc="-66" dirty="0">
                <a:cs typeface="Trebuchet MS"/>
              </a:rPr>
              <a:t>the</a:t>
            </a:r>
            <a:r>
              <a:rPr spc="-101" dirty="0">
                <a:cs typeface="Trebuchet MS"/>
              </a:rPr>
              <a:t> </a:t>
            </a:r>
            <a:r>
              <a:rPr spc="-66" dirty="0">
                <a:cs typeface="Trebuchet MS"/>
              </a:rPr>
              <a:t>following</a:t>
            </a:r>
            <a:r>
              <a:rPr spc="-106" dirty="0">
                <a:cs typeface="Trebuchet MS"/>
              </a:rPr>
              <a:t> </a:t>
            </a:r>
            <a:r>
              <a:rPr spc="-88" dirty="0">
                <a:cs typeface="Trebuchet MS"/>
              </a:rPr>
              <a:t>criteria:</a:t>
            </a:r>
            <a:endParaRPr dirty="0">
              <a:cs typeface="Trebuchet MS"/>
            </a:endParaRPr>
          </a:p>
        </p:txBody>
      </p:sp>
      <p:sp>
        <p:nvSpPr>
          <p:cNvPr id="4" name="object 4"/>
          <p:cNvSpPr txBox="1"/>
          <p:nvPr/>
        </p:nvSpPr>
        <p:spPr>
          <a:xfrm>
            <a:off x="1195847" y="2001451"/>
            <a:ext cx="7644338" cy="3725107"/>
          </a:xfrm>
          <a:prstGeom prst="rect">
            <a:avLst/>
          </a:prstGeom>
        </p:spPr>
        <p:txBody>
          <a:bodyPr vert="horz" wrap="square" lIns="0" tIns="70597" rIns="0" bIns="0" rtlCol="0">
            <a:spAutoFit/>
          </a:bodyPr>
          <a:lstStyle/>
          <a:p>
            <a:pPr marL="593383" indent="-250465">
              <a:spcBef>
                <a:spcPts val="556"/>
              </a:spcBef>
              <a:buFont typeface="Arial"/>
              <a:buChar char="•"/>
              <a:tabLst>
                <a:tab pos="593383" algn="l"/>
                <a:tab pos="593943" algn="l"/>
              </a:tabLst>
            </a:pPr>
            <a:r>
              <a:rPr spc="-57" dirty="0">
                <a:cs typeface="Trebuchet MS"/>
              </a:rPr>
              <a:t>There</a:t>
            </a:r>
            <a:r>
              <a:rPr spc="-84" dirty="0">
                <a:cs typeface="Trebuchet MS"/>
              </a:rPr>
              <a:t> </a:t>
            </a:r>
            <a:r>
              <a:rPr spc="-40" dirty="0">
                <a:cs typeface="Trebuchet MS"/>
              </a:rPr>
              <a:t>is</a:t>
            </a:r>
            <a:r>
              <a:rPr spc="-93" dirty="0">
                <a:cs typeface="Trebuchet MS"/>
              </a:rPr>
              <a:t> </a:t>
            </a:r>
            <a:r>
              <a:rPr spc="-44" dirty="0">
                <a:cs typeface="Trebuchet MS"/>
              </a:rPr>
              <a:t>a</a:t>
            </a:r>
            <a:r>
              <a:rPr spc="-88" dirty="0">
                <a:cs typeface="Trebuchet MS"/>
              </a:rPr>
              <a:t> </a:t>
            </a:r>
            <a:r>
              <a:rPr spc="-53" dirty="0">
                <a:cs typeface="Trebuchet MS"/>
              </a:rPr>
              <a:t>delay</a:t>
            </a:r>
            <a:r>
              <a:rPr spc="-88" dirty="0">
                <a:cs typeface="Trebuchet MS"/>
              </a:rPr>
              <a:t> </a:t>
            </a:r>
            <a:r>
              <a:rPr spc="-49" dirty="0">
                <a:cs typeface="Trebuchet MS"/>
              </a:rPr>
              <a:t>before</a:t>
            </a:r>
            <a:r>
              <a:rPr spc="-79" dirty="0">
                <a:cs typeface="Trebuchet MS"/>
              </a:rPr>
              <a:t> </a:t>
            </a:r>
            <a:r>
              <a:rPr spc="-44" dirty="0">
                <a:cs typeface="Trebuchet MS"/>
              </a:rPr>
              <a:t>the</a:t>
            </a:r>
            <a:r>
              <a:rPr spc="-88" dirty="0">
                <a:cs typeface="Trebuchet MS"/>
              </a:rPr>
              <a:t> </a:t>
            </a:r>
            <a:r>
              <a:rPr spc="-35" dirty="0">
                <a:cs typeface="Trebuchet MS"/>
              </a:rPr>
              <a:t>beginning</a:t>
            </a:r>
            <a:r>
              <a:rPr spc="-66" dirty="0">
                <a:cs typeface="Trebuchet MS"/>
              </a:rPr>
              <a:t> </a:t>
            </a:r>
            <a:r>
              <a:rPr spc="-35" dirty="0">
                <a:cs typeface="Trebuchet MS"/>
              </a:rPr>
              <a:t>of</a:t>
            </a:r>
            <a:r>
              <a:rPr spc="-93" dirty="0">
                <a:cs typeface="Trebuchet MS"/>
              </a:rPr>
              <a:t> </a:t>
            </a:r>
            <a:r>
              <a:rPr spc="-57" dirty="0">
                <a:cs typeface="Trebuchet MS"/>
              </a:rPr>
              <a:t>training,</a:t>
            </a:r>
            <a:endParaRPr dirty="0">
              <a:cs typeface="Trebuchet MS"/>
            </a:endParaRPr>
          </a:p>
          <a:p>
            <a:pPr marL="593943" marR="12327" indent="-249905">
              <a:lnSpc>
                <a:spcPct val="102400"/>
              </a:lnSpc>
              <a:spcBef>
                <a:spcPts val="441"/>
              </a:spcBef>
              <a:buFont typeface="Arial"/>
              <a:buChar char="•"/>
              <a:tabLst>
                <a:tab pos="593383" algn="l"/>
                <a:tab pos="593943" algn="l"/>
              </a:tabLst>
            </a:pPr>
            <a:r>
              <a:rPr spc="4" dirty="0">
                <a:cs typeface="Trebuchet MS"/>
              </a:rPr>
              <a:t>A</a:t>
            </a:r>
            <a:r>
              <a:rPr spc="-93" dirty="0">
                <a:cs typeface="Trebuchet MS"/>
              </a:rPr>
              <a:t> </a:t>
            </a:r>
            <a:r>
              <a:rPr spc="-62" dirty="0">
                <a:cs typeface="Trebuchet MS"/>
              </a:rPr>
              <a:t>health/medical</a:t>
            </a:r>
            <a:r>
              <a:rPr spc="-71" dirty="0">
                <a:cs typeface="Trebuchet MS"/>
              </a:rPr>
              <a:t> </a:t>
            </a:r>
            <a:r>
              <a:rPr spc="-40" dirty="0">
                <a:cs typeface="Trebuchet MS"/>
              </a:rPr>
              <a:t>condition</a:t>
            </a:r>
            <a:r>
              <a:rPr spc="-84" dirty="0">
                <a:cs typeface="Trebuchet MS"/>
              </a:rPr>
              <a:t> </a:t>
            </a:r>
            <a:r>
              <a:rPr spc="-18" dirty="0">
                <a:cs typeface="Trebuchet MS"/>
              </a:rPr>
              <a:t>or</a:t>
            </a:r>
            <a:r>
              <a:rPr spc="-88" dirty="0">
                <a:cs typeface="Trebuchet MS"/>
              </a:rPr>
              <a:t> </a:t>
            </a:r>
            <a:r>
              <a:rPr spc="-40" dirty="0">
                <a:cs typeface="Trebuchet MS"/>
              </a:rPr>
              <a:t>providing</a:t>
            </a:r>
            <a:r>
              <a:rPr spc="-75" dirty="0">
                <a:cs typeface="Trebuchet MS"/>
              </a:rPr>
              <a:t> </a:t>
            </a:r>
            <a:r>
              <a:rPr spc="-62" dirty="0">
                <a:cs typeface="Trebuchet MS"/>
              </a:rPr>
              <a:t>care</a:t>
            </a:r>
            <a:r>
              <a:rPr spc="-88" dirty="0">
                <a:cs typeface="Trebuchet MS"/>
              </a:rPr>
              <a:t> </a:t>
            </a:r>
            <a:r>
              <a:rPr spc="-40" dirty="0">
                <a:cs typeface="Trebuchet MS"/>
              </a:rPr>
              <a:t>to</a:t>
            </a:r>
            <a:r>
              <a:rPr spc="-84" dirty="0">
                <a:cs typeface="Trebuchet MS"/>
              </a:rPr>
              <a:t> </a:t>
            </a:r>
            <a:r>
              <a:rPr spc="-44" dirty="0">
                <a:cs typeface="Trebuchet MS"/>
              </a:rPr>
              <a:t>a</a:t>
            </a:r>
            <a:r>
              <a:rPr spc="-88" dirty="0">
                <a:cs typeface="Trebuchet MS"/>
              </a:rPr>
              <a:t> </a:t>
            </a:r>
            <a:r>
              <a:rPr spc="-57" dirty="0">
                <a:cs typeface="Trebuchet MS"/>
              </a:rPr>
              <a:t>family</a:t>
            </a:r>
            <a:r>
              <a:rPr spc="-93" dirty="0">
                <a:cs typeface="Trebuchet MS"/>
              </a:rPr>
              <a:t> </a:t>
            </a:r>
            <a:r>
              <a:rPr spc="-35" dirty="0">
                <a:cs typeface="Trebuchet MS"/>
              </a:rPr>
              <a:t>member</a:t>
            </a:r>
            <a:r>
              <a:rPr spc="-79" dirty="0">
                <a:cs typeface="Trebuchet MS"/>
              </a:rPr>
              <a:t> </a:t>
            </a:r>
            <a:r>
              <a:rPr spc="-44" dirty="0">
                <a:cs typeface="Trebuchet MS"/>
              </a:rPr>
              <a:t>with</a:t>
            </a:r>
            <a:r>
              <a:rPr spc="-84" dirty="0">
                <a:cs typeface="Trebuchet MS"/>
              </a:rPr>
              <a:t> </a:t>
            </a:r>
            <a:r>
              <a:rPr spc="-44" dirty="0">
                <a:cs typeface="Trebuchet MS"/>
              </a:rPr>
              <a:t>a  </a:t>
            </a:r>
            <a:r>
              <a:rPr spc="-62" dirty="0">
                <a:cs typeface="Trebuchet MS"/>
              </a:rPr>
              <a:t>health/medical </a:t>
            </a:r>
            <a:r>
              <a:rPr spc="-40" dirty="0">
                <a:cs typeface="Trebuchet MS"/>
              </a:rPr>
              <a:t>condition </a:t>
            </a:r>
            <a:r>
              <a:rPr spc="-57" dirty="0">
                <a:cs typeface="Trebuchet MS"/>
              </a:rPr>
              <a:t>occurs,</a:t>
            </a:r>
            <a:r>
              <a:rPr spc="-163" dirty="0">
                <a:cs typeface="Trebuchet MS"/>
              </a:rPr>
              <a:t> </a:t>
            </a:r>
            <a:r>
              <a:rPr spc="-18" dirty="0">
                <a:cs typeface="Trebuchet MS"/>
              </a:rPr>
              <a:t>or</a:t>
            </a:r>
            <a:endParaRPr dirty="0">
              <a:cs typeface="Trebuchet MS"/>
            </a:endParaRPr>
          </a:p>
          <a:p>
            <a:pPr marL="593943" marR="242060" indent="-249905">
              <a:lnSpc>
                <a:spcPct val="102400"/>
              </a:lnSpc>
              <a:spcBef>
                <a:spcPts val="432"/>
              </a:spcBef>
              <a:buFont typeface="Arial"/>
              <a:buChar char="•"/>
              <a:tabLst>
                <a:tab pos="593943" algn="l"/>
                <a:tab pos="594504" algn="l"/>
              </a:tabLst>
            </a:pPr>
            <a:r>
              <a:rPr spc="4" dirty="0">
                <a:cs typeface="Trebuchet MS"/>
              </a:rPr>
              <a:t>A</a:t>
            </a:r>
            <a:r>
              <a:rPr spc="-93" dirty="0">
                <a:cs typeface="Trebuchet MS"/>
              </a:rPr>
              <a:t> </a:t>
            </a:r>
            <a:r>
              <a:rPr spc="-44" dirty="0">
                <a:cs typeface="Trebuchet MS"/>
              </a:rPr>
              <a:t>temporary</a:t>
            </a:r>
            <a:r>
              <a:rPr spc="-84" dirty="0">
                <a:cs typeface="Trebuchet MS"/>
              </a:rPr>
              <a:t> </a:t>
            </a:r>
            <a:r>
              <a:rPr spc="-31" dirty="0">
                <a:cs typeface="Trebuchet MS"/>
              </a:rPr>
              <a:t>move</a:t>
            </a:r>
            <a:r>
              <a:rPr spc="-88" dirty="0">
                <a:cs typeface="Trebuchet MS"/>
              </a:rPr>
              <a:t> </a:t>
            </a:r>
            <a:r>
              <a:rPr spc="-40" dirty="0">
                <a:cs typeface="Trebuchet MS"/>
              </a:rPr>
              <a:t>from</a:t>
            </a:r>
            <a:r>
              <a:rPr spc="-93" dirty="0">
                <a:cs typeface="Trebuchet MS"/>
              </a:rPr>
              <a:t> </a:t>
            </a:r>
            <a:r>
              <a:rPr spc="-44" dirty="0">
                <a:cs typeface="Trebuchet MS"/>
              </a:rPr>
              <a:t>the</a:t>
            </a:r>
            <a:r>
              <a:rPr spc="-79" dirty="0">
                <a:cs typeface="Trebuchet MS"/>
              </a:rPr>
              <a:t> </a:t>
            </a:r>
            <a:r>
              <a:rPr spc="-57" dirty="0">
                <a:cs typeface="Trebuchet MS"/>
              </a:rPr>
              <a:t>local</a:t>
            </a:r>
            <a:r>
              <a:rPr spc="-88" dirty="0">
                <a:cs typeface="Trebuchet MS"/>
              </a:rPr>
              <a:t> </a:t>
            </a:r>
            <a:r>
              <a:rPr spc="-53" dirty="0">
                <a:cs typeface="Trebuchet MS"/>
              </a:rPr>
              <a:t>area</a:t>
            </a:r>
            <a:r>
              <a:rPr spc="-79" dirty="0">
                <a:cs typeface="Trebuchet MS"/>
              </a:rPr>
              <a:t> </a:t>
            </a:r>
            <a:r>
              <a:rPr spc="-44" dirty="0">
                <a:cs typeface="Trebuchet MS"/>
              </a:rPr>
              <a:t>prevents</a:t>
            </a:r>
            <a:r>
              <a:rPr spc="-88" dirty="0">
                <a:cs typeface="Trebuchet MS"/>
              </a:rPr>
              <a:t> </a:t>
            </a:r>
            <a:r>
              <a:rPr spc="-44" dirty="0">
                <a:cs typeface="Trebuchet MS"/>
              </a:rPr>
              <a:t>the</a:t>
            </a:r>
            <a:r>
              <a:rPr spc="-79" dirty="0">
                <a:cs typeface="Trebuchet MS"/>
              </a:rPr>
              <a:t> </a:t>
            </a:r>
            <a:r>
              <a:rPr spc="-53" dirty="0">
                <a:cs typeface="Trebuchet MS"/>
              </a:rPr>
              <a:t>participant</a:t>
            </a:r>
            <a:r>
              <a:rPr spc="-84" dirty="0">
                <a:cs typeface="Trebuchet MS"/>
              </a:rPr>
              <a:t> </a:t>
            </a:r>
            <a:r>
              <a:rPr spc="-40" dirty="0">
                <a:cs typeface="Trebuchet MS"/>
              </a:rPr>
              <a:t>from  </a:t>
            </a:r>
            <a:r>
              <a:rPr spc="-53" dirty="0">
                <a:cs typeface="Trebuchet MS"/>
              </a:rPr>
              <a:t>participating </a:t>
            </a:r>
            <a:r>
              <a:rPr spc="-40" dirty="0">
                <a:cs typeface="Trebuchet MS"/>
              </a:rPr>
              <a:t>in </a:t>
            </a:r>
            <a:r>
              <a:rPr spc="-57" dirty="0">
                <a:cs typeface="Trebuchet MS"/>
              </a:rPr>
              <a:t>services, </a:t>
            </a:r>
            <a:r>
              <a:rPr spc="-44" dirty="0">
                <a:cs typeface="Trebuchet MS"/>
              </a:rPr>
              <a:t>including </a:t>
            </a:r>
            <a:r>
              <a:rPr spc="-53" dirty="0">
                <a:cs typeface="Trebuchet MS"/>
              </a:rPr>
              <a:t>military </a:t>
            </a:r>
            <a:r>
              <a:rPr spc="-49" dirty="0">
                <a:cs typeface="Trebuchet MS"/>
              </a:rPr>
              <a:t>service</a:t>
            </a:r>
            <a:r>
              <a:rPr spc="-278" dirty="0">
                <a:cs typeface="Trebuchet MS"/>
              </a:rPr>
              <a:t> </a:t>
            </a:r>
            <a:r>
              <a:rPr spc="-49" dirty="0">
                <a:cs typeface="Trebuchet MS"/>
              </a:rPr>
              <a:t>obligations.</a:t>
            </a:r>
            <a:endParaRPr dirty="0">
              <a:cs typeface="Trebuchet MS"/>
            </a:endParaRPr>
          </a:p>
          <a:p>
            <a:pPr marL="260551" marR="4483" indent="-249905">
              <a:spcBef>
                <a:spcPts val="432"/>
              </a:spcBef>
              <a:buFont typeface="Arial"/>
              <a:buChar char="•"/>
              <a:tabLst>
                <a:tab pos="260551" algn="l"/>
                <a:tab pos="261111" algn="l"/>
              </a:tabLst>
            </a:pPr>
            <a:endParaRPr lang="en-US" spc="-84" dirty="0">
              <a:cs typeface="Trebuchet MS"/>
            </a:endParaRPr>
          </a:p>
          <a:p>
            <a:pPr marL="260551" marR="4483" indent="-249905">
              <a:spcBef>
                <a:spcPts val="432"/>
              </a:spcBef>
              <a:buFont typeface="Arial"/>
              <a:buChar char="•"/>
              <a:tabLst>
                <a:tab pos="260551" algn="l"/>
                <a:tab pos="261111" algn="l"/>
              </a:tabLst>
            </a:pPr>
            <a:r>
              <a:rPr spc="-84" dirty="0">
                <a:cs typeface="Trebuchet MS"/>
              </a:rPr>
              <a:t>The </a:t>
            </a:r>
            <a:r>
              <a:rPr spc="-62" dirty="0">
                <a:cs typeface="Trebuchet MS"/>
              </a:rPr>
              <a:t>planned </a:t>
            </a:r>
            <a:r>
              <a:rPr spc="-66" dirty="0">
                <a:cs typeface="Trebuchet MS"/>
              </a:rPr>
              <a:t>gap </a:t>
            </a:r>
            <a:r>
              <a:rPr spc="-62" dirty="0">
                <a:cs typeface="Trebuchet MS"/>
              </a:rPr>
              <a:t>in </a:t>
            </a:r>
            <a:r>
              <a:rPr spc="-9" dirty="0">
                <a:cs typeface="Trebuchet MS"/>
              </a:rPr>
              <a:t>WIOA </a:t>
            </a:r>
            <a:r>
              <a:rPr spc="-101" dirty="0">
                <a:cs typeface="Trebuchet MS"/>
              </a:rPr>
              <a:t>Title </a:t>
            </a:r>
            <a:r>
              <a:rPr spc="-40" dirty="0">
                <a:cs typeface="Trebuchet MS"/>
              </a:rPr>
              <a:t>I </a:t>
            </a:r>
            <a:r>
              <a:rPr spc="-62" dirty="0">
                <a:cs typeface="Trebuchet MS"/>
              </a:rPr>
              <a:t>services </a:t>
            </a:r>
            <a:r>
              <a:rPr spc="-66" dirty="0">
                <a:cs typeface="Trebuchet MS"/>
              </a:rPr>
              <a:t>may </a:t>
            </a:r>
            <a:r>
              <a:rPr spc="-49" dirty="0">
                <a:cs typeface="Trebuchet MS"/>
              </a:rPr>
              <a:t>not </a:t>
            </a:r>
            <a:r>
              <a:rPr spc="-75" dirty="0">
                <a:cs typeface="Trebuchet MS"/>
              </a:rPr>
              <a:t>last </a:t>
            </a:r>
            <a:r>
              <a:rPr spc="-53" dirty="0">
                <a:cs typeface="Trebuchet MS"/>
              </a:rPr>
              <a:t>more </a:t>
            </a:r>
            <a:r>
              <a:rPr spc="-62" dirty="0">
                <a:cs typeface="Trebuchet MS"/>
              </a:rPr>
              <a:t>than  </a:t>
            </a:r>
            <a:r>
              <a:rPr spc="-44" dirty="0">
                <a:cs typeface="Trebuchet MS"/>
              </a:rPr>
              <a:t>one</a:t>
            </a:r>
            <a:r>
              <a:rPr spc="-110" dirty="0">
                <a:cs typeface="Trebuchet MS"/>
              </a:rPr>
              <a:t> </a:t>
            </a:r>
            <a:r>
              <a:rPr spc="-53" dirty="0">
                <a:cs typeface="Trebuchet MS"/>
              </a:rPr>
              <a:t>hundred</a:t>
            </a:r>
            <a:r>
              <a:rPr spc="-93" dirty="0">
                <a:cs typeface="Trebuchet MS"/>
              </a:rPr>
              <a:t> </a:t>
            </a:r>
            <a:r>
              <a:rPr spc="-71" dirty="0">
                <a:cs typeface="Trebuchet MS"/>
              </a:rPr>
              <a:t>eighty</a:t>
            </a:r>
            <a:r>
              <a:rPr spc="-101" dirty="0">
                <a:cs typeface="Trebuchet MS"/>
              </a:rPr>
              <a:t> </a:t>
            </a:r>
            <a:r>
              <a:rPr spc="-57" dirty="0">
                <a:cs typeface="Trebuchet MS"/>
              </a:rPr>
              <a:t>(180)</a:t>
            </a:r>
            <a:r>
              <a:rPr spc="-97" dirty="0">
                <a:cs typeface="Trebuchet MS"/>
              </a:rPr>
              <a:t> </a:t>
            </a:r>
            <a:r>
              <a:rPr spc="-71" dirty="0">
                <a:cs typeface="Trebuchet MS"/>
              </a:rPr>
              <a:t>consecutive</a:t>
            </a:r>
            <a:r>
              <a:rPr spc="-79" dirty="0">
                <a:cs typeface="Trebuchet MS"/>
              </a:rPr>
              <a:t> </a:t>
            </a:r>
            <a:r>
              <a:rPr spc="-75" dirty="0">
                <a:cs typeface="Trebuchet MS"/>
              </a:rPr>
              <a:t>calendar</a:t>
            </a:r>
            <a:r>
              <a:rPr spc="-84" dirty="0">
                <a:cs typeface="Trebuchet MS"/>
              </a:rPr>
              <a:t> </a:t>
            </a:r>
            <a:r>
              <a:rPr spc="-62" dirty="0">
                <a:cs typeface="Trebuchet MS"/>
              </a:rPr>
              <a:t>days</a:t>
            </a:r>
            <a:r>
              <a:rPr spc="-101" dirty="0">
                <a:cs typeface="Trebuchet MS"/>
              </a:rPr>
              <a:t> </a:t>
            </a:r>
            <a:r>
              <a:rPr spc="-62" dirty="0">
                <a:cs typeface="Trebuchet MS"/>
              </a:rPr>
              <a:t>from</a:t>
            </a:r>
            <a:r>
              <a:rPr spc="-115" dirty="0">
                <a:cs typeface="Trebuchet MS"/>
              </a:rPr>
              <a:t> </a:t>
            </a:r>
            <a:r>
              <a:rPr spc="-66" dirty="0">
                <a:cs typeface="Trebuchet MS"/>
              </a:rPr>
              <a:t>the</a:t>
            </a:r>
            <a:r>
              <a:rPr spc="-97" dirty="0">
                <a:cs typeface="Trebuchet MS"/>
              </a:rPr>
              <a:t> </a:t>
            </a:r>
            <a:r>
              <a:rPr spc="-79" dirty="0">
                <a:cs typeface="Trebuchet MS"/>
              </a:rPr>
              <a:t>date</a:t>
            </a:r>
            <a:r>
              <a:rPr spc="-97" dirty="0">
                <a:cs typeface="Trebuchet MS"/>
              </a:rPr>
              <a:t> </a:t>
            </a:r>
            <a:r>
              <a:rPr spc="-62" dirty="0">
                <a:cs typeface="Trebuchet MS"/>
              </a:rPr>
              <a:t>of  </a:t>
            </a:r>
            <a:r>
              <a:rPr spc="-66" dirty="0">
                <a:cs typeface="Trebuchet MS"/>
              </a:rPr>
              <a:t>the </a:t>
            </a:r>
            <a:r>
              <a:rPr spc="-49" dirty="0">
                <a:cs typeface="Trebuchet MS"/>
              </a:rPr>
              <a:t>most </a:t>
            </a:r>
            <a:r>
              <a:rPr spc="-79" dirty="0">
                <a:cs typeface="Trebuchet MS"/>
              </a:rPr>
              <a:t>recent</a:t>
            </a:r>
            <a:r>
              <a:rPr spc="-199" dirty="0">
                <a:cs typeface="Trebuchet MS"/>
              </a:rPr>
              <a:t> </a:t>
            </a:r>
            <a:r>
              <a:rPr spc="-79" dirty="0">
                <a:cs typeface="Trebuchet MS"/>
              </a:rPr>
              <a:t>service.</a:t>
            </a:r>
            <a:endParaRPr lang="en-US" spc="-79" dirty="0">
              <a:cs typeface="Trebuchet MS"/>
            </a:endParaRPr>
          </a:p>
          <a:p>
            <a:pPr marL="260551" marR="4483" indent="-249905">
              <a:spcBef>
                <a:spcPts val="432"/>
              </a:spcBef>
              <a:buFont typeface="Arial"/>
              <a:buChar char="•"/>
              <a:tabLst>
                <a:tab pos="260551" algn="l"/>
                <a:tab pos="261111" algn="l"/>
              </a:tabLst>
            </a:pPr>
            <a:endParaRPr dirty="0">
              <a:cs typeface="Trebuchet MS"/>
            </a:endParaRPr>
          </a:p>
          <a:p>
            <a:pPr marL="259990" marR="22413" indent="-249344">
              <a:spcBef>
                <a:spcPts val="441"/>
              </a:spcBef>
              <a:buFont typeface="Arial"/>
              <a:buChar char="•"/>
              <a:tabLst>
                <a:tab pos="260551" algn="l"/>
                <a:tab pos="261111" algn="l"/>
              </a:tabLst>
            </a:pPr>
            <a:r>
              <a:rPr spc="-71" dirty="0">
                <a:cs typeface="Trebuchet MS"/>
              </a:rPr>
              <a:t>All</a:t>
            </a:r>
            <a:r>
              <a:rPr spc="-106" dirty="0">
                <a:cs typeface="Trebuchet MS"/>
              </a:rPr>
              <a:t> </a:t>
            </a:r>
            <a:r>
              <a:rPr spc="-62" dirty="0">
                <a:cs typeface="Trebuchet MS"/>
              </a:rPr>
              <a:t>planned</a:t>
            </a:r>
            <a:r>
              <a:rPr spc="-97" dirty="0">
                <a:cs typeface="Trebuchet MS"/>
              </a:rPr>
              <a:t> </a:t>
            </a:r>
            <a:r>
              <a:rPr spc="-57" dirty="0">
                <a:cs typeface="Trebuchet MS"/>
              </a:rPr>
              <a:t>gaps</a:t>
            </a:r>
            <a:r>
              <a:rPr spc="-110" dirty="0">
                <a:cs typeface="Trebuchet MS"/>
              </a:rPr>
              <a:t> </a:t>
            </a:r>
            <a:r>
              <a:rPr spc="-62" dirty="0">
                <a:cs typeface="Trebuchet MS"/>
              </a:rPr>
              <a:t>in</a:t>
            </a:r>
            <a:r>
              <a:rPr spc="-110" dirty="0">
                <a:cs typeface="Trebuchet MS"/>
              </a:rPr>
              <a:t> </a:t>
            </a:r>
            <a:r>
              <a:rPr spc="-66" dirty="0">
                <a:cs typeface="Trebuchet MS"/>
              </a:rPr>
              <a:t>service</a:t>
            </a:r>
            <a:r>
              <a:rPr spc="-93" dirty="0">
                <a:cs typeface="Trebuchet MS"/>
              </a:rPr>
              <a:t> </a:t>
            </a:r>
            <a:r>
              <a:rPr spc="-57" dirty="0">
                <a:cs typeface="Trebuchet MS"/>
              </a:rPr>
              <a:t>must</a:t>
            </a:r>
            <a:r>
              <a:rPr spc="-110" dirty="0">
                <a:cs typeface="Trebuchet MS"/>
              </a:rPr>
              <a:t> </a:t>
            </a:r>
            <a:r>
              <a:rPr spc="-62" dirty="0">
                <a:cs typeface="Trebuchet MS"/>
              </a:rPr>
              <a:t>be</a:t>
            </a:r>
            <a:r>
              <a:rPr spc="-106" dirty="0">
                <a:cs typeface="Trebuchet MS"/>
              </a:rPr>
              <a:t> </a:t>
            </a:r>
            <a:r>
              <a:rPr spc="-62" dirty="0">
                <a:cs typeface="Trebuchet MS"/>
              </a:rPr>
              <a:t>documented</a:t>
            </a:r>
            <a:r>
              <a:rPr spc="-93" dirty="0">
                <a:cs typeface="Trebuchet MS"/>
              </a:rPr>
              <a:t> </a:t>
            </a:r>
            <a:r>
              <a:rPr spc="-62" dirty="0">
                <a:cs typeface="Trebuchet MS"/>
              </a:rPr>
              <a:t>in</a:t>
            </a:r>
            <a:r>
              <a:rPr spc="-106" dirty="0">
                <a:cs typeface="Trebuchet MS"/>
              </a:rPr>
              <a:t> </a:t>
            </a:r>
            <a:r>
              <a:rPr spc="-66" dirty="0">
                <a:cs typeface="Trebuchet MS"/>
              </a:rPr>
              <a:t>the</a:t>
            </a:r>
            <a:r>
              <a:rPr spc="-106" dirty="0">
                <a:cs typeface="Trebuchet MS"/>
              </a:rPr>
              <a:t> </a:t>
            </a:r>
            <a:r>
              <a:rPr spc="-62" dirty="0">
                <a:cs typeface="Trebuchet MS"/>
              </a:rPr>
              <a:t>IEP</a:t>
            </a:r>
            <a:r>
              <a:rPr spc="-106" dirty="0">
                <a:cs typeface="Trebuchet MS"/>
              </a:rPr>
              <a:t> </a:t>
            </a:r>
            <a:r>
              <a:rPr spc="-40" dirty="0">
                <a:cs typeface="Trebuchet MS"/>
              </a:rPr>
              <a:t>or</a:t>
            </a:r>
            <a:r>
              <a:rPr spc="-115" dirty="0">
                <a:cs typeface="Trebuchet MS"/>
              </a:rPr>
              <a:t> </a:t>
            </a:r>
            <a:r>
              <a:rPr spc="-40" dirty="0">
                <a:cs typeface="Trebuchet MS"/>
              </a:rPr>
              <a:t>ISS</a:t>
            </a:r>
            <a:r>
              <a:rPr spc="-101" dirty="0">
                <a:cs typeface="Trebuchet MS"/>
              </a:rPr>
              <a:t> </a:t>
            </a:r>
            <a:r>
              <a:rPr spc="-53" dirty="0">
                <a:cs typeface="Trebuchet MS"/>
              </a:rPr>
              <a:t>and  </a:t>
            </a:r>
            <a:r>
              <a:rPr spc="-66" dirty="0">
                <a:cs typeface="Trebuchet MS"/>
              </a:rPr>
              <a:t>the system(s) </a:t>
            </a:r>
            <a:r>
              <a:rPr spc="-57" dirty="0">
                <a:cs typeface="Trebuchet MS"/>
              </a:rPr>
              <a:t>of </a:t>
            </a:r>
            <a:r>
              <a:rPr spc="-71" dirty="0">
                <a:cs typeface="Trebuchet MS"/>
              </a:rPr>
              <a:t>record </a:t>
            </a:r>
            <a:r>
              <a:rPr spc="-53" dirty="0">
                <a:cs typeface="Trebuchet MS"/>
              </a:rPr>
              <a:t>and </a:t>
            </a:r>
            <a:r>
              <a:rPr spc="-57" dirty="0">
                <a:cs typeface="Trebuchet MS"/>
              </a:rPr>
              <a:t>must </a:t>
            </a:r>
            <a:r>
              <a:rPr spc="-71" dirty="0">
                <a:cs typeface="Trebuchet MS"/>
              </a:rPr>
              <a:t>include </a:t>
            </a:r>
            <a:r>
              <a:rPr spc="-66" dirty="0">
                <a:cs typeface="Trebuchet MS"/>
              </a:rPr>
              <a:t>the </a:t>
            </a:r>
            <a:r>
              <a:rPr spc="-49" dirty="0">
                <a:cs typeface="Trebuchet MS"/>
              </a:rPr>
              <a:t>reason </a:t>
            </a:r>
            <a:r>
              <a:rPr spc="-75" dirty="0">
                <a:cs typeface="Trebuchet MS"/>
              </a:rPr>
              <a:t>fo</a:t>
            </a:r>
            <a:r>
              <a:rPr lang="en-US" spc="-75" dirty="0">
                <a:cs typeface="Trebuchet MS"/>
              </a:rPr>
              <a:t>r</a:t>
            </a:r>
            <a:r>
              <a:rPr spc="-75" dirty="0">
                <a:cs typeface="Trebuchet MS"/>
              </a:rPr>
              <a:t> </a:t>
            </a:r>
            <a:r>
              <a:rPr spc="-66" dirty="0">
                <a:cs typeface="Trebuchet MS"/>
              </a:rPr>
              <a:t>the gap </a:t>
            </a:r>
            <a:r>
              <a:rPr spc="-53" dirty="0">
                <a:cs typeface="Trebuchet MS"/>
              </a:rPr>
              <a:t>and  </a:t>
            </a:r>
            <a:r>
              <a:rPr spc="-66" dirty="0">
                <a:cs typeface="Trebuchet MS"/>
              </a:rPr>
              <a:t>the </a:t>
            </a:r>
            <a:r>
              <a:rPr spc="-79" dirty="0">
                <a:cs typeface="Trebuchet MS"/>
              </a:rPr>
              <a:t>anticipated </a:t>
            </a:r>
            <a:r>
              <a:rPr spc="-66" dirty="0">
                <a:cs typeface="Trebuchet MS"/>
              </a:rPr>
              <a:t>return </a:t>
            </a:r>
            <a:r>
              <a:rPr spc="-79" dirty="0">
                <a:cs typeface="Trebuchet MS"/>
              </a:rPr>
              <a:t>date </a:t>
            </a:r>
            <a:r>
              <a:rPr spc="-62" dirty="0">
                <a:cs typeface="Trebuchet MS"/>
              </a:rPr>
              <a:t>to </a:t>
            </a:r>
            <a:r>
              <a:rPr spc="-75" dirty="0">
                <a:cs typeface="Trebuchet MS"/>
              </a:rPr>
              <a:t>complete </a:t>
            </a:r>
            <a:r>
              <a:rPr spc="-62" dirty="0">
                <a:cs typeface="Trebuchet MS"/>
              </a:rPr>
              <a:t>program</a:t>
            </a:r>
            <a:r>
              <a:rPr spc="-274" dirty="0">
                <a:cs typeface="Trebuchet MS"/>
              </a:rPr>
              <a:t> </a:t>
            </a:r>
            <a:r>
              <a:rPr spc="-75" dirty="0">
                <a:cs typeface="Trebuchet MS"/>
              </a:rPr>
              <a:t>services.</a:t>
            </a:r>
            <a:endParaRPr dirty="0">
              <a:cs typeface="Trebuchet MS"/>
            </a:endParaRPr>
          </a:p>
        </p:txBody>
      </p:sp>
      <p:sp>
        <p:nvSpPr>
          <p:cNvPr id="10" name="TextBox 9">
            <a:extLst>
              <a:ext uri="{FF2B5EF4-FFF2-40B4-BE49-F238E27FC236}">
                <a16:creationId xmlns:a16="http://schemas.microsoft.com/office/drawing/2014/main" id="{BAF7AA08-8902-23BB-9AE5-70156EE0F6A0}"/>
              </a:ext>
            </a:extLst>
          </p:cNvPr>
          <p:cNvSpPr txBox="1"/>
          <p:nvPr/>
        </p:nvSpPr>
        <p:spPr>
          <a:xfrm>
            <a:off x="352044" y="204708"/>
            <a:ext cx="6940296" cy="646331"/>
          </a:xfrm>
          <a:prstGeom prst="rect">
            <a:avLst/>
          </a:prstGeom>
          <a:noFill/>
        </p:spPr>
        <p:txBody>
          <a:bodyPr wrap="square">
            <a:spAutoFit/>
          </a:bodyPr>
          <a:lstStyle/>
          <a:p>
            <a:r>
              <a:rPr lang="en-US" sz="3600" dirty="0">
                <a:solidFill>
                  <a:srgbClr val="162068"/>
                </a:solidFill>
                <a:latin typeface="+mj-lt"/>
                <a:ea typeface="+mj-ea"/>
              </a:rPr>
              <a:t>Planned Future and Gaps in Services</a:t>
            </a:r>
          </a:p>
        </p:txBody>
      </p:sp>
      <p:pic>
        <p:nvPicPr>
          <p:cNvPr id="5126" name="Picture 6" descr="Time clock icon design template Royalty Free Vector Image">
            <a:extLst>
              <a:ext uri="{FF2B5EF4-FFF2-40B4-BE49-F238E27FC236}">
                <a16:creationId xmlns:a16="http://schemas.microsoft.com/office/drawing/2014/main" id="{2D3139A6-A0D9-F1A7-1E91-BDD7C8B7FE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440" t="25467" r="28064" b="33066"/>
          <a:stretch/>
        </p:blipFill>
        <p:spPr bwMode="auto">
          <a:xfrm>
            <a:off x="9990897" y="204708"/>
            <a:ext cx="2010511" cy="202352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4">
            <a:extLst>
              <a:ext uri="{FF2B5EF4-FFF2-40B4-BE49-F238E27FC236}">
                <a16:creationId xmlns:a16="http://schemas.microsoft.com/office/drawing/2014/main" id="{C65D0575-3517-F0BA-6AE0-039AD5F633E9}"/>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11</a:t>
            </a:fld>
            <a:endParaRPr lang="en-AU" dirty="0"/>
          </a:p>
        </p:txBody>
      </p:sp>
      <p:pic>
        <p:nvPicPr>
          <p:cNvPr id="7" name="Audio 6">
            <a:hlinkClick r:id="" action="ppaction://media"/>
            <a:extLst>
              <a:ext uri="{FF2B5EF4-FFF2-40B4-BE49-F238E27FC236}">
                <a16:creationId xmlns:a16="http://schemas.microsoft.com/office/drawing/2014/main" id="{93B05770-EAEE-A611-8528-C69D269CBC6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8923"/>
    </mc:Choice>
    <mc:Fallback xmlns="">
      <p:transition spd="slow" advTm="58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13847" y="1219380"/>
            <a:ext cx="9910161" cy="4428060"/>
          </a:xfrm>
          <a:prstGeom prst="rect">
            <a:avLst/>
          </a:prstGeom>
        </p:spPr>
        <p:txBody>
          <a:bodyPr vert="horz" wrap="square" lIns="0" tIns="67235" rIns="0" bIns="0" rtlCol="0">
            <a:spAutoFit/>
          </a:bodyPr>
          <a:lstStyle/>
          <a:p>
            <a:pPr marL="11206" marR="4483" indent="-560">
              <a:spcBef>
                <a:spcPts val="529"/>
              </a:spcBef>
            </a:pPr>
            <a:r>
              <a:rPr kern="0" dirty="0">
                <a:cs typeface="Trebuchet MS"/>
              </a:rPr>
              <a:t>Prior to entering an exit record, the following information must be reviewed  for accuracy, and any deficiencies identified must be corrected:</a:t>
            </a:r>
          </a:p>
          <a:p>
            <a:pPr marL="629228" marR="165856" indent="-285750">
              <a:spcBef>
                <a:spcPts val="379"/>
              </a:spcBef>
              <a:buFont typeface="Wingdings" panose="05000000000000000000" pitchFamily="2" charset="2"/>
              <a:buChar char="ü"/>
              <a:tabLst>
                <a:tab pos="511015" algn="l"/>
              </a:tabLst>
            </a:pPr>
            <a:r>
              <a:rPr kern="0" dirty="0">
                <a:cs typeface="Trebuchet MS"/>
              </a:rPr>
              <a:t>Ensure </a:t>
            </a:r>
            <a:r>
              <a:rPr lang="en-US" kern="0" dirty="0">
                <a:cs typeface="Trebuchet MS"/>
              </a:rPr>
              <a:t>all </a:t>
            </a:r>
            <a:r>
              <a:rPr kern="0" dirty="0">
                <a:cs typeface="Trebuchet MS"/>
              </a:rPr>
              <a:t>services provided to the participant has been recorded and close any open  services by adding the end date and completion status;</a:t>
            </a:r>
          </a:p>
          <a:p>
            <a:pPr marL="629228" marR="28016" indent="-285750">
              <a:spcBef>
                <a:spcPts val="371"/>
              </a:spcBef>
              <a:buFont typeface="Wingdings" panose="05000000000000000000" pitchFamily="2" charset="2"/>
              <a:buChar char="ü"/>
              <a:tabLst>
                <a:tab pos="511015" algn="l"/>
              </a:tabLst>
            </a:pPr>
            <a:r>
              <a:rPr kern="0" dirty="0">
                <a:cs typeface="Trebuchet MS"/>
              </a:rPr>
              <a:t>All supporting documentation has been obtained and is physically located in the file  and/or </a:t>
            </a:r>
            <a:r>
              <a:rPr i="1" kern="0" dirty="0">
                <a:cs typeface="Trebuchet MS"/>
              </a:rPr>
              <a:t>Case Notes </a:t>
            </a:r>
            <a:r>
              <a:rPr kern="0" dirty="0">
                <a:cs typeface="Trebuchet MS"/>
              </a:rPr>
              <a:t>are entered;</a:t>
            </a:r>
          </a:p>
          <a:p>
            <a:pPr marL="628668" indent="-285750">
              <a:spcBef>
                <a:spcPts val="4"/>
              </a:spcBef>
              <a:buFont typeface="Wingdings" panose="05000000000000000000" pitchFamily="2" charset="2"/>
              <a:buChar char="ü"/>
              <a:tabLst>
                <a:tab pos="510455" algn="l"/>
              </a:tabLst>
            </a:pPr>
            <a:r>
              <a:rPr kern="0" dirty="0">
                <a:cs typeface="Trebuchet MS"/>
              </a:rPr>
              <a:t>Employment or Job records, including ending old/past job records in work history;</a:t>
            </a:r>
          </a:p>
          <a:p>
            <a:pPr marL="629229" marR="349082" indent="-285750">
              <a:spcBef>
                <a:spcPts val="353"/>
              </a:spcBef>
              <a:buFont typeface="Wingdings" panose="05000000000000000000" pitchFamily="2" charset="2"/>
              <a:buChar char="ü"/>
              <a:tabLst>
                <a:tab pos="511015" algn="l"/>
              </a:tabLst>
            </a:pPr>
            <a:r>
              <a:rPr kern="0" dirty="0">
                <a:cs typeface="Trebuchet MS"/>
              </a:rPr>
              <a:t>Each credential (Diploma/Degree/Certification) achieved has been added to the  credential record and appropriate credentials selected in the exit record;</a:t>
            </a:r>
          </a:p>
          <a:p>
            <a:pPr marL="628668" indent="-285750">
              <a:buFont typeface="Wingdings" panose="05000000000000000000" pitchFamily="2" charset="2"/>
              <a:buChar char="ü"/>
              <a:tabLst>
                <a:tab pos="510455" algn="l"/>
              </a:tabLst>
            </a:pPr>
            <a:r>
              <a:rPr kern="0" dirty="0">
                <a:cs typeface="Trebuchet MS"/>
              </a:rPr>
              <a:t>All types of Measurable Skill Gains (MSGs) achieved are recorded;</a:t>
            </a:r>
          </a:p>
          <a:p>
            <a:pPr marL="628668" indent="-285750">
              <a:buFont typeface="Wingdings" panose="05000000000000000000" pitchFamily="2" charset="2"/>
              <a:buChar char="ü"/>
              <a:tabLst>
                <a:tab pos="511015" algn="l"/>
              </a:tabLst>
            </a:pPr>
            <a:r>
              <a:rPr kern="0" dirty="0">
                <a:cs typeface="Trebuchet MS"/>
              </a:rPr>
              <a:t>The exit record includes one School Status at Exit and one Exit Reason; </a:t>
            </a:r>
          </a:p>
          <a:p>
            <a:pPr marL="628668" marR="74523" indent="-285750">
              <a:spcBef>
                <a:spcPts val="361"/>
              </a:spcBef>
              <a:buFont typeface="Wingdings" panose="05000000000000000000" pitchFamily="2" charset="2"/>
              <a:buChar char="ü"/>
              <a:tabLst>
                <a:tab pos="510455" algn="l"/>
                <a:tab pos="3619693" algn="l"/>
              </a:tabLst>
            </a:pPr>
            <a:r>
              <a:rPr kern="0" dirty="0">
                <a:cs typeface="Trebuchet MS"/>
              </a:rPr>
              <a:t>If the exit reason is an exclusion</a:t>
            </a:r>
            <a:r>
              <a:rPr lang="en-US" kern="0" dirty="0">
                <a:cs typeface="Trebuchet MS"/>
              </a:rPr>
              <a:t> from </a:t>
            </a:r>
            <a:r>
              <a:rPr kern="0" dirty="0">
                <a:cs typeface="Trebuchet MS"/>
              </a:rPr>
              <a:t>the performance indicators as outlined in the  Exclusions from Performance section of this presentation, supporting documentation/validation is included in the file.</a:t>
            </a:r>
          </a:p>
          <a:p>
            <a:pPr marL="629228" indent="-285750">
              <a:buFont typeface="Wingdings" panose="05000000000000000000" pitchFamily="2" charset="2"/>
              <a:buChar char="ü"/>
              <a:tabLst>
                <a:tab pos="511015" algn="l"/>
              </a:tabLst>
            </a:pPr>
            <a:r>
              <a:rPr kern="0" dirty="0">
                <a:cs typeface="Trebuchet MS"/>
              </a:rPr>
              <a:t>Note a separate exit reason is required for each co‐enrolled program.</a:t>
            </a:r>
          </a:p>
        </p:txBody>
      </p:sp>
      <p:sp>
        <p:nvSpPr>
          <p:cNvPr id="5" name="TextBox 4">
            <a:extLst>
              <a:ext uri="{FF2B5EF4-FFF2-40B4-BE49-F238E27FC236}">
                <a16:creationId xmlns:a16="http://schemas.microsoft.com/office/drawing/2014/main" id="{93239010-55EE-AA5F-E2E9-54C6AF2F1244}"/>
              </a:ext>
            </a:extLst>
          </p:cNvPr>
          <p:cNvSpPr txBox="1"/>
          <p:nvPr/>
        </p:nvSpPr>
        <p:spPr>
          <a:xfrm>
            <a:off x="352044" y="204708"/>
            <a:ext cx="6940296" cy="646331"/>
          </a:xfrm>
          <a:prstGeom prst="rect">
            <a:avLst/>
          </a:prstGeom>
          <a:noFill/>
        </p:spPr>
        <p:txBody>
          <a:bodyPr wrap="square">
            <a:spAutoFit/>
          </a:bodyPr>
          <a:lstStyle/>
          <a:p>
            <a:r>
              <a:rPr lang="en-US" sz="3600" dirty="0">
                <a:solidFill>
                  <a:srgbClr val="162068"/>
                </a:solidFill>
                <a:latin typeface="+mj-lt"/>
                <a:ea typeface="+mj-ea"/>
              </a:rPr>
              <a:t>Local Reporting Requirements</a:t>
            </a:r>
          </a:p>
        </p:txBody>
      </p:sp>
      <p:sp>
        <p:nvSpPr>
          <p:cNvPr id="2" name="Slide Number Placeholder 4">
            <a:extLst>
              <a:ext uri="{FF2B5EF4-FFF2-40B4-BE49-F238E27FC236}">
                <a16:creationId xmlns:a16="http://schemas.microsoft.com/office/drawing/2014/main" id="{E446281C-3C2F-00DE-7374-0EECCDFB938F}"/>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12</a:t>
            </a:fld>
            <a:endParaRPr lang="en-AU" dirty="0"/>
          </a:p>
        </p:txBody>
      </p:sp>
      <p:pic>
        <p:nvPicPr>
          <p:cNvPr id="7" name="Audio 6">
            <a:hlinkClick r:id="" action="ppaction://media"/>
            <a:extLst>
              <a:ext uri="{FF2B5EF4-FFF2-40B4-BE49-F238E27FC236}">
                <a16:creationId xmlns:a16="http://schemas.microsoft.com/office/drawing/2014/main" id="{2F152B8F-C5A1-AFA4-8658-BCFDE78DA2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2489"/>
    </mc:Choice>
    <mc:Fallback xmlns="">
      <p:transition spd="slow" advTm="62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429402" y="2038057"/>
            <a:ext cx="4011278" cy="2413198"/>
          </a:xfrm>
          <a:prstGeom prst="rect">
            <a:avLst/>
          </a:prstGeom>
        </p:spPr>
        <p:txBody>
          <a:bodyPr vert="horz" wrap="square" lIns="0" tIns="90207" rIns="0" bIns="0" rtlCol="0">
            <a:spAutoFit/>
          </a:bodyPr>
          <a:lstStyle/>
          <a:p>
            <a:pPr marL="178183" marR="571530" indent="-166977">
              <a:lnSpc>
                <a:spcPct val="71000"/>
              </a:lnSpc>
              <a:spcBef>
                <a:spcPts val="710"/>
              </a:spcBef>
              <a:buFont typeface="Arial"/>
              <a:buChar char="•"/>
              <a:tabLst>
                <a:tab pos="178743" algn="l"/>
              </a:tabLst>
            </a:pPr>
            <a:r>
              <a:rPr kern="0" spc="-75" dirty="0">
                <a:cs typeface="Trebuchet MS"/>
              </a:rPr>
              <a:t>Attained</a:t>
            </a:r>
            <a:r>
              <a:rPr kern="0" spc="-159" dirty="0">
                <a:cs typeface="Trebuchet MS"/>
              </a:rPr>
              <a:t> </a:t>
            </a:r>
            <a:r>
              <a:rPr kern="0" spc="-84" dirty="0">
                <a:cs typeface="Trebuchet MS"/>
              </a:rPr>
              <a:t>Credential/Diploma/  </a:t>
            </a:r>
            <a:r>
              <a:rPr kern="0" spc="-93" dirty="0">
                <a:cs typeface="Trebuchet MS"/>
              </a:rPr>
              <a:t>Certificate</a:t>
            </a:r>
            <a:endParaRPr kern="0" dirty="0">
              <a:cs typeface="Trebuchet MS"/>
            </a:endParaRPr>
          </a:p>
          <a:p>
            <a:pPr marL="178183" indent="-166977">
              <a:spcBef>
                <a:spcPts val="137"/>
              </a:spcBef>
              <a:buFont typeface="Arial"/>
              <a:buChar char="•"/>
              <a:tabLst>
                <a:tab pos="178743" algn="l"/>
              </a:tabLst>
            </a:pPr>
            <a:r>
              <a:rPr kern="0" spc="-75" dirty="0">
                <a:cs typeface="Trebuchet MS"/>
              </a:rPr>
              <a:t>Attained </a:t>
            </a:r>
            <a:r>
              <a:rPr kern="0" spc="-93" dirty="0">
                <a:cs typeface="Trebuchet MS"/>
              </a:rPr>
              <a:t>GED, </a:t>
            </a:r>
            <a:r>
              <a:rPr kern="0" spc="-75" dirty="0">
                <a:cs typeface="Trebuchet MS"/>
              </a:rPr>
              <a:t>Equivalency</a:t>
            </a:r>
            <a:r>
              <a:rPr kern="0" spc="-221" dirty="0">
                <a:cs typeface="Trebuchet MS"/>
              </a:rPr>
              <a:t> </a:t>
            </a:r>
            <a:r>
              <a:rPr kern="0" spc="-53" dirty="0">
                <a:cs typeface="Trebuchet MS"/>
              </a:rPr>
              <a:t>School</a:t>
            </a:r>
            <a:endParaRPr kern="0" dirty="0">
              <a:cs typeface="Trebuchet MS"/>
            </a:endParaRPr>
          </a:p>
          <a:p>
            <a:pPr marL="178183" indent="-166977">
              <a:spcBef>
                <a:spcPts val="124"/>
              </a:spcBef>
              <a:buFont typeface="Arial"/>
              <a:buChar char="•"/>
              <a:tabLst>
                <a:tab pos="178743" algn="l"/>
              </a:tabLst>
            </a:pPr>
            <a:r>
              <a:rPr kern="0" spc="-75" dirty="0">
                <a:cs typeface="Trebuchet MS"/>
              </a:rPr>
              <a:t>Attained </a:t>
            </a:r>
            <a:r>
              <a:rPr kern="0" spc="-53" dirty="0">
                <a:cs typeface="Trebuchet MS"/>
              </a:rPr>
              <a:t>High School</a:t>
            </a:r>
            <a:r>
              <a:rPr kern="0" spc="-278" dirty="0">
                <a:cs typeface="Trebuchet MS"/>
              </a:rPr>
              <a:t> </a:t>
            </a:r>
            <a:r>
              <a:rPr kern="0" spc="-49" dirty="0">
                <a:cs typeface="Trebuchet MS"/>
              </a:rPr>
              <a:t>Diploma</a:t>
            </a:r>
            <a:endParaRPr kern="0" dirty="0">
              <a:cs typeface="Trebuchet MS"/>
            </a:endParaRPr>
          </a:p>
          <a:p>
            <a:pPr marL="178183" marR="920051" indent="-166977">
              <a:lnSpc>
                <a:spcPct val="71000"/>
              </a:lnSpc>
              <a:spcBef>
                <a:spcPts val="732"/>
              </a:spcBef>
              <a:buFont typeface="Arial"/>
              <a:buChar char="•"/>
              <a:tabLst>
                <a:tab pos="178743" algn="l"/>
              </a:tabLst>
            </a:pPr>
            <a:r>
              <a:rPr kern="0" spc="-71" dirty="0">
                <a:cs typeface="Trebuchet MS"/>
              </a:rPr>
              <a:t>Attending</a:t>
            </a:r>
            <a:r>
              <a:rPr kern="0" spc="-146" dirty="0">
                <a:cs typeface="Trebuchet MS"/>
              </a:rPr>
              <a:t> </a:t>
            </a:r>
            <a:r>
              <a:rPr kern="0" spc="-62" dirty="0">
                <a:cs typeface="Trebuchet MS"/>
              </a:rPr>
              <a:t>Post‐Secondary  </a:t>
            </a:r>
            <a:r>
              <a:rPr kern="0" spc="-79" dirty="0">
                <a:cs typeface="Trebuchet MS"/>
              </a:rPr>
              <a:t>School/College </a:t>
            </a:r>
            <a:r>
              <a:rPr kern="0" spc="-93" dirty="0">
                <a:cs typeface="Trebuchet MS"/>
              </a:rPr>
              <a:t>at</a:t>
            </a:r>
            <a:r>
              <a:rPr kern="0" spc="-190" dirty="0">
                <a:cs typeface="Trebuchet MS"/>
              </a:rPr>
              <a:t> </a:t>
            </a:r>
            <a:r>
              <a:rPr kern="0" spc="-93" dirty="0">
                <a:cs typeface="Trebuchet MS"/>
              </a:rPr>
              <a:t>Exit</a:t>
            </a:r>
            <a:endParaRPr kern="0" dirty="0">
              <a:cs typeface="Trebuchet MS"/>
            </a:endParaRPr>
          </a:p>
          <a:p>
            <a:pPr marL="177623" marR="4483" indent="-166977">
              <a:lnSpc>
                <a:spcPct val="71000"/>
              </a:lnSpc>
              <a:spcBef>
                <a:spcPts val="732"/>
              </a:spcBef>
              <a:buFont typeface="Arial"/>
              <a:buChar char="•"/>
              <a:tabLst>
                <a:tab pos="178183" algn="l"/>
              </a:tabLst>
            </a:pPr>
            <a:r>
              <a:rPr kern="0" spc="-71" dirty="0">
                <a:cs typeface="Trebuchet MS"/>
              </a:rPr>
              <a:t>Attending Secondary/High </a:t>
            </a:r>
            <a:r>
              <a:rPr kern="0" spc="-53" dirty="0">
                <a:cs typeface="Trebuchet MS"/>
              </a:rPr>
              <a:t>School</a:t>
            </a:r>
            <a:r>
              <a:rPr kern="0" spc="-221" dirty="0">
                <a:cs typeface="Trebuchet MS"/>
              </a:rPr>
              <a:t> </a:t>
            </a:r>
            <a:r>
              <a:rPr kern="0" spc="-101" dirty="0">
                <a:cs typeface="Trebuchet MS"/>
              </a:rPr>
              <a:t>at  </a:t>
            </a:r>
            <a:r>
              <a:rPr kern="0" spc="-93" dirty="0">
                <a:cs typeface="Trebuchet MS"/>
              </a:rPr>
              <a:t>Exit</a:t>
            </a:r>
            <a:endParaRPr kern="0" dirty="0">
              <a:cs typeface="Trebuchet MS"/>
            </a:endParaRPr>
          </a:p>
          <a:p>
            <a:pPr marL="177623" indent="-166977">
              <a:spcBef>
                <a:spcPts val="132"/>
              </a:spcBef>
              <a:buFont typeface="Arial"/>
              <a:buChar char="•"/>
              <a:tabLst>
                <a:tab pos="178183" algn="l"/>
              </a:tabLst>
            </a:pPr>
            <a:r>
              <a:rPr kern="0" spc="-57" dirty="0">
                <a:cs typeface="Trebuchet MS"/>
              </a:rPr>
              <a:t>Cannot</a:t>
            </a:r>
            <a:r>
              <a:rPr kern="0" spc="-137" dirty="0">
                <a:cs typeface="Trebuchet MS"/>
              </a:rPr>
              <a:t> </a:t>
            </a:r>
            <a:r>
              <a:rPr kern="0" spc="-93" dirty="0">
                <a:cs typeface="Trebuchet MS"/>
              </a:rPr>
              <a:t>Locate</a:t>
            </a:r>
            <a:endParaRPr kern="0" dirty="0">
              <a:cs typeface="Trebuchet MS"/>
            </a:endParaRPr>
          </a:p>
          <a:p>
            <a:pPr marL="177623" indent="-166977">
              <a:spcBef>
                <a:spcPts val="132"/>
              </a:spcBef>
              <a:buFont typeface="Arial"/>
              <a:buChar char="•"/>
              <a:tabLst>
                <a:tab pos="178183" algn="l"/>
              </a:tabLst>
            </a:pPr>
            <a:r>
              <a:rPr kern="0" spc="-57" dirty="0">
                <a:cs typeface="Trebuchet MS"/>
              </a:rPr>
              <a:t>Deceased</a:t>
            </a:r>
            <a:endParaRPr kern="0" dirty="0">
              <a:cs typeface="Trebuchet MS"/>
            </a:endParaRPr>
          </a:p>
        </p:txBody>
      </p:sp>
      <p:sp>
        <p:nvSpPr>
          <p:cNvPr id="4" name="object 4"/>
          <p:cNvSpPr txBox="1"/>
          <p:nvPr/>
        </p:nvSpPr>
        <p:spPr>
          <a:xfrm>
            <a:off x="1153892" y="1301172"/>
            <a:ext cx="7069231" cy="286752"/>
          </a:xfrm>
          <a:prstGeom prst="rect">
            <a:avLst/>
          </a:prstGeom>
        </p:spPr>
        <p:txBody>
          <a:bodyPr vert="horz" wrap="square" lIns="0" tIns="12326" rIns="0" bIns="0" rtlCol="0">
            <a:spAutoFit/>
          </a:bodyPr>
          <a:lstStyle/>
          <a:p>
            <a:pPr marL="11206">
              <a:lnSpc>
                <a:spcPts val="2255"/>
              </a:lnSpc>
              <a:spcBef>
                <a:spcPts val="97"/>
              </a:spcBef>
            </a:pPr>
            <a:r>
              <a:rPr spc="-119" dirty="0">
                <a:cs typeface="Trebuchet MS"/>
              </a:rPr>
              <a:t>Exit </a:t>
            </a:r>
            <a:r>
              <a:rPr spc="-62" dirty="0">
                <a:cs typeface="Trebuchet MS"/>
              </a:rPr>
              <a:t>Reasons </a:t>
            </a:r>
            <a:r>
              <a:rPr spc="-79" dirty="0">
                <a:cs typeface="Trebuchet MS"/>
              </a:rPr>
              <a:t>in</a:t>
            </a:r>
            <a:r>
              <a:rPr spc="-265" dirty="0">
                <a:cs typeface="Trebuchet MS"/>
              </a:rPr>
              <a:t> </a:t>
            </a:r>
            <a:r>
              <a:rPr lang="en-US" dirty="0">
                <a:cs typeface="Trebuchet MS"/>
              </a:rPr>
              <a:t>EmployRI</a:t>
            </a:r>
            <a:endParaRPr dirty="0">
              <a:cs typeface="Trebuchet MS"/>
            </a:endParaRPr>
          </a:p>
        </p:txBody>
      </p:sp>
      <p:sp>
        <p:nvSpPr>
          <p:cNvPr id="5" name="object 5"/>
          <p:cNvSpPr txBox="1"/>
          <p:nvPr/>
        </p:nvSpPr>
        <p:spPr>
          <a:xfrm>
            <a:off x="5982549" y="1947158"/>
            <a:ext cx="3514165" cy="2597469"/>
          </a:xfrm>
          <a:prstGeom prst="rect">
            <a:avLst/>
          </a:prstGeom>
        </p:spPr>
        <p:txBody>
          <a:bodyPr vert="horz" wrap="square" lIns="0" tIns="14568" rIns="0" bIns="0" rtlCol="0">
            <a:spAutoFit/>
          </a:bodyPr>
          <a:lstStyle/>
          <a:p>
            <a:pPr marL="178743" indent="-166977">
              <a:spcBef>
                <a:spcPts val="124"/>
              </a:spcBef>
              <a:buFont typeface="Arial"/>
              <a:buChar char="•"/>
              <a:tabLst>
                <a:tab pos="179304" algn="l"/>
              </a:tabLst>
            </a:pPr>
            <a:r>
              <a:rPr lang="en-US" kern="0" spc="-75" dirty="0">
                <a:cs typeface="Trebuchet MS"/>
              </a:rPr>
              <a:t>Entered </a:t>
            </a:r>
            <a:r>
              <a:rPr lang="en-US" kern="0" spc="-71" dirty="0">
                <a:cs typeface="Trebuchet MS"/>
              </a:rPr>
              <a:t>Registered</a:t>
            </a:r>
            <a:r>
              <a:rPr lang="en-US" kern="0" spc="-207" dirty="0">
                <a:cs typeface="Trebuchet MS"/>
              </a:rPr>
              <a:t> </a:t>
            </a:r>
            <a:r>
              <a:rPr lang="en-US" kern="0" spc="-62" dirty="0">
                <a:cs typeface="Trebuchet MS"/>
              </a:rPr>
              <a:t>Apprenticeship program</a:t>
            </a:r>
            <a:endParaRPr lang="en-US" kern="0" dirty="0">
              <a:cs typeface="Trebuchet MS"/>
            </a:endParaRPr>
          </a:p>
          <a:p>
            <a:pPr marL="178743" indent="-167537">
              <a:spcBef>
                <a:spcPts val="132"/>
              </a:spcBef>
              <a:buFont typeface="Arial"/>
              <a:buChar char="•"/>
              <a:tabLst>
                <a:tab pos="179304" algn="l"/>
              </a:tabLst>
            </a:pPr>
            <a:r>
              <a:rPr kern="0" spc="-75" dirty="0">
                <a:cs typeface="Trebuchet MS"/>
              </a:rPr>
              <a:t>Entered </a:t>
            </a:r>
            <a:r>
              <a:rPr kern="0" spc="-53" dirty="0">
                <a:cs typeface="Trebuchet MS"/>
              </a:rPr>
              <a:t>Unsubsidized</a:t>
            </a:r>
            <a:r>
              <a:rPr kern="0" spc="-172" dirty="0">
                <a:cs typeface="Trebuchet MS"/>
              </a:rPr>
              <a:t> </a:t>
            </a:r>
            <a:r>
              <a:rPr kern="0" spc="-62" dirty="0">
                <a:cs typeface="Trebuchet MS"/>
              </a:rPr>
              <a:t>Employment</a:t>
            </a:r>
            <a:endParaRPr kern="0" dirty="0">
              <a:cs typeface="Trebuchet MS"/>
            </a:endParaRPr>
          </a:p>
          <a:p>
            <a:pPr marL="178183" indent="-166977">
              <a:spcBef>
                <a:spcPts val="137"/>
              </a:spcBef>
              <a:buFont typeface="Arial"/>
              <a:buChar char="•"/>
              <a:tabLst>
                <a:tab pos="178743" algn="l"/>
              </a:tabLst>
            </a:pPr>
            <a:r>
              <a:rPr kern="0" spc="-75" dirty="0">
                <a:cs typeface="Trebuchet MS"/>
              </a:rPr>
              <a:t>Foster</a:t>
            </a:r>
            <a:r>
              <a:rPr kern="0" spc="-128" dirty="0">
                <a:cs typeface="Trebuchet MS"/>
              </a:rPr>
              <a:t> </a:t>
            </a:r>
            <a:r>
              <a:rPr kern="0" spc="-84" dirty="0">
                <a:cs typeface="Trebuchet MS"/>
              </a:rPr>
              <a:t>Care</a:t>
            </a:r>
            <a:endParaRPr kern="0" dirty="0">
              <a:cs typeface="Trebuchet MS"/>
            </a:endParaRPr>
          </a:p>
          <a:p>
            <a:pPr marL="178183" indent="-166977">
              <a:spcBef>
                <a:spcPts val="124"/>
              </a:spcBef>
              <a:buFont typeface="Arial"/>
              <a:buChar char="•"/>
              <a:tabLst>
                <a:tab pos="178743" algn="l"/>
              </a:tabLst>
            </a:pPr>
            <a:r>
              <a:rPr kern="0" spc="-66" dirty="0">
                <a:cs typeface="Trebuchet MS"/>
              </a:rPr>
              <a:t>Health/Medical</a:t>
            </a:r>
            <a:endParaRPr kern="0" dirty="0">
              <a:cs typeface="Trebuchet MS"/>
            </a:endParaRPr>
          </a:p>
          <a:p>
            <a:pPr marL="178183" indent="-166977">
              <a:spcBef>
                <a:spcPts val="132"/>
              </a:spcBef>
              <a:buFont typeface="Arial"/>
              <a:buChar char="•"/>
              <a:tabLst>
                <a:tab pos="178743" algn="l"/>
              </a:tabLst>
            </a:pPr>
            <a:r>
              <a:rPr kern="0" spc="-84" dirty="0">
                <a:cs typeface="Trebuchet MS"/>
              </a:rPr>
              <a:t>Institutionalized/Incarcerated</a:t>
            </a:r>
            <a:endParaRPr kern="0" dirty="0">
              <a:cs typeface="Trebuchet MS"/>
            </a:endParaRPr>
          </a:p>
          <a:p>
            <a:pPr marL="178183" indent="-166977">
              <a:spcBef>
                <a:spcPts val="137"/>
              </a:spcBef>
              <a:buFont typeface="Arial"/>
              <a:buChar char="•"/>
              <a:tabLst>
                <a:tab pos="178743" algn="l"/>
              </a:tabLst>
            </a:pPr>
            <a:r>
              <a:rPr kern="0" spc="-101" dirty="0">
                <a:cs typeface="Trebuchet MS"/>
              </a:rPr>
              <a:t>Other, </a:t>
            </a:r>
            <a:r>
              <a:rPr kern="0" spc="-62" dirty="0">
                <a:cs typeface="Trebuchet MS"/>
              </a:rPr>
              <a:t>Services</a:t>
            </a:r>
            <a:r>
              <a:rPr kern="0" spc="-163" dirty="0">
                <a:cs typeface="Trebuchet MS"/>
              </a:rPr>
              <a:t> </a:t>
            </a:r>
            <a:r>
              <a:rPr kern="0" spc="-66" dirty="0">
                <a:cs typeface="Trebuchet MS"/>
              </a:rPr>
              <a:t>Completed</a:t>
            </a:r>
            <a:endParaRPr kern="0" dirty="0">
              <a:cs typeface="Trebuchet MS"/>
            </a:endParaRPr>
          </a:p>
          <a:p>
            <a:pPr marL="178183" indent="-167537">
              <a:spcBef>
                <a:spcPts val="132"/>
              </a:spcBef>
              <a:buFont typeface="Arial"/>
              <a:buChar char="•"/>
              <a:tabLst>
                <a:tab pos="178743" algn="l"/>
              </a:tabLst>
            </a:pPr>
            <a:r>
              <a:rPr kern="0" spc="-101" dirty="0">
                <a:cs typeface="Trebuchet MS"/>
              </a:rPr>
              <a:t>Other, </a:t>
            </a:r>
            <a:r>
              <a:rPr kern="0" spc="-62" dirty="0">
                <a:cs typeface="Trebuchet MS"/>
              </a:rPr>
              <a:t>Services </a:t>
            </a:r>
            <a:r>
              <a:rPr kern="0" spc="-26" dirty="0">
                <a:cs typeface="Trebuchet MS"/>
              </a:rPr>
              <a:t>Not</a:t>
            </a:r>
            <a:r>
              <a:rPr kern="0" spc="-243" dirty="0">
                <a:cs typeface="Trebuchet MS"/>
              </a:rPr>
              <a:t> </a:t>
            </a:r>
            <a:r>
              <a:rPr kern="0" spc="-66" dirty="0">
                <a:cs typeface="Trebuchet MS"/>
              </a:rPr>
              <a:t>Completed</a:t>
            </a:r>
            <a:endParaRPr kern="0" dirty="0">
              <a:cs typeface="Trebuchet MS"/>
            </a:endParaRPr>
          </a:p>
          <a:p>
            <a:pPr marL="177623" indent="-166977">
              <a:spcBef>
                <a:spcPts val="124"/>
              </a:spcBef>
              <a:buFont typeface="Arial"/>
              <a:buChar char="•"/>
              <a:tabLst>
                <a:tab pos="178183" algn="l"/>
              </a:tabLst>
            </a:pPr>
            <a:r>
              <a:rPr kern="0" spc="-66" dirty="0">
                <a:cs typeface="Trebuchet MS"/>
              </a:rPr>
              <a:t>Reserve </a:t>
            </a:r>
            <a:r>
              <a:rPr kern="0" spc="-93" dirty="0">
                <a:cs typeface="Trebuchet MS"/>
              </a:rPr>
              <a:t>Forces, </a:t>
            </a:r>
            <a:r>
              <a:rPr kern="0" spc="-84" dirty="0">
                <a:cs typeface="Trebuchet MS"/>
              </a:rPr>
              <a:t>Called </a:t>
            </a:r>
            <a:r>
              <a:rPr kern="0" spc="-62" dirty="0">
                <a:cs typeface="Trebuchet MS"/>
              </a:rPr>
              <a:t>to </a:t>
            </a:r>
            <a:r>
              <a:rPr kern="0" spc="-75" dirty="0">
                <a:cs typeface="Trebuchet MS"/>
              </a:rPr>
              <a:t>Active</a:t>
            </a:r>
            <a:r>
              <a:rPr kern="0" spc="-349" dirty="0">
                <a:cs typeface="Trebuchet MS"/>
              </a:rPr>
              <a:t> </a:t>
            </a:r>
            <a:r>
              <a:rPr kern="0" spc="-40" dirty="0">
                <a:cs typeface="Trebuchet MS"/>
              </a:rPr>
              <a:t>Duty</a:t>
            </a:r>
            <a:endParaRPr kern="0" dirty="0">
              <a:cs typeface="Trebuchet MS"/>
            </a:endParaRPr>
          </a:p>
        </p:txBody>
      </p:sp>
      <p:sp>
        <p:nvSpPr>
          <p:cNvPr id="6" name="object 6"/>
          <p:cNvSpPr txBox="1"/>
          <p:nvPr/>
        </p:nvSpPr>
        <p:spPr>
          <a:xfrm>
            <a:off x="2661986" y="5571335"/>
            <a:ext cx="7978588" cy="569274"/>
          </a:xfrm>
          <a:prstGeom prst="rect">
            <a:avLst/>
          </a:prstGeom>
        </p:spPr>
        <p:txBody>
          <a:bodyPr vert="horz" wrap="square" lIns="0" tIns="15128" rIns="0" bIns="0" rtlCol="0">
            <a:spAutoFit/>
          </a:bodyPr>
          <a:lstStyle/>
          <a:p>
            <a:pPr marL="11206">
              <a:spcBef>
                <a:spcPts val="119"/>
              </a:spcBef>
            </a:pPr>
            <a:r>
              <a:rPr spc="-44" dirty="0">
                <a:cs typeface="Trebuchet MS"/>
              </a:rPr>
              <a:t>Note:</a:t>
            </a:r>
            <a:r>
              <a:rPr spc="-79" dirty="0">
                <a:cs typeface="Trebuchet MS"/>
              </a:rPr>
              <a:t> </a:t>
            </a:r>
            <a:r>
              <a:rPr spc="-57" dirty="0">
                <a:cs typeface="Trebuchet MS"/>
              </a:rPr>
              <a:t>There</a:t>
            </a:r>
            <a:r>
              <a:rPr spc="-75" dirty="0">
                <a:cs typeface="Trebuchet MS"/>
              </a:rPr>
              <a:t> </a:t>
            </a:r>
            <a:r>
              <a:rPr spc="-44" dirty="0">
                <a:cs typeface="Trebuchet MS"/>
              </a:rPr>
              <a:t>may</a:t>
            </a:r>
            <a:r>
              <a:rPr spc="-84" dirty="0">
                <a:cs typeface="Trebuchet MS"/>
              </a:rPr>
              <a:t> </a:t>
            </a:r>
            <a:r>
              <a:rPr spc="-40" dirty="0">
                <a:cs typeface="Trebuchet MS"/>
              </a:rPr>
              <a:t>be</a:t>
            </a:r>
            <a:r>
              <a:rPr spc="-79" dirty="0">
                <a:cs typeface="Trebuchet MS"/>
              </a:rPr>
              <a:t> </a:t>
            </a:r>
            <a:r>
              <a:rPr spc="-35" dirty="0">
                <a:cs typeface="Trebuchet MS"/>
              </a:rPr>
              <a:t>other</a:t>
            </a:r>
            <a:r>
              <a:rPr spc="-79" dirty="0">
                <a:cs typeface="Trebuchet MS"/>
              </a:rPr>
              <a:t> </a:t>
            </a:r>
            <a:r>
              <a:rPr spc="-26" dirty="0">
                <a:cs typeface="Trebuchet MS"/>
              </a:rPr>
              <a:t>reasons</a:t>
            </a:r>
            <a:r>
              <a:rPr spc="-84" dirty="0">
                <a:cs typeface="Trebuchet MS"/>
              </a:rPr>
              <a:t> </a:t>
            </a:r>
            <a:r>
              <a:rPr spc="-35" dirty="0">
                <a:cs typeface="Trebuchet MS"/>
              </a:rPr>
              <a:t>depending</a:t>
            </a:r>
            <a:r>
              <a:rPr spc="-62" dirty="0">
                <a:cs typeface="Trebuchet MS"/>
              </a:rPr>
              <a:t> </a:t>
            </a:r>
            <a:r>
              <a:rPr spc="-4" dirty="0">
                <a:cs typeface="Trebuchet MS"/>
              </a:rPr>
              <a:t>on</a:t>
            </a:r>
            <a:r>
              <a:rPr spc="-79" dirty="0">
                <a:cs typeface="Trebuchet MS"/>
              </a:rPr>
              <a:t> </a:t>
            </a:r>
            <a:r>
              <a:rPr spc="9" dirty="0">
                <a:cs typeface="Trebuchet MS"/>
              </a:rPr>
              <a:t>WIOA</a:t>
            </a:r>
            <a:r>
              <a:rPr spc="-97" dirty="0">
                <a:cs typeface="Trebuchet MS"/>
              </a:rPr>
              <a:t> </a:t>
            </a:r>
            <a:r>
              <a:rPr spc="-75" dirty="0">
                <a:cs typeface="Trebuchet MS"/>
              </a:rPr>
              <a:t>Title</a:t>
            </a:r>
            <a:r>
              <a:rPr spc="-88" dirty="0">
                <a:cs typeface="Trebuchet MS"/>
              </a:rPr>
              <a:t> </a:t>
            </a:r>
            <a:r>
              <a:rPr spc="-26" dirty="0">
                <a:cs typeface="Trebuchet MS"/>
              </a:rPr>
              <a:t>I</a:t>
            </a:r>
            <a:r>
              <a:rPr spc="-79" dirty="0">
                <a:cs typeface="Trebuchet MS"/>
              </a:rPr>
              <a:t> </a:t>
            </a:r>
            <a:r>
              <a:rPr spc="-53" dirty="0">
                <a:cs typeface="Trebuchet MS"/>
              </a:rPr>
              <a:t>Program,</a:t>
            </a:r>
            <a:r>
              <a:rPr spc="-97" dirty="0">
                <a:cs typeface="Trebuchet MS"/>
              </a:rPr>
              <a:t> </a:t>
            </a:r>
            <a:r>
              <a:rPr spc="-31" dirty="0">
                <a:cs typeface="Trebuchet MS"/>
              </a:rPr>
              <a:t>and</a:t>
            </a:r>
            <a:r>
              <a:rPr spc="-84" dirty="0">
                <a:cs typeface="Trebuchet MS"/>
              </a:rPr>
              <a:t> </a:t>
            </a:r>
            <a:r>
              <a:rPr spc="-44" dirty="0">
                <a:cs typeface="Trebuchet MS"/>
              </a:rPr>
              <a:t>system</a:t>
            </a:r>
            <a:r>
              <a:rPr spc="-84" dirty="0">
                <a:cs typeface="Trebuchet MS"/>
              </a:rPr>
              <a:t> </a:t>
            </a:r>
            <a:r>
              <a:rPr spc="-35" dirty="0">
                <a:cs typeface="Trebuchet MS"/>
              </a:rPr>
              <a:t>of</a:t>
            </a:r>
            <a:r>
              <a:rPr spc="-84" dirty="0">
                <a:cs typeface="Trebuchet MS"/>
              </a:rPr>
              <a:t> </a:t>
            </a:r>
            <a:r>
              <a:rPr spc="-49" dirty="0">
                <a:cs typeface="Trebuchet MS"/>
              </a:rPr>
              <a:t>record</a:t>
            </a:r>
            <a:r>
              <a:rPr spc="-84" dirty="0">
                <a:cs typeface="Trebuchet MS"/>
              </a:rPr>
              <a:t> </a:t>
            </a:r>
            <a:r>
              <a:rPr spc="-40" dirty="0">
                <a:cs typeface="Trebuchet MS"/>
              </a:rPr>
              <a:t>being</a:t>
            </a:r>
            <a:r>
              <a:rPr spc="-66" dirty="0">
                <a:cs typeface="Trebuchet MS"/>
              </a:rPr>
              <a:t> </a:t>
            </a:r>
            <a:r>
              <a:rPr spc="-26" dirty="0">
                <a:cs typeface="Trebuchet MS"/>
              </a:rPr>
              <a:t>used</a:t>
            </a:r>
            <a:r>
              <a:rPr spc="-75" dirty="0">
                <a:cs typeface="Trebuchet MS"/>
              </a:rPr>
              <a:t> </a:t>
            </a:r>
            <a:r>
              <a:rPr spc="-44" dirty="0">
                <a:cs typeface="Trebuchet MS"/>
              </a:rPr>
              <a:t>for</a:t>
            </a:r>
            <a:r>
              <a:rPr spc="-88" dirty="0">
                <a:cs typeface="Trebuchet MS"/>
              </a:rPr>
              <a:t> </a:t>
            </a:r>
            <a:r>
              <a:rPr spc="-53" dirty="0">
                <a:cs typeface="Trebuchet MS"/>
              </a:rPr>
              <a:t>reporting.</a:t>
            </a:r>
            <a:endParaRPr dirty="0">
              <a:cs typeface="Trebuchet MS"/>
            </a:endParaRPr>
          </a:p>
        </p:txBody>
      </p:sp>
      <p:sp>
        <p:nvSpPr>
          <p:cNvPr id="8" name="TextBox 7">
            <a:extLst>
              <a:ext uri="{FF2B5EF4-FFF2-40B4-BE49-F238E27FC236}">
                <a16:creationId xmlns:a16="http://schemas.microsoft.com/office/drawing/2014/main" id="{125425DF-C78C-B1CD-9EA2-611012590B34}"/>
              </a:ext>
            </a:extLst>
          </p:cNvPr>
          <p:cNvSpPr txBox="1"/>
          <p:nvPr/>
        </p:nvSpPr>
        <p:spPr>
          <a:xfrm>
            <a:off x="352044" y="204708"/>
            <a:ext cx="6940296" cy="646331"/>
          </a:xfrm>
          <a:prstGeom prst="rect">
            <a:avLst/>
          </a:prstGeom>
          <a:noFill/>
        </p:spPr>
        <p:txBody>
          <a:bodyPr wrap="square">
            <a:spAutoFit/>
          </a:bodyPr>
          <a:lstStyle/>
          <a:p>
            <a:r>
              <a:rPr lang="en-US" sz="3600" dirty="0">
                <a:solidFill>
                  <a:srgbClr val="162068"/>
                </a:solidFill>
                <a:latin typeface="+mj-lt"/>
                <a:ea typeface="+mj-ea"/>
              </a:rPr>
              <a:t>WIOA Title I Program Exit Reasons</a:t>
            </a:r>
          </a:p>
        </p:txBody>
      </p:sp>
      <p:sp>
        <p:nvSpPr>
          <p:cNvPr id="2" name="Slide Number Placeholder 4">
            <a:extLst>
              <a:ext uri="{FF2B5EF4-FFF2-40B4-BE49-F238E27FC236}">
                <a16:creationId xmlns:a16="http://schemas.microsoft.com/office/drawing/2014/main" id="{775E7125-F20E-C330-C90E-1D9739CEDBE8}"/>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13</a:t>
            </a:fld>
            <a:endParaRPr lang="en-AU" dirty="0"/>
          </a:p>
        </p:txBody>
      </p:sp>
      <p:pic>
        <p:nvPicPr>
          <p:cNvPr id="14" name="Audio 13">
            <a:hlinkClick r:id="" action="ppaction://media"/>
            <a:extLst>
              <a:ext uri="{FF2B5EF4-FFF2-40B4-BE49-F238E27FC236}">
                <a16:creationId xmlns:a16="http://schemas.microsoft.com/office/drawing/2014/main" id="{19D548A9-FC27-64D6-3083-053F2052D3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1554"/>
    </mc:Choice>
    <mc:Fallback xmlns="">
      <p:transition spd="slow" advTm="71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object 15"/>
          <p:cNvGrpSpPr/>
          <p:nvPr/>
        </p:nvGrpSpPr>
        <p:grpSpPr>
          <a:xfrm>
            <a:off x="4954478" y="1765206"/>
            <a:ext cx="5734050" cy="3327587"/>
            <a:chOff x="3300221" y="2247900"/>
            <a:chExt cx="6498590" cy="3771265"/>
          </a:xfrm>
        </p:grpSpPr>
        <p:sp>
          <p:nvSpPr>
            <p:cNvPr id="16" name="object 16"/>
            <p:cNvSpPr/>
            <p:nvPr/>
          </p:nvSpPr>
          <p:spPr>
            <a:xfrm>
              <a:off x="3305555" y="2253233"/>
              <a:ext cx="6487795" cy="723900"/>
            </a:xfrm>
            <a:custGeom>
              <a:avLst/>
              <a:gdLst/>
              <a:ahLst/>
              <a:cxnLst/>
              <a:rect l="l" t="t" r="r" b="b"/>
              <a:pathLst>
                <a:path w="6487795" h="723900">
                  <a:moveTo>
                    <a:pt x="6487667" y="723899"/>
                  </a:moveTo>
                  <a:lnTo>
                    <a:pt x="6487667" y="0"/>
                  </a:lnTo>
                  <a:lnTo>
                    <a:pt x="0" y="0"/>
                  </a:lnTo>
                  <a:lnTo>
                    <a:pt x="0" y="723900"/>
                  </a:lnTo>
                  <a:lnTo>
                    <a:pt x="6487667" y="723899"/>
                  </a:lnTo>
                  <a:close/>
                </a:path>
              </a:pathLst>
            </a:custGeom>
            <a:solidFill>
              <a:schemeClr val="accent2">
                <a:lumMod val="75000"/>
              </a:schemeClr>
            </a:solidFill>
          </p:spPr>
          <p:txBody>
            <a:bodyPr wrap="square" lIns="0" tIns="0" rIns="0" bIns="0" rtlCol="0"/>
            <a:lstStyle/>
            <a:p>
              <a:endParaRPr sz="1588" dirty="0"/>
            </a:p>
          </p:txBody>
        </p:sp>
        <p:sp>
          <p:nvSpPr>
            <p:cNvPr id="17" name="object 17"/>
            <p:cNvSpPr/>
            <p:nvPr/>
          </p:nvSpPr>
          <p:spPr>
            <a:xfrm>
              <a:off x="3305555" y="2977133"/>
              <a:ext cx="6487795" cy="3036570"/>
            </a:xfrm>
            <a:custGeom>
              <a:avLst/>
              <a:gdLst/>
              <a:ahLst/>
              <a:cxnLst/>
              <a:rect l="l" t="t" r="r" b="b"/>
              <a:pathLst>
                <a:path w="6487795" h="3036570">
                  <a:moveTo>
                    <a:pt x="6487667" y="3036569"/>
                  </a:moveTo>
                  <a:lnTo>
                    <a:pt x="6487667" y="0"/>
                  </a:lnTo>
                  <a:lnTo>
                    <a:pt x="0" y="0"/>
                  </a:lnTo>
                  <a:lnTo>
                    <a:pt x="0" y="3036570"/>
                  </a:lnTo>
                  <a:lnTo>
                    <a:pt x="6487667" y="3036569"/>
                  </a:lnTo>
                  <a:close/>
                </a:path>
              </a:pathLst>
            </a:custGeom>
            <a:solidFill>
              <a:schemeClr val="accent3">
                <a:lumMod val="60000"/>
                <a:lumOff val="40000"/>
              </a:schemeClr>
            </a:solidFill>
          </p:spPr>
          <p:txBody>
            <a:bodyPr wrap="square" lIns="0" tIns="0" rIns="0" bIns="0" rtlCol="0"/>
            <a:lstStyle/>
            <a:p>
              <a:endParaRPr sz="1588" dirty="0"/>
            </a:p>
          </p:txBody>
        </p:sp>
        <p:sp>
          <p:nvSpPr>
            <p:cNvPr id="18" name="object 18"/>
            <p:cNvSpPr/>
            <p:nvPr/>
          </p:nvSpPr>
          <p:spPr>
            <a:xfrm>
              <a:off x="3300221" y="2961417"/>
              <a:ext cx="6497955" cy="31750"/>
            </a:xfrm>
            <a:custGeom>
              <a:avLst/>
              <a:gdLst/>
              <a:ahLst/>
              <a:cxnLst/>
              <a:rect l="l" t="t" r="r" b="b"/>
              <a:pathLst>
                <a:path w="6497955" h="31750">
                  <a:moveTo>
                    <a:pt x="0" y="0"/>
                  </a:moveTo>
                  <a:lnTo>
                    <a:pt x="0" y="31432"/>
                  </a:lnTo>
                  <a:lnTo>
                    <a:pt x="6497574" y="31432"/>
                  </a:lnTo>
                  <a:lnTo>
                    <a:pt x="6497574" y="0"/>
                  </a:lnTo>
                  <a:lnTo>
                    <a:pt x="0" y="0"/>
                  </a:lnTo>
                  <a:close/>
                </a:path>
              </a:pathLst>
            </a:custGeom>
            <a:solidFill>
              <a:srgbClr val="FFFFFF"/>
            </a:solidFill>
          </p:spPr>
          <p:txBody>
            <a:bodyPr wrap="square" lIns="0" tIns="0" rIns="0" bIns="0" rtlCol="0"/>
            <a:lstStyle/>
            <a:p>
              <a:endParaRPr sz="1588" dirty="0"/>
            </a:p>
          </p:txBody>
        </p:sp>
        <p:sp>
          <p:nvSpPr>
            <p:cNvPr id="19" name="object 19"/>
            <p:cNvSpPr/>
            <p:nvPr/>
          </p:nvSpPr>
          <p:spPr>
            <a:xfrm>
              <a:off x="3305555" y="2247900"/>
              <a:ext cx="0" cy="3771265"/>
            </a:xfrm>
            <a:custGeom>
              <a:avLst/>
              <a:gdLst/>
              <a:ahLst/>
              <a:cxnLst/>
              <a:rect l="l" t="t" r="r" b="b"/>
              <a:pathLst>
                <a:path h="3771265">
                  <a:moveTo>
                    <a:pt x="0" y="0"/>
                  </a:moveTo>
                  <a:lnTo>
                    <a:pt x="0" y="3771138"/>
                  </a:lnTo>
                </a:path>
              </a:pathLst>
            </a:custGeom>
            <a:ln w="10477">
              <a:solidFill>
                <a:srgbClr val="FFFFFF"/>
              </a:solidFill>
            </a:ln>
          </p:spPr>
          <p:txBody>
            <a:bodyPr wrap="square" lIns="0" tIns="0" rIns="0" bIns="0" rtlCol="0"/>
            <a:lstStyle/>
            <a:p>
              <a:endParaRPr sz="1588" dirty="0"/>
            </a:p>
          </p:txBody>
        </p:sp>
        <p:sp>
          <p:nvSpPr>
            <p:cNvPr id="20" name="object 20"/>
            <p:cNvSpPr/>
            <p:nvPr/>
          </p:nvSpPr>
          <p:spPr>
            <a:xfrm>
              <a:off x="9793223" y="2247900"/>
              <a:ext cx="0" cy="3771265"/>
            </a:xfrm>
            <a:custGeom>
              <a:avLst/>
              <a:gdLst/>
              <a:ahLst/>
              <a:cxnLst/>
              <a:rect l="l" t="t" r="r" b="b"/>
              <a:pathLst>
                <a:path h="3771265">
                  <a:moveTo>
                    <a:pt x="0" y="0"/>
                  </a:moveTo>
                  <a:lnTo>
                    <a:pt x="0" y="3771138"/>
                  </a:lnTo>
                </a:path>
              </a:pathLst>
            </a:custGeom>
            <a:ln w="10477">
              <a:solidFill>
                <a:srgbClr val="FFFFFF"/>
              </a:solidFill>
            </a:ln>
          </p:spPr>
          <p:txBody>
            <a:bodyPr wrap="square" lIns="0" tIns="0" rIns="0" bIns="0" rtlCol="0"/>
            <a:lstStyle/>
            <a:p>
              <a:endParaRPr sz="1588" dirty="0"/>
            </a:p>
          </p:txBody>
        </p:sp>
        <p:sp>
          <p:nvSpPr>
            <p:cNvPr id="21" name="object 21"/>
            <p:cNvSpPr/>
            <p:nvPr/>
          </p:nvSpPr>
          <p:spPr>
            <a:xfrm>
              <a:off x="3300221" y="2253233"/>
              <a:ext cx="6497955" cy="0"/>
            </a:xfrm>
            <a:custGeom>
              <a:avLst/>
              <a:gdLst/>
              <a:ahLst/>
              <a:cxnLst/>
              <a:rect l="l" t="t" r="r" b="b"/>
              <a:pathLst>
                <a:path w="6497955">
                  <a:moveTo>
                    <a:pt x="0" y="0"/>
                  </a:moveTo>
                  <a:lnTo>
                    <a:pt x="6497574" y="0"/>
                  </a:lnTo>
                </a:path>
              </a:pathLst>
            </a:custGeom>
            <a:ln w="10477">
              <a:solidFill>
                <a:srgbClr val="FFFFFF"/>
              </a:solidFill>
            </a:ln>
          </p:spPr>
          <p:txBody>
            <a:bodyPr wrap="square" lIns="0" tIns="0" rIns="0" bIns="0" rtlCol="0"/>
            <a:lstStyle/>
            <a:p>
              <a:endParaRPr sz="1588" dirty="0"/>
            </a:p>
          </p:txBody>
        </p:sp>
        <p:sp>
          <p:nvSpPr>
            <p:cNvPr id="22" name="object 22"/>
            <p:cNvSpPr/>
            <p:nvPr/>
          </p:nvSpPr>
          <p:spPr>
            <a:xfrm>
              <a:off x="3300221" y="6013703"/>
              <a:ext cx="6497955" cy="0"/>
            </a:xfrm>
            <a:custGeom>
              <a:avLst/>
              <a:gdLst/>
              <a:ahLst/>
              <a:cxnLst/>
              <a:rect l="l" t="t" r="r" b="b"/>
              <a:pathLst>
                <a:path w="6497955">
                  <a:moveTo>
                    <a:pt x="0" y="0"/>
                  </a:moveTo>
                  <a:lnTo>
                    <a:pt x="6497574" y="0"/>
                  </a:lnTo>
                </a:path>
              </a:pathLst>
            </a:custGeom>
            <a:ln w="10477">
              <a:solidFill>
                <a:srgbClr val="FFFFFF"/>
              </a:solidFill>
            </a:ln>
          </p:spPr>
          <p:txBody>
            <a:bodyPr wrap="square" lIns="0" tIns="0" rIns="0" bIns="0" rtlCol="0"/>
            <a:lstStyle/>
            <a:p>
              <a:endParaRPr sz="1588" dirty="0"/>
            </a:p>
          </p:txBody>
        </p:sp>
      </p:grpSp>
      <p:sp>
        <p:nvSpPr>
          <p:cNvPr id="23" name="object 23"/>
          <p:cNvSpPr txBox="1"/>
          <p:nvPr/>
        </p:nvSpPr>
        <p:spPr>
          <a:xfrm>
            <a:off x="5696308" y="1905950"/>
            <a:ext cx="4248710" cy="324840"/>
          </a:xfrm>
          <a:prstGeom prst="rect">
            <a:avLst/>
          </a:prstGeom>
        </p:spPr>
        <p:txBody>
          <a:bodyPr vert="horz" wrap="square" lIns="0" tIns="12326" rIns="0" bIns="0" rtlCol="0">
            <a:spAutoFit/>
          </a:bodyPr>
          <a:lstStyle/>
          <a:p>
            <a:pPr marL="11206">
              <a:spcBef>
                <a:spcPts val="97"/>
              </a:spcBef>
            </a:pPr>
            <a:r>
              <a:rPr sz="2030" b="1" spc="-124" dirty="0">
                <a:solidFill>
                  <a:srgbClr val="FFFFFF"/>
                </a:solidFill>
                <a:latin typeface="Trebuchet MS"/>
                <a:cs typeface="Trebuchet MS"/>
              </a:rPr>
              <a:t>Exclusions </a:t>
            </a:r>
            <a:r>
              <a:rPr sz="2030" b="1" spc="-106" dirty="0">
                <a:solidFill>
                  <a:srgbClr val="FFFFFF"/>
                </a:solidFill>
                <a:latin typeface="Trebuchet MS"/>
                <a:cs typeface="Trebuchet MS"/>
              </a:rPr>
              <a:t>from </a:t>
            </a:r>
            <a:r>
              <a:rPr sz="2030" b="1" spc="-128" dirty="0">
                <a:solidFill>
                  <a:srgbClr val="FFFFFF"/>
                </a:solidFill>
                <a:latin typeface="Trebuchet MS"/>
                <a:cs typeface="Trebuchet MS"/>
              </a:rPr>
              <a:t>Performance</a:t>
            </a:r>
            <a:r>
              <a:rPr sz="2030" b="1" spc="-221" dirty="0">
                <a:solidFill>
                  <a:srgbClr val="FFFFFF"/>
                </a:solidFill>
                <a:latin typeface="Trebuchet MS"/>
                <a:cs typeface="Trebuchet MS"/>
              </a:rPr>
              <a:t> </a:t>
            </a:r>
            <a:r>
              <a:rPr sz="2030" b="1" spc="-62" dirty="0">
                <a:solidFill>
                  <a:srgbClr val="FFFFFF"/>
                </a:solidFill>
                <a:latin typeface="Trebuchet MS"/>
                <a:cs typeface="Trebuchet MS"/>
              </a:rPr>
              <a:t>Measures</a:t>
            </a:r>
            <a:endParaRPr sz="2030" dirty="0">
              <a:latin typeface="Trebuchet MS"/>
              <a:cs typeface="Trebuchet MS"/>
            </a:endParaRPr>
          </a:p>
        </p:txBody>
      </p:sp>
      <p:sp>
        <p:nvSpPr>
          <p:cNvPr id="28" name="object 28"/>
          <p:cNvSpPr txBox="1"/>
          <p:nvPr/>
        </p:nvSpPr>
        <p:spPr>
          <a:xfrm>
            <a:off x="4211080" y="5812363"/>
            <a:ext cx="6996393" cy="153888"/>
          </a:xfrm>
          <a:prstGeom prst="rect">
            <a:avLst/>
          </a:prstGeom>
        </p:spPr>
        <p:txBody>
          <a:bodyPr vert="horz" wrap="square" lIns="0" tIns="0" rIns="0" bIns="0" rtlCol="0">
            <a:spAutoFit/>
          </a:bodyPr>
          <a:lstStyle/>
          <a:p>
            <a:pPr marL="11206">
              <a:lnSpc>
                <a:spcPts val="1249"/>
              </a:lnSpc>
            </a:pPr>
            <a:r>
              <a:rPr sz="1125" baseline="26143" dirty="0">
                <a:latin typeface="Trebuchet MS"/>
                <a:cs typeface="Trebuchet MS"/>
              </a:rPr>
              <a:t>1</a:t>
            </a:r>
            <a:r>
              <a:rPr sz="1125" spc="59" baseline="26143" dirty="0">
                <a:latin typeface="Trebuchet MS"/>
                <a:cs typeface="Trebuchet MS"/>
              </a:rPr>
              <a:t> </a:t>
            </a:r>
            <a:r>
              <a:rPr sz="1147" spc="-35" dirty="0">
                <a:latin typeface="Trebuchet MS"/>
                <a:cs typeface="Trebuchet MS"/>
              </a:rPr>
              <a:t>Other</a:t>
            </a:r>
            <a:r>
              <a:rPr sz="1147" spc="-75" dirty="0">
                <a:latin typeface="Trebuchet MS"/>
                <a:cs typeface="Trebuchet MS"/>
              </a:rPr>
              <a:t> </a:t>
            </a:r>
            <a:r>
              <a:rPr sz="1147" dirty="0">
                <a:latin typeface="Trebuchet MS"/>
                <a:cs typeface="Trebuchet MS"/>
              </a:rPr>
              <a:t>WIOA</a:t>
            </a:r>
            <a:r>
              <a:rPr sz="1147" spc="-79" dirty="0">
                <a:latin typeface="Trebuchet MS"/>
                <a:cs typeface="Trebuchet MS"/>
              </a:rPr>
              <a:t> </a:t>
            </a:r>
            <a:r>
              <a:rPr sz="1147" spc="-49" dirty="0">
                <a:latin typeface="Trebuchet MS"/>
                <a:cs typeface="Trebuchet MS"/>
              </a:rPr>
              <a:t>Core</a:t>
            </a:r>
            <a:r>
              <a:rPr sz="1147" spc="-71" dirty="0">
                <a:latin typeface="Trebuchet MS"/>
                <a:cs typeface="Trebuchet MS"/>
              </a:rPr>
              <a:t> </a:t>
            </a:r>
            <a:r>
              <a:rPr sz="1147" spc="-35" dirty="0">
                <a:latin typeface="Trebuchet MS"/>
                <a:cs typeface="Trebuchet MS"/>
              </a:rPr>
              <a:t>Programs</a:t>
            </a:r>
            <a:r>
              <a:rPr sz="1147" spc="-79" dirty="0">
                <a:latin typeface="Trebuchet MS"/>
                <a:cs typeface="Trebuchet MS"/>
              </a:rPr>
              <a:t> </a:t>
            </a:r>
            <a:r>
              <a:rPr sz="1147" spc="-44" dirty="0">
                <a:latin typeface="Trebuchet MS"/>
                <a:cs typeface="Trebuchet MS"/>
              </a:rPr>
              <a:t>may</a:t>
            </a:r>
            <a:r>
              <a:rPr sz="1147" spc="-88" dirty="0">
                <a:latin typeface="Trebuchet MS"/>
                <a:cs typeface="Trebuchet MS"/>
              </a:rPr>
              <a:t> </a:t>
            </a:r>
            <a:r>
              <a:rPr sz="1147" spc="-49" dirty="0">
                <a:latin typeface="Trebuchet MS"/>
                <a:cs typeface="Trebuchet MS"/>
              </a:rPr>
              <a:t>have</a:t>
            </a:r>
            <a:r>
              <a:rPr sz="1147" spc="-75" dirty="0">
                <a:latin typeface="Trebuchet MS"/>
                <a:cs typeface="Trebuchet MS"/>
              </a:rPr>
              <a:t> </a:t>
            </a:r>
            <a:r>
              <a:rPr sz="1147" spc="-49" dirty="0">
                <a:latin typeface="Trebuchet MS"/>
                <a:cs typeface="Trebuchet MS"/>
              </a:rPr>
              <a:t>additional</a:t>
            </a:r>
            <a:r>
              <a:rPr sz="1147" spc="-93" dirty="0">
                <a:latin typeface="Trebuchet MS"/>
                <a:cs typeface="Trebuchet MS"/>
              </a:rPr>
              <a:t> </a:t>
            </a:r>
            <a:r>
              <a:rPr sz="1147" spc="-44" dirty="0">
                <a:latin typeface="Trebuchet MS"/>
                <a:cs typeface="Trebuchet MS"/>
              </a:rPr>
              <a:t>Exclusions</a:t>
            </a:r>
            <a:r>
              <a:rPr sz="1147" spc="-79" dirty="0">
                <a:latin typeface="Trebuchet MS"/>
                <a:cs typeface="Trebuchet MS"/>
              </a:rPr>
              <a:t> </a:t>
            </a:r>
            <a:r>
              <a:rPr sz="1147" spc="-57" dirty="0">
                <a:latin typeface="Trebuchet MS"/>
                <a:cs typeface="Trebuchet MS"/>
              </a:rPr>
              <a:t>specific</a:t>
            </a:r>
            <a:r>
              <a:rPr sz="1147" spc="-79" dirty="0">
                <a:latin typeface="Trebuchet MS"/>
                <a:cs typeface="Trebuchet MS"/>
              </a:rPr>
              <a:t> </a:t>
            </a:r>
            <a:r>
              <a:rPr sz="1147" spc="-40" dirty="0">
                <a:latin typeface="Trebuchet MS"/>
                <a:cs typeface="Trebuchet MS"/>
              </a:rPr>
              <a:t>to</a:t>
            </a:r>
            <a:r>
              <a:rPr sz="1147" spc="-79" dirty="0">
                <a:latin typeface="Trebuchet MS"/>
                <a:cs typeface="Trebuchet MS"/>
              </a:rPr>
              <a:t> </a:t>
            </a:r>
            <a:r>
              <a:rPr sz="1147" spc="-49" dirty="0">
                <a:latin typeface="Trebuchet MS"/>
                <a:cs typeface="Trebuchet MS"/>
              </a:rPr>
              <a:t>their</a:t>
            </a:r>
            <a:r>
              <a:rPr sz="1147" spc="-71" dirty="0">
                <a:latin typeface="Trebuchet MS"/>
                <a:cs typeface="Trebuchet MS"/>
              </a:rPr>
              <a:t> </a:t>
            </a:r>
            <a:r>
              <a:rPr sz="1147" spc="-40" dirty="0">
                <a:latin typeface="Trebuchet MS"/>
                <a:cs typeface="Trebuchet MS"/>
              </a:rPr>
              <a:t>program</a:t>
            </a:r>
            <a:r>
              <a:rPr sz="1147" spc="-79" dirty="0">
                <a:latin typeface="Trebuchet MS"/>
                <a:cs typeface="Trebuchet MS"/>
              </a:rPr>
              <a:t> </a:t>
            </a:r>
            <a:r>
              <a:rPr sz="1147" spc="-31" dirty="0">
                <a:latin typeface="Trebuchet MS"/>
                <a:cs typeface="Trebuchet MS"/>
              </a:rPr>
              <a:t>and</a:t>
            </a:r>
            <a:r>
              <a:rPr sz="1147" spc="-88" dirty="0">
                <a:latin typeface="Trebuchet MS"/>
                <a:cs typeface="Trebuchet MS"/>
              </a:rPr>
              <a:t> </a:t>
            </a:r>
            <a:r>
              <a:rPr sz="1147" spc="-49" dirty="0">
                <a:latin typeface="Trebuchet MS"/>
                <a:cs typeface="Trebuchet MS"/>
              </a:rPr>
              <a:t>indicators</a:t>
            </a:r>
            <a:r>
              <a:rPr sz="1147" spc="-79" dirty="0">
                <a:latin typeface="Trebuchet MS"/>
                <a:cs typeface="Trebuchet MS"/>
              </a:rPr>
              <a:t> </a:t>
            </a:r>
            <a:r>
              <a:rPr sz="1147" spc="-40" dirty="0">
                <a:latin typeface="Trebuchet MS"/>
                <a:cs typeface="Trebuchet MS"/>
              </a:rPr>
              <a:t>of</a:t>
            </a:r>
            <a:r>
              <a:rPr sz="1147" spc="-75" dirty="0">
                <a:latin typeface="Trebuchet MS"/>
                <a:cs typeface="Trebuchet MS"/>
              </a:rPr>
              <a:t> </a:t>
            </a:r>
            <a:r>
              <a:rPr sz="1147" spc="-44" dirty="0">
                <a:latin typeface="Trebuchet MS"/>
                <a:cs typeface="Trebuchet MS"/>
              </a:rPr>
              <a:t>performance</a:t>
            </a:r>
            <a:endParaRPr sz="1147" dirty="0">
              <a:latin typeface="Trebuchet MS"/>
              <a:cs typeface="Trebuchet MS"/>
            </a:endParaRPr>
          </a:p>
        </p:txBody>
      </p:sp>
      <p:sp>
        <p:nvSpPr>
          <p:cNvPr id="24" name="object 24"/>
          <p:cNvSpPr txBox="1"/>
          <p:nvPr/>
        </p:nvSpPr>
        <p:spPr>
          <a:xfrm>
            <a:off x="4992131" y="2416939"/>
            <a:ext cx="4817409" cy="279526"/>
          </a:xfrm>
          <a:prstGeom prst="rect">
            <a:avLst/>
          </a:prstGeom>
        </p:spPr>
        <p:txBody>
          <a:bodyPr vert="horz" wrap="square" lIns="0" tIns="14568" rIns="0" bIns="0" rtlCol="0">
            <a:spAutoFit/>
          </a:bodyPr>
          <a:lstStyle/>
          <a:p>
            <a:pPr marL="282964" indent="-249905">
              <a:spcBef>
                <a:spcPts val="115"/>
              </a:spcBef>
              <a:buFont typeface="Arial"/>
              <a:buChar char="•"/>
              <a:tabLst>
                <a:tab pos="282964" algn="l"/>
                <a:tab pos="283524" algn="l"/>
              </a:tabLst>
            </a:pPr>
            <a:r>
              <a:rPr sz="1721" b="1" spc="-97" dirty="0">
                <a:solidFill>
                  <a:sysClr val="windowText" lastClr="000000"/>
                </a:solidFill>
                <a:latin typeface="Trebuchet MS"/>
                <a:cs typeface="Trebuchet MS"/>
              </a:rPr>
              <a:t>Exclusions </a:t>
            </a:r>
            <a:r>
              <a:rPr sz="1721" b="1" spc="-93" dirty="0">
                <a:solidFill>
                  <a:sysClr val="windowText" lastClr="000000"/>
                </a:solidFill>
                <a:latin typeface="Trebuchet MS"/>
                <a:cs typeface="Trebuchet MS"/>
              </a:rPr>
              <a:t>for </a:t>
            </a:r>
            <a:r>
              <a:rPr sz="1721" b="1" spc="-66" dirty="0">
                <a:solidFill>
                  <a:sysClr val="windowText" lastClr="000000"/>
                </a:solidFill>
                <a:latin typeface="Trebuchet MS"/>
                <a:cs typeface="Trebuchet MS"/>
              </a:rPr>
              <a:t>All </a:t>
            </a:r>
            <a:r>
              <a:rPr sz="1721" b="1" spc="-13" dirty="0">
                <a:solidFill>
                  <a:sysClr val="windowText" lastClr="000000"/>
                </a:solidFill>
                <a:latin typeface="Trebuchet MS"/>
                <a:cs typeface="Trebuchet MS"/>
              </a:rPr>
              <a:t>WIOA </a:t>
            </a:r>
            <a:r>
              <a:rPr sz="1721" b="1" spc="-101" dirty="0">
                <a:solidFill>
                  <a:sysClr val="windowText" lastClr="000000"/>
                </a:solidFill>
                <a:latin typeface="Trebuchet MS"/>
                <a:cs typeface="Trebuchet MS"/>
              </a:rPr>
              <a:t>Titles</a:t>
            </a:r>
            <a:r>
              <a:rPr sz="1721" b="1" spc="-152" baseline="25641" dirty="0">
                <a:solidFill>
                  <a:sysClr val="windowText" lastClr="000000"/>
                </a:solidFill>
                <a:latin typeface="Trebuchet MS"/>
                <a:cs typeface="Trebuchet MS"/>
              </a:rPr>
              <a:t>1 </a:t>
            </a:r>
            <a:r>
              <a:rPr sz="1721" b="1" spc="-93" dirty="0">
                <a:solidFill>
                  <a:sysClr val="windowText" lastClr="000000"/>
                </a:solidFill>
                <a:latin typeface="Trebuchet MS"/>
                <a:cs typeface="Trebuchet MS"/>
              </a:rPr>
              <a:t>(Reported </a:t>
            </a:r>
            <a:r>
              <a:rPr sz="1721" b="1" spc="-75" dirty="0">
                <a:solidFill>
                  <a:sysClr val="windowText" lastClr="000000"/>
                </a:solidFill>
                <a:latin typeface="Trebuchet MS"/>
                <a:cs typeface="Trebuchet MS"/>
              </a:rPr>
              <a:t>at</a:t>
            </a:r>
            <a:r>
              <a:rPr sz="1721" b="1" spc="-202" dirty="0">
                <a:solidFill>
                  <a:sysClr val="windowText" lastClr="000000"/>
                </a:solidFill>
                <a:latin typeface="Trebuchet MS"/>
                <a:cs typeface="Trebuchet MS"/>
              </a:rPr>
              <a:t> </a:t>
            </a:r>
            <a:r>
              <a:rPr sz="1721" b="1" spc="-101" dirty="0">
                <a:solidFill>
                  <a:sysClr val="windowText" lastClr="000000"/>
                </a:solidFill>
                <a:latin typeface="Trebuchet MS"/>
                <a:cs typeface="Trebuchet MS"/>
              </a:rPr>
              <a:t>EXIT)</a:t>
            </a:r>
            <a:endParaRPr sz="1721" dirty="0">
              <a:solidFill>
                <a:sysClr val="windowText" lastClr="000000"/>
              </a:solidFill>
              <a:latin typeface="Trebuchet MS"/>
              <a:cs typeface="Trebuchet MS"/>
            </a:endParaRPr>
          </a:p>
        </p:txBody>
      </p:sp>
      <p:sp>
        <p:nvSpPr>
          <p:cNvPr id="25" name="object 25"/>
          <p:cNvSpPr txBox="1"/>
          <p:nvPr/>
        </p:nvSpPr>
        <p:spPr>
          <a:xfrm>
            <a:off x="5347358" y="2683864"/>
            <a:ext cx="4970369" cy="1224818"/>
          </a:xfrm>
          <a:prstGeom prst="rect">
            <a:avLst/>
          </a:prstGeom>
        </p:spPr>
        <p:txBody>
          <a:bodyPr vert="horz" wrap="square" lIns="0" tIns="12886" rIns="0" bIns="0" rtlCol="0">
            <a:spAutoFit/>
          </a:bodyPr>
          <a:lstStyle/>
          <a:p>
            <a:pPr marL="344039" indent="-333393">
              <a:spcBef>
                <a:spcPts val="101"/>
              </a:spcBef>
              <a:buFont typeface="Wingdings"/>
              <a:buChar char=""/>
              <a:tabLst>
                <a:tab pos="344039" algn="l"/>
                <a:tab pos="344599" algn="l"/>
              </a:tabLst>
            </a:pPr>
            <a:r>
              <a:rPr sz="1588" spc="-75" dirty="0">
                <a:solidFill>
                  <a:sysClr val="windowText" lastClr="000000"/>
                </a:solidFill>
                <a:latin typeface="Trebuchet MS"/>
                <a:cs typeface="Trebuchet MS"/>
              </a:rPr>
              <a:t>Incarceration</a:t>
            </a:r>
            <a:r>
              <a:rPr sz="1588" spc="-141" dirty="0">
                <a:solidFill>
                  <a:sysClr val="windowText" lastClr="000000"/>
                </a:solidFill>
                <a:latin typeface="Trebuchet MS"/>
                <a:cs typeface="Trebuchet MS"/>
              </a:rPr>
              <a:t> </a:t>
            </a:r>
            <a:r>
              <a:rPr sz="1588" spc="-35" dirty="0">
                <a:solidFill>
                  <a:sysClr val="windowText" lastClr="000000"/>
                </a:solidFill>
                <a:latin typeface="Trebuchet MS"/>
                <a:cs typeface="Trebuchet MS"/>
              </a:rPr>
              <a:t>or</a:t>
            </a:r>
            <a:r>
              <a:rPr sz="1588" spc="-119" dirty="0">
                <a:solidFill>
                  <a:sysClr val="windowText" lastClr="000000"/>
                </a:solidFill>
                <a:latin typeface="Trebuchet MS"/>
                <a:cs typeface="Trebuchet MS"/>
              </a:rPr>
              <a:t> </a:t>
            </a:r>
            <a:r>
              <a:rPr sz="1588" spc="-62" dirty="0">
                <a:solidFill>
                  <a:sysClr val="windowText" lastClr="000000"/>
                </a:solidFill>
                <a:latin typeface="Trebuchet MS"/>
                <a:cs typeface="Trebuchet MS"/>
              </a:rPr>
              <a:t>become</a:t>
            </a:r>
            <a:r>
              <a:rPr sz="1588" spc="-119" dirty="0">
                <a:solidFill>
                  <a:sysClr val="windowText" lastClr="000000"/>
                </a:solidFill>
                <a:latin typeface="Trebuchet MS"/>
                <a:cs typeface="Trebuchet MS"/>
              </a:rPr>
              <a:t> </a:t>
            </a:r>
            <a:r>
              <a:rPr sz="1588" spc="-66" dirty="0">
                <a:solidFill>
                  <a:sysClr val="windowText" lastClr="000000"/>
                </a:solidFill>
                <a:latin typeface="Trebuchet MS"/>
                <a:cs typeface="Trebuchet MS"/>
              </a:rPr>
              <a:t>resident</a:t>
            </a:r>
            <a:r>
              <a:rPr sz="1588" spc="-128" dirty="0">
                <a:solidFill>
                  <a:sysClr val="windowText" lastClr="000000"/>
                </a:solidFill>
                <a:latin typeface="Trebuchet MS"/>
                <a:cs typeface="Trebuchet MS"/>
              </a:rPr>
              <a:t> </a:t>
            </a:r>
            <a:r>
              <a:rPr sz="1588" spc="-53" dirty="0">
                <a:solidFill>
                  <a:sysClr val="windowText" lastClr="000000"/>
                </a:solidFill>
                <a:latin typeface="Trebuchet MS"/>
                <a:cs typeface="Trebuchet MS"/>
              </a:rPr>
              <a:t>of</a:t>
            </a:r>
            <a:r>
              <a:rPr sz="1588" spc="-110" dirty="0">
                <a:solidFill>
                  <a:sysClr val="windowText" lastClr="000000"/>
                </a:solidFill>
                <a:latin typeface="Trebuchet MS"/>
                <a:cs typeface="Trebuchet MS"/>
              </a:rPr>
              <a:t> </a:t>
            </a:r>
            <a:r>
              <a:rPr sz="1588" spc="-49" dirty="0">
                <a:solidFill>
                  <a:sysClr val="windowText" lastClr="000000"/>
                </a:solidFill>
                <a:latin typeface="Trebuchet MS"/>
                <a:cs typeface="Trebuchet MS"/>
              </a:rPr>
              <a:t>an</a:t>
            </a:r>
            <a:r>
              <a:rPr sz="1588" spc="-128" dirty="0">
                <a:solidFill>
                  <a:sysClr val="windowText" lastClr="000000"/>
                </a:solidFill>
                <a:latin typeface="Trebuchet MS"/>
                <a:cs typeface="Trebuchet MS"/>
              </a:rPr>
              <a:t> </a:t>
            </a:r>
            <a:r>
              <a:rPr sz="1588" spc="-66" dirty="0">
                <a:solidFill>
                  <a:sysClr val="windowText" lastClr="000000"/>
                </a:solidFill>
                <a:latin typeface="Trebuchet MS"/>
                <a:cs typeface="Trebuchet MS"/>
              </a:rPr>
              <a:t>institution</a:t>
            </a:r>
            <a:endParaRPr sz="1588" dirty="0">
              <a:solidFill>
                <a:sysClr val="windowText" lastClr="000000"/>
              </a:solidFill>
              <a:latin typeface="Trebuchet MS"/>
              <a:cs typeface="Trebuchet MS"/>
            </a:endParaRPr>
          </a:p>
          <a:p>
            <a:pPr marL="344039" indent="-333393">
              <a:spcBef>
                <a:spcPts val="18"/>
              </a:spcBef>
              <a:buFont typeface="Wingdings"/>
              <a:buChar char=""/>
              <a:tabLst>
                <a:tab pos="344039" algn="l"/>
                <a:tab pos="344599" algn="l"/>
              </a:tabLst>
            </a:pPr>
            <a:r>
              <a:rPr sz="1588" spc="-40" dirty="0">
                <a:solidFill>
                  <a:sysClr val="windowText" lastClr="000000"/>
                </a:solidFill>
                <a:latin typeface="Trebuchet MS"/>
                <a:cs typeface="Trebuchet MS"/>
              </a:rPr>
              <a:t>Medical</a:t>
            </a:r>
            <a:r>
              <a:rPr sz="1588" spc="-141" dirty="0">
                <a:solidFill>
                  <a:sysClr val="windowText" lastClr="000000"/>
                </a:solidFill>
                <a:latin typeface="Trebuchet MS"/>
                <a:cs typeface="Trebuchet MS"/>
              </a:rPr>
              <a:t> </a:t>
            </a:r>
            <a:r>
              <a:rPr sz="1588" spc="-75" dirty="0">
                <a:solidFill>
                  <a:sysClr val="windowText" lastClr="000000"/>
                </a:solidFill>
                <a:latin typeface="Trebuchet MS"/>
                <a:cs typeface="Trebuchet MS"/>
              </a:rPr>
              <a:t>treatment</a:t>
            </a:r>
            <a:r>
              <a:rPr sz="1588" spc="-128" dirty="0">
                <a:solidFill>
                  <a:sysClr val="windowText" lastClr="000000"/>
                </a:solidFill>
                <a:latin typeface="Trebuchet MS"/>
                <a:cs typeface="Trebuchet MS"/>
              </a:rPr>
              <a:t> </a:t>
            </a:r>
            <a:r>
              <a:rPr sz="1588" spc="-84" dirty="0">
                <a:solidFill>
                  <a:sysClr val="windowText" lastClr="000000"/>
                </a:solidFill>
                <a:latin typeface="Trebuchet MS"/>
                <a:cs typeface="Trebuchet MS"/>
              </a:rPr>
              <a:t>expected</a:t>
            </a:r>
            <a:r>
              <a:rPr sz="1588" spc="-132" dirty="0">
                <a:solidFill>
                  <a:sysClr val="windowText" lastClr="000000"/>
                </a:solidFill>
                <a:latin typeface="Trebuchet MS"/>
                <a:cs typeface="Trebuchet MS"/>
              </a:rPr>
              <a:t> </a:t>
            </a:r>
            <a:r>
              <a:rPr sz="1588" spc="-57" dirty="0">
                <a:solidFill>
                  <a:sysClr val="windowText" lastClr="000000"/>
                </a:solidFill>
                <a:latin typeface="Trebuchet MS"/>
                <a:cs typeface="Trebuchet MS"/>
              </a:rPr>
              <a:t>to</a:t>
            </a:r>
            <a:r>
              <a:rPr sz="1588" spc="-115" dirty="0">
                <a:solidFill>
                  <a:sysClr val="windowText" lastClr="000000"/>
                </a:solidFill>
                <a:latin typeface="Trebuchet MS"/>
                <a:cs typeface="Trebuchet MS"/>
              </a:rPr>
              <a:t> </a:t>
            </a:r>
            <a:r>
              <a:rPr sz="1588" spc="-75" dirty="0">
                <a:solidFill>
                  <a:sysClr val="windowText" lastClr="000000"/>
                </a:solidFill>
                <a:latin typeface="Trebuchet MS"/>
                <a:cs typeface="Trebuchet MS"/>
              </a:rPr>
              <a:t>last</a:t>
            </a:r>
            <a:r>
              <a:rPr sz="1588" spc="-128" dirty="0">
                <a:solidFill>
                  <a:sysClr val="windowText" lastClr="000000"/>
                </a:solidFill>
                <a:latin typeface="Trebuchet MS"/>
                <a:cs typeface="Trebuchet MS"/>
              </a:rPr>
              <a:t> </a:t>
            </a:r>
            <a:r>
              <a:rPr sz="1588" spc="-57" dirty="0">
                <a:solidFill>
                  <a:sysClr val="windowText" lastClr="000000"/>
                </a:solidFill>
                <a:latin typeface="Trebuchet MS"/>
                <a:cs typeface="Trebuchet MS"/>
              </a:rPr>
              <a:t>longer</a:t>
            </a:r>
            <a:r>
              <a:rPr sz="1588" spc="-128" dirty="0">
                <a:solidFill>
                  <a:sysClr val="windowText" lastClr="000000"/>
                </a:solidFill>
                <a:latin typeface="Trebuchet MS"/>
                <a:cs typeface="Trebuchet MS"/>
              </a:rPr>
              <a:t> </a:t>
            </a:r>
            <a:r>
              <a:rPr sz="1588" spc="-53" dirty="0">
                <a:solidFill>
                  <a:sysClr val="windowText" lastClr="000000"/>
                </a:solidFill>
                <a:latin typeface="Trebuchet MS"/>
                <a:cs typeface="Trebuchet MS"/>
              </a:rPr>
              <a:t>than</a:t>
            </a:r>
            <a:r>
              <a:rPr sz="1588" spc="-128" dirty="0">
                <a:solidFill>
                  <a:sysClr val="windowText" lastClr="000000"/>
                </a:solidFill>
                <a:latin typeface="Trebuchet MS"/>
                <a:cs typeface="Trebuchet MS"/>
              </a:rPr>
              <a:t> </a:t>
            </a:r>
            <a:r>
              <a:rPr sz="1588" spc="-22" dirty="0">
                <a:solidFill>
                  <a:sysClr val="windowText" lastClr="000000"/>
                </a:solidFill>
                <a:latin typeface="Trebuchet MS"/>
                <a:cs typeface="Trebuchet MS"/>
              </a:rPr>
              <a:t>90</a:t>
            </a:r>
            <a:r>
              <a:rPr sz="1588" spc="-124" dirty="0">
                <a:solidFill>
                  <a:sysClr val="windowText" lastClr="000000"/>
                </a:solidFill>
                <a:latin typeface="Trebuchet MS"/>
                <a:cs typeface="Trebuchet MS"/>
              </a:rPr>
              <a:t> </a:t>
            </a:r>
            <a:r>
              <a:rPr sz="1588" spc="-62" dirty="0">
                <a:solidFill>
                  <a:sysClr val="windowText" lastClr="000000"/>
                </a:solidFill>
                <a:latin typeface="Trebuchet MS"/>
                <a:cs typeface="Trebuchet MS"/>
              </a:rPr>
              <a:t>days</a:t>
            </a:r>
            <a:endParaRPr sz="1588" dirty="0">
              <a:solidFill>
                <a:sysClr val="windowText" lastClr="000000"/>
              </a:solidFill>
              <a:latin typeface="Trebuchet MS"/>
              <a:cs typeface="Trebuchet MS"/>
            </a:endParaRPr>
          </a:p>
          <a:p>
            <a:pPr marL="344039" indent="-333393">
              <a:spcBef>
                <a:spcPts val="13"/>
              </a:spcBef>
              <a:buFont typeface="Wingdings"/>
              <a:buChar char=""/>
              <a:tabLst>
                <a:tab pos="344039" algn="l"/>
                <a:tab pos="344599" algn="l"/>
              </a:tabLst>
            </a:pPr>
            <a:r>
              <a:rPr sz="1588" spc="-79" dirty="0">
                <a:solidFill>
                  <a:sysClr val="windowText" lastClr="000000"/>
                </a:solidFill>
                <a:latin typeface="Trebuchet MS"/>
                <a:cs typeface="Trebuchet MS"/>
              </a:rPr>
              <a:t>Participant </a:t>
            </a:r>
            <a:r>
              <a:rPr sz="1588" spc="-53" dirty="0">
                <a:solidFill>
                  <a:sysClr val="windowText" lastClr="000000"/>
                </a:solidFill>
                <a:latin typeface="Trebuchet MS"/>
                <a:cs typeface="Trebuchet MS"/>
              </a:rPr>
              <a:t>is</a:t>
            </a:r>
            <a:r>
              <a:rPr sz="1588" spc="-190" dirty="0">
                <a:solidFill>
                  <a:sysClr val="windowText" lastClr="000000"/>
                </a:solidFill>
                <a:latin typeface="Trebuchet MS"/>
                <a:cs typeface="Trebuchet MS"/>
              </a:rPr>
              <a:t> </a:t>
            </a:r>
            <a:r>
              <a:rPr sz="1588" spc="-62" dirty="0">
                <a:solidFill>
                  <a:sysClr val="windowText" lastClr="000000"/>
                </a:solidFill>
                <a:latin typeface="Trebuchet MS"/>
                <a:cs typeface="Trebuchet MS"/>
              </a:rPr>
              <a:t>deceased</a:t>
            </a:r>
            <a:endParaRPr sz="1588" dirty="0">
              <a:solidFill>
                <a:sysClr val="windowText" lastClr="000000"/>
              </a:solidFill>
              <a:latin typeface="Trebuchet MS"/>
              <a:cs typeface="Trebuchet MS"/>
            </a:endParaRPr>
          </a:p>
          <a:p>
            <a:pPr marL="344039" marR="4483" indent="-333393">
              <a:lnSpc>
                <a:spcPct val="100800"/>
              </a:lnSpc>
              <a:spcBef>
                <a:spcPts val="4"/>
              </a:spcBef>
              <a:buFont typeface="Wingdings"/>
              <a:buChar char=""/>
              <a:tabLst>
                <a:tab pos="344039" algn="l"/>
                <a:tab pos="344599" algn="l"/>
              </a:tabLst>
            </a:pPr>
            <a:r>
              <a:rPr sz="1588" spc="-9" dirty="0">
                <a:solidFill>
                  <a:sysClr val="windowText" lastClr="000000"/>
                </a:solidFill>
                <a:latin typeface="Trebuchet MS"/>
                <a:cs typeface="Trebuchet MS"/>
              </a:rPr>
              <a:t>Member</a:t>
            </a:r>
            <a:r>
              <a:rPr sz="1588" spc="-128" dirty="0">
                <a:solidFill>
                  <a:sysClr val="windowText" lastClr="000000"/>
                </a:solidFill>
                <a:latin typeface="Trebuchet MS"/>
                <a:cs typeface="Trebuchet MS"/>
              </a:rPr>
              <a:t> </a:t>
            </a:r>
            <a:r>
              <a:rPr sz="1588" spc="-53" dirty="0">
                <a:solidFill>
                  <a:sysClr val="windowText" lastClr="000000"/>
                </a:solidFill>
                <a:latin typeface="Trebuchet MS"/>
                <a:cs typeface="Trebuchet MS"/>
              </a:rPr>
              <a:t>of</a:t>
            </a:r>
            <a:r>
              <a:rPr sz="1588" spc="-106" dirty="0">
                <a:solidFill>
                  <a:sysClr val="windowText" lastClr="000000"/>
                </a:solidFill>
                <a:latin typeface="Trebuchet MS"/>
                <a:cs typeface="Trebuchet MS"/>
              </a:rPr>
              <a:t> </a:t>
            </a:r>
            <a:r>
              <a:rPr sz="1588" spc="-66" dirty="0">
                <a:solidFill>
                  <a:sysClr val="windowText" lastClr="000000"/>
                </a:solidFill>
                <a:latin typeface="Trebuchet MS"/>
                <a:cs typeface="Trebuchet MS"/>
              </a:rPr>
              <a:t>the</a:t>
            </a:r>
            <a:r>
              <a:rPr sz="1588" spc="-115" dirty="0">
                <a:solidFill>
                  <a:sysClr val="windowText" lastClr="000000"/>
                </a:solidFill>
                <a:latin typeface="Trebuchet MS"/>
                <a:cs typeface="Trebuchet MS"/>
              </a:rPr>
              <a:t> </a:t>
            </a:r>
            <a:r>
              <a:rPr sz="1588" spc="-57" dirty="0">
                <a:solidFill>
                  <a:sysClr val="windowText" lastClr="000000"/>
                </a:solidFill>
                <a:latin typeface="Trebuchet MS"/>
                <a:cs typeface="Trebuchet MS"/>
              </a:rPr>
              <a:t>National</a:t>
            </a:r>
            <a:r>
              <a:rPr sz="1588" spc="-132" dirty="0">
                <a:solidFill>
                  <a:sysClr val="windowText" lastClr="000000"/>
                </a:solidFill>
                <a:latin typeface="Trebuchet MS"/>
                <a:cs typeface="Trebuchet MS"/>
              </a:rPr>
              <a:t> </a:t>
            </a:r>
            <a:r>
              <a:rPr sz="1588" spc="-62" dirty="0">
                <a:solidFill>
                  <a:sysClr val="windowText" lastClr="000000"/>
                </a:solidFill>
                <a:latin typeface="Trebuchet MS"/>
                <a:cs typeface="Trebuchet MS"/>
              </a:rPr>
              <a:t>Guard</a:t>
            </a:r>
            <a:r>
              <a:rPr sz="1588" spc="-132" dirty="0">
                <a:solidFill>
                  <a:sysClr val="windowText" lastClr="000000"/>
                </a:solidFill>
                <a:latin typeface="Trebuchet MS"/>
                <a:cs typeface="Trebuchet MS"/>
              </a:rPr>
              <a:t> </a:t>
            </a:r>
            <a:r>
              <a:rPr sz="1588" spc="-35" dirty="0">
                <a:solidFill>
                  <a:sysClr val="windowText" lastClr="000000"/>
                </a:solidFill>
                <a:latin typeface="Trebuchet MS"/>
                <a:cs typeface="Trebuchet MS"/>
              </a:rPr>
              <a:t>or</a:t>
            </a:r>
            <a:r>
              <a:rPr sz="1588" spc="-115" dirty="0">
                <a:solidFill>
                  <a:sysClr val="windowText" lastClr="000000"/>
                </a:solidFill>
                <a:latin typeface="Trebuchet MS"/>
                <a:cs typeface="Trebuchet MS"/>
              </a:rPr>
              <a:t> </a:t>
            </a:r>
            <a:r>
              <a:rPr sz="1588" spc="-53" dirty="0">
                <a:solidFill>
                  <a:sysClr val="windowText" lastClr="000000"/>
                </a:solidFill>
                <a:latin typeface="Trebuchet MS"/>
                <a:cs typeface="Trebuchet MS"/>
              </a:rPr>
              <a:t>other</a:t>
            </a:r>
            <a:r>
              <a:rPr sz="1588" spc="-124" dirty="0">
                <a:solidFill>
                  <a:sysClr val="windowText" lastClr="000000"/>
                </a:solidFill>
                <a:latin typeface="Trebuchet MS"/>
                <a:cs typeface="Trebuchet MS"/>
              </a:rPr>
              <a:t> </a:t>
            </a:r>
            <a:r>
              <a:rPr sz="1588" spc="-62" dirty="0">
                <a:solidFill>
                  <a:sysClr val="windowText" lastClr="000000"/>
                </a:solidFill>
                <a:latin typeface="Trebuchet MS"/>
                <a:cs typeface="Trebuchet MS"/>
              </a:rPr>
              <a:t>reserve</a:t>
            </a:r>
            <a:r>
              <a:rPr sz="1588" spc="-124" dirty="0">
                <a:solidFill>
                  <a:sysClr val="windowText" lastClr="000000"/>
                </a:solidFill>
                <a:latin typeface="Trebuchet MS"/>
                <a:cs typeface="Trebuchet MS"/>
              </a:rPr>
              <a:t> </a:t>
            </a:r>
            <a:r>
              <a:rPr sz="1588" spc="-79" dirty="0">
                <a:solidFill>
                  <a:sysClr val="windowText" lastClr="000000"/>
                </a:solidFill>
                <a:latin typeface="Trebuchet MS"/>
                <a:cs typeface="Trebuchet MS"/>
              </a:rPr>
              <a:t>military  </a:t>
            </a:r>
            <a:r>
              <a:rPr sz="1588" spc="-62" dirty="0">
                <a:solidFill>
                  <a:sysClr val="windowText" lastClr="000000"/>
                </a:solidFill>
                <a:latin typeface="Trebuchet MS"/>
                <a:cs typeface="Trebuchet MS"/>
              </a:rPr>
              <a:t>unit</a:t>
            </a:r>
            <a:r>
              <a:rPr sz="1588" spc="-137" dirty="0">
                <a:solidFill>
                  <a:sysClr val="windowText" lastClr="000000"/>
                </a:solidFill>
                <a:latin typeface="Trebuchet MS"/>
                <a:cs typeface="Trebuchet MS"/>
              </a:rPr>
              <a:t> </a:t>
            </a:r>
            <a:r>
              <a:rPr sz="1588" spc="-88" dirty="0">
                <a:solidFill>
                  <a:sysClr val="windowText" lastClr="000000"/>
                </a:solidFill>
                <a:latin typeface="Trebuchet MS"/>
                <a:cs typeface="Trebuchet MS"/>
              </a:rPr>
              <a:t>called</a:t>
            </a:r>
            <a:r>
              <a:rPr sz="1588" spc="-137" dirty="0">
                <a:solidFill>
                  <a:sysClr val="windowText" lastClr="000000"/>
                </a:solidFill>
                <a:latin typeface="Trebuchet MS"/>
                <a:cs typeface="Trebuchet MS"/>
              </a:rPr>
              <a:t> </a:t>
            </a:r>
            <a:r>
              <a:rPr sz="1588" spc="-57" dirty="0">
                <a:solidFill>
                  <a:sysClr val="windowText" lastClr="000000"/>
                </a:solidFill>
                <a:latin typeface="Trebuchet MS"/>
                <a:cs typeface="Trebuchet MS"/>
              </a:rPr>
              <a:t>to</a:t>
            </a:r>
            <a:r>
              <a:rPr sz="1588" spc="-119" dirty="0">
                <a:solidFill>
                  <a:sysClr val="windowText" lastClr="000000"/>
                </a:solidFill>
                <a:latin typeface="Trebuchet MS"/>
                <a:cs typeface="Trebuchet MS"/>
              </a:rPr>
              <a:t> </a:t>
            </a:r>
            <a:r>
              <a:rPr sz="1588" spc="-88" dirty="0">
                <a:solidFill>
                  <a:sysClr val="windowText" lastClr="000000"/>
                </a:solidFill>
                <a:latin typeface="Trebuchet MS"/>
                <a:cs typeface="Trebuchet MS"/>
              </a:rPr>
              <a:t>active</a:t>
            </a:r>
            <a:r>
              <a:rPr sz="1588" spc="-128" dirty="0">
                <a:solidFill>
                  <a:sysClr val="windowText" lastClr="000000"/>
                </a:solidFill>
                <a:latin typeface="Trebuchet MS"/>
                <a:cs typeface="Trebuchet MS"/>
              </a:rPr>
              <a:t> </a:t>
            </a:r>
            <a:r>
              <a:rPr sz="1588" spc="-62" dirty="0">
                <a:solidFill>
                  <a:sysClr val="windowText" lastClr="000000"/>
                </a:solidFill>
                <a:latin typeface="Trebuchet MS"/>
                <a:cs typeface="Trebuchet MS"/>
              </a:rPr>
              <a:t>duty</a:t>
            </a:r>
            <a:r>
              <a:rPr sz="1588" spc="-128" dirty="0">
                <a:solidFill>
                  <a:sysClr val="windowText" lastClr="000000"/>
                </a:solidFill>
                <a:latin typeface="Trebuchet MS"/>
                <a:cs typeface="Trebuchet MS"/>
              </a:rPr>
              <a:t> </a:t>
            </a:r>
            <a:r>
              <a:rPr sz="1588" spc="-66" dirty="0">
                <a:solidFill>
                  <a:sysClr val="windowText" lastClr="000000"/>
                </a:solidFill>
                <a:latin typeface="Trebuchet MS"/>
                <a:cs typeface="Trebuchet MS"/>
              </a:rPr>
              <a:t>for</a:t>
            </a:r>
            <a:r>
              <a:rPr sz="1588" spc="-119" dirty="0">
                <a:solidFill>
                  <a:sysClr val="windowText" lastClr="000000"/>
                </a:solidFill>
                <a:latin typeface="Trebuchet MS"/>
                <a:cs typeface="Trebuchet MS"/>
              </a:rPr>
              <a:t> </a:t>
            </a:r>
            <a:r>
              <a:rPr sz="1588" spc="-88" dirty="0">
                <a:solidFill>
                  <a:sysClr val="windowText" lastClr="000000"/>
                </a:solidFill>
                <a:latin typeface="Trebuchet MS"/>
                <a:cs typeface="Trebuchet MS"/>
              </a:rPr>
              <a:t>at</a:t>
            </a:r>
            <a:r>
              <a:rPr sz="1588" spc="-119" dirty="0">
                <a:solidFill>
                  <a:sysClr val="windowText" lastClr="000000"/>
                </a:solidFill>
                <a:latin typeface="Trebuchet MS"/>
                <a:cs typeface="Trebuchet MS"/>
              </a:rPr>
              <a:t> </a:t>
            </a:r>
            <a:r>
              <a:rPr sz="1588" spc="-75" dirty="0">
                <a:solidFill>
                  <a:sysClr val="windowText" lastClr="000000"/>
                </a:solidFill>
                <a:latin typeface="Trebuchet MS"/>
                <a:cs typeface="Trebuchet MS"/>
              </a:rPr>
              <a:t>least</a:t>
            </a:r>
            <a:r>
              <a:rPr sz="1588" spc="-124" dirty="0">
                <a:solidFill>
                  <a:sysClr val="windowText" lastClr="000000"/>
                </a:solidFill>
                <a:latin typeface="Trebuchet MS"/>
                <a:cs typeface="Trebuchet MS"/>
              </a:rPr>
              <a:t> </a:t>
            </a:r>
            <a:r>
              <a:rPr sz="1588" spc="-22" dirty="0">
                <a:solidFill>
                  <a:sysClr val="windowText" lastClr="000000"/>
                </a:solidFill>
                <a:latin typeface="Trebuchet MS"/>
                <a:cs typeface="Trebuchet MS"/>
              </a:rPr>
              <a:t>90</a:t>
            </a:r>
            <a:r>
              <a:rPr sz="1588" spc="-128" dirty="0">
                <a:solidFill>
                  <a:sysClr val="windowText" lastClr="000000"/>
                </a:solidFill>
                <a:latin typeface="Trebuchet MS"/>
                <a:cs typeface="Trebuchet MS"/>
              </a:rPr>
              <a:t> </a:t>
            </a:r>
            <a:r>
              <a:rPr sz="1588" spc="-62" dirty="0">
                <a:solidFill>
                  <a:sysClr val="windowText" lastClr="000000"/>
                </a:solidFill>
                <a:latin typeface="Trebuchet MS"/>
                <a:cs typeface="Trebuchet MS"/>
              </a:rPr>
              <a:t>days</a:t>
            </a:r>
            <a:endParaRPr sz="1588" dirty="0">
              <a:solidFill>
                <a:sysClr val="windowText" lastClr="000000"/>
              </a:solidFill>
              <a:latin typeface="Trebuchet MS"/>
              <a:cs typeface="Trebuchet MS"/>
            </a:endParaRPr>
          </a:p>
        </p:txBody>
      </p:sp>
      <p:sp>
        <p:nvSpPr>
          <p:cNvPr id="26" name="object 26"/>
          <p:cNvSpPr txBox="1"/>
          <p:nvPr/>
        </p:nvSpPr>
        <p:spPr>
          <a:xfrm>
            <a:off x="5014543" y="3903512"/>
            <a:ext cx="2030506" cy="279526"/>
          </a:xfrm>
          <a:prstGeom prst="rect">
            <a:avLst/>
          </a:prstGeom>
        </p:spPr>
        <p:txBody>
          <a:bodyPr vert="horz" wrap="square" lIns="0" tIns="14568" rIns="0" bIns="0" rtlCol="0">
            <a:spAutoFit/>
          </a:bodyPr>
          <a:lstStyle/>
          <a:p>
            <a:pPr marL="260551" indent="-249905">
              <a:spcBef>
                <a:spcPts val="115"/>
              </a:spcBef>
              <a:buFont typeface="Arial"/>
              <a:buChar char="•"/>
              <a:tabLst>
                <a:tab pos="260551" algn="l"/>
                <a:tab pos="261111" algn="l"/>
              </a:tabLst>
            </a:pPr>
            <a:r>
              <a:rPr lang="en-US" sz="1721" b="1" spc="-115" dirty="0">
                <a:solidFill>
                  <a:sysClr val="windowText" lastClr="000000"/>
                </a:solidFill>
                <a:latin typeface="Trebuchet MS"/>
                <a:cs typeface="Trebuchet MS"/>
              </a:rPr>
              <a:t>WIOA</a:t>
            </a:r>
            <a:r>
              <a:rPr sz="1721" b="1" spc="-31" dirty="0">
                <a:solidFill>
                  <a:sysClr val="windowText" lastClr="000000"/>
                </a:solidFill>
                <a:latin typeface="Trebuchet MS"/>
                <a:cs typeface="Trebuchet MS"/>
              </a:rPr>
              <a:t> </a:t>
            </a:r>
            <a:r>
              <a:rPr sz="1721" b="1" spc="-119" dirty="0">
                <a:solidFill>
                  <a:sysClr val="windowText" lastClr="000000"/>
                </a:solidFill>
                <a:latin typeface="Trebuchet MS"/>
                <a:cs typeface="Trebuchet MS"/>
              </a:rPr>
              <a:t>Youth</a:t>
            </a:r>
            <a:r>
              <a:rPr sz="1721" b="1" spc="-256" dirty="0">
                <a:solidFill>
                  <a:sysClr val="windowText" lastClr="000000"/>
                </a:solidFill>
                <a:latin typeface="Trebuchet MS"/>
                <a:cs typeface="Trebuchet MS"/>
              </a:rPr>
              <a:t> </a:t>
            </a:r>
            <a:r>
              <a:rPr sz="1721" b="1" spc="-141" dirty="0">
                <a:solidFill>
                  <a:sysClr val="windowText" lastClr="000000"/>
                </a:solidFill>
                <a:latin typeface="Trebuchet MS"/>
                <a:cs typeface="Trebuchet MS"/>
              </a:rPr>
              <a:t>ONLY</a:t>
            </a:r>
            <a:endParaRPr sz="1721" dirty="0">
              <a:solidFill>
                <a:sysClr val="windowText" lastClr="000000"/>
              </a:solidFill>
              <a:latin typeface="Trebuchet MS"/>
              <a:cs typeface="Trebuchet MS"/>
            </a:endParaRPr>
          </a:p>
        </p:txBody>
      </p:sp>
      <p:sp>
        <p:nvSpPr>
          <p:cNvPr id="27" name="object 27"/>
          <p:cNvSpPr txBox="1"/>
          <p:nvPr/>
        </p:nvSpPr>
        <p:spPr>
          <a:xfrm>
            <a:off x="5019160" y="4170436"/>
            <a:ext cx="5482478" cy="749274"/>
          </a:xfrm>
          <a:prstGeom prst="rect">
            <a:avLst/>
          </a:prstGeom>
        </p:spPr>
        <p:txBody>
          <a:bodyPr vert="horz" wrap="square" lIns="0" tIns="11206" rIns="0" bIns="0" rtlCol="0">
            <a:spAutoFit/>
          </a:bodyPr>
          <a:lstStyle/>
          <a:p>
            <a:pPr marL="671828" marR="202277" indent="-333393">
              <a:lnSpc>
                <a:spcPct val="100800"/>
              </a:lnSpc>
              <a:spcBef>
                <a:spcPts val="88"/>
              </a:spcBef>
              <a:buFont typeface="Wingdings"/>
              <a:buChar char=""/>
              <a:tabLst>
                <a:tab pos="671828" algn="l"/>
                <a:tab pos="672389" algn="l"/>
              </a:tabLst>
            </a:pPr>
            <a:r>
              <a:rPr sz="1588" spc="-79" dirty="0">
                <a:solidFill>
                  <a:sysClr val="windowText" lastClr="000000"/>
                </a:solidFill>
                <a:latin typeface="Trebuchet MS"/>
                <a:cs typeface="Trebuchet MS"/>
              </a:rPr>
              <a:t>Participant</a:t>
            </a:r>
            <a:r>
              <a:rPr sz="1588" spc="-146" dirty="0">
                <a:solidFill>
                  <a:sysClr val="windowText" lastClr="000000"/>
                </a:solidFill>
                <a:latin typeface="Trebuchet MS"/>
                <a:cs typeface="Trebuchet MS"/>
              </a:rPr>
              <a:t> </a:t>
            </a:r>
            <a:r>
              <a:rPr sz="1588" spc="-53" dirty="0">
                <a:solidFill>
                  <a:sysClr val="windowText" lastClr="000000"/>
                </a:solidFill>
                <a:latin typeface="Trebuchet MS"/>
                <a:cs typeface="Trebuchet MS"/>
              </a:rPr>
              <a:t>is</a:t>
            </a:r>
            <a:r>
              <a:rPr sz="1588" spc="-128" dirty="0">
                <a:solidFill>
                  <a:sysClr val="windowText" lastClr="000000"/>
                </a:solidFill>
                <a:latin typeface="Trebuchet MS"/>
                <a:cs typeface="Trebuchet MS"/>
              </a:rPr>
              <a:t> </a:t>
            </a:r>
            <a:r>
              <a:rPr sz="1588" spc="-57" dirty="0">
                <a:solidFill>
                  <a:sysClr val="windowText" lastClr="000000"/>
                </a:solidFill>
                <a:latin typeface="Trebuchet MS"/>
                <a:cs typeface="Trebuchet MS"/>
              </a:rPr>
              <a:t>in</a:t>
            </a:r>
            <a:r>
              <a:rPr sz="1588" spc="-128" dirty="0">
                <a:solidFill>
                  <a:sysClr val="windowText" lastClr="000000"/>
                </a:solidFill>
                <a:latin typeface="Trebuchet MS"/>
                <a:cs typeface="Trebuchet MS"/>
              </a:rPr>
              <a:t> </a:t>
            </a:r>
            <a:r>
              <a:rPr sz="1588" spc="-66" dirty="0">
                <a:solidFill>
                  <a:sysClr val="windowText" lastClr="000000"/>
                </a:solidFill>
                <a:latin typeface="Trebuchet MS"/>
                <a:cs typeface="Trebuchet MS"/>
              </a:rPr>
              <a:t>Foster</a:t>
            </a:r>
            <a:r>
              <a:rPr sz="1588" spc="-132" dirty="0">
                <a:solidFill>
                  <a:sysClr val="windowText" lastClr="000000"/>
                </a:solidFill>
                <a:latin typeface="Trebuchet MS"/>
                <a:cs typeface="Trebuchet MS"/>
              </a:rPr>
              <a:t> </a:t>
            </a:r>
            <a:r>
              <a:rPr sz="1588" spc="-79" dirty="0">
                <a:solidFill>
                  <a:sysClr val="windowText" lastClr="000000"/>
                </a:solidFill>
                <a:latin typeface="Trebuchet MS"/>
                <a:cs typeface="Trebuchet MS"/>
              </a:rPr>
              <a:t>Care</a:t>
            </a:r>
            <a:r>
              <a:rPr sz="1588" spc="-128" dirty="0">
                <a:solidFill>
                  <a:sysClr val="windowText" lastClr="000000"/>
                </a:solidFill>
                <a:latin typeface="Trebuchet MS"/>
                <a:cs typeface="Trebuchet MS"/>
              </a:rPr>
              <a:t> </a:t>
            </a:r>
            <a:r>
              <a:rPr sz="1588" spc="-66" dirty="0">
                <a:solidFill>
                  <a:sysClr val="windowText" lastClr="000000"/>
                </a:solidFill>
                <a:latin typeface="Trebuchet MS"/>
                <a:cs typeface="Trebuchet MS"/>
              </a:rPr>
              <a:t>System</a:t>
            </a:r>
            <a:r>
              <a:rPr sz="1588" spc="-115" dirty="0">
                <a:solidFill>
                  <a:sysClr val="windowText" lastClr="000000"/>
                </a:solidFill>
                <a:latin typeface="Trebuchet MS"/>
                <a:cs typeface="Trebuchet MS"/>
              </a:rPr>
              <a:t> </a:t>
            </a:r>
            <a:r>
              <a:rPr sz="1588" spc="-49" dirty="0">
                <a:solidFill>
                  <a:sysClr val="windowText" lastClr="000000"/>
                </a:solidFill>
                <a:latin typeface="Trebuchet MS"/>
                <a:cs typeface="Trebuchet MS"/>
              </a:rPr>
              <a:t>and</a:t>
            </a:r>
            <a:r>
              <a:rPr sz="1588" spc="-137" dirty="0">
                <a:solidFill>
                  <a:sysClr val="windowText" lastClr="000000"/>
                </a:solidFill>
                <a:latin typeface="Trebuchet MS"/>
                <a:cs typeface="Trebuchet MS"/>
              </a:rPr>
              <a:t> </a:t>
            </a:r>
            <a:r>
              <a:rPr sz="1588" spc="-79" dirty="0">
                <a:solidFill>
                  <a:sysClr val="windowText" lastClr="000000"/>
                </a:solidFill>
                <a:latin typeface="Trebuchet MS"/>
                <a:cs typeface="Trebuchet MS"/>
              </a:rPr>
              <a:t>exits</a:t>
            </a:r>
            <a:r>
              <a:rPr sz="1588" spc="-128" dirty="0">
                <a:solidFill>
                  <a:sysClr val="windowText" lastClr="000000"/>
                </a:solidFill>
                <a:latin typeface="Trebuchet MS"/>
                <a:cs typeface="Trebuchet MS"/>
              </a:rPr>
              <a:t> </a:t>
            </a:r>
            <a:r>
              <a:rPr sz="1588" spc="-62" dirty="0">
                <a:solidFill>
                  <a:sysClr val="windowText" lastClr="000000"/>
                </a:solidFill>
                <a:latin typeface="Trebuchet MS"/>
                <a:cs typeface="Trebuchet MS"/>
              </a:rPr>
              <a:t>because</a:t>
            </a:r>
            <a:r>
              <a:rPr sz="1588" spc="-128" dirty="0">
                <a:solidFill>
                  <a:sysClr val="windowText" lastClr="000000"/>
                </a:solidFill>
                <a:latin typeface="Trebuchet MS"/>
                <a:cs typeface="Trebuchet MS"/>
              </a:rPr>
              <a:t> </a:t>
            </a:r>
            <a:r>
              <a:rPr sz="1588" spc="-53" dirty="0">
                <a:solidFill>
                  <a:sysClr val="windowText" lastClr="000000"/>
                </a:solidFill>
                <a:latin typeface="Trebuchet MS"/>
                <a:cs typeface="Trebuchet MS"/>
              </a:rPr>
              <a:t>of  </a:t>
            </a:r>
            <a:r>
              <a:rPr sz="1588" spc="-49" dirty="0">
                <a:solidFill>
                  <a:sysClr val="windowText" lastClr="000000"/>
                </a:solidFill>
                <a:latin typeface="Trebuchet MS"/>
                <a:cs typeface="Trebuchet MS"/>
              </a:rPr>
              <a:t>move</a:t>
            </a:r>
            <a:r>
              <a:rPr sz="1588" spc="-124" dirty="0">
                <a:solidFill>
                  <a:sysClr val="windowText" lastClr="000000"/>
                </a:solidFill>
                <a:latin typeface="Trebuchet MS"/>
                <a:cs typeface="Trebuchet MS"/>
              </a:rPr>
              <a:t> </a:t>
            </a:r>
            <a:r>
              <a:rPr sz="1588" spc="-62" dirty="0">
                <a:solidFill>
                  <a:sysClr val="windowText" lastClr="000000"/>
                </a:solidFill>
                <a:latin typeface="Trebuchet MS"/>
                <a:cs typeface="Trebuchet MS"/>
              </a:rPr>
              <a:t>from</a:t>
            </a:r>
            <a:r>
              <a:rPr sz="1588" spc="-119" dirty="0">
                <a:solidFill>
                  <a:sysClr val="windowText" lastClr="000000"/>
                </a:solidFill>
                <a:latin typeface="Trebuchet MS"/>
                <a:cs typeface="Trebuchet MS"/>
              </a:rPr>
              <a:t> </a:t>
            </a:r>
            <a:r>
              <a:rPr sz="1588" spc="-84" dirty="0">
                <a:solidFill>
                  <a:sysClr val="windowText" lastClr="000000"/>
                </a:solidFill>
                <a:latin typeface="Trebuchet MS"/>
                <a:cs typeface="Trebuchet MS"/>
              </a:rPr>
              <a:t>local</a:t>
            </a:r>
            <a:r>
              <a:rPr sz="1588" spc="-128" dirty="0">
                <a:solidFill>
                  <a:sysClr val="windowText" lastClr="000000"/>
                </a:solidFill>
                <a:latin typeface="Trebuchet MS"/>
                <a:cs typeface="Trebuchet MS"/>
              </a:rPr>
              <a:t> </a:t>
            </a:r>
            <a:r>
              <a:rPr sz="1588" spc="-71" dirty="0">
                <a:solidFill>
                  <a:sysClr val="windowText" lastClr="000000"/>
                </a:solidFill>
                <a:latin typeface="Trebuchet MS"/>
                <a:cs typeface="Trebuchet MS"/>
              </a:rPr>
              <a:t>area</a:t>
            </a:r>
            <a:r>
              <a:rPr sz="1588" spc="-132" dirty="0">
                <a:solidFill>
                  <a:sysClr val="windowText" lastClr="000000"/>
                </a:solidFill>
                <a:latin typeface="Trebuchet MS"/>
                <a:cs typeface="Trebuchet MS"/>
              </a:rPr>
              <a:t> </a:t>
            </a:r>
            <a:r>
              <a:rPr sz="1588" spc="-44" dirty="0">
                <a:solidFill>
                  <a:sysClr val="windowText" lastClr="000000"/>
                </a:solidFill>
                <a:latin typeface="Trebuchet MS"/>
                <a:cs typeface="Trebuchet MS"/>
              </a:rPr>
              <a:t>as</a:t>
            </a:r>
            <a:r>
              <a:rPr sz="1588" spc="-124" dirty="0">
                <a:solidFill>
                  <a:sysClr val="windowText" lastClr="000000"/>
                </a:solidFill>
                <a:latin typeface="Trebuchet MS"/>
                <a:cs typeface="Trebuchet MS"/>
              </a:rPr>
              <a:t> </a:t>
            </a:r>
            <a:r>
              <a:rPr sz="1588" spc="-71" dirty="0">
                <a:solidFill>
                  <a:sysClr val="windowText" lastClr="000000"/>
                </a:solidFill>
                <a:latin typeface="Trebuchet MS"/>
                <a:cs typeface="Trebuchet MS"/>
              </a:rPr>
              <a:t>part</a:t>
            </a:r>
            <a:r>
              <a:rPr sz="1588" spc="-132" dirty="0">
                <a:solidFill>
                  <a:sysClr val="windowText" lastClr="000000"/>
                </a:solidFill>
                <a:latin typeface="Trebuchet MS"/>
                <a:cs typeface="Trebuchet MS"/>
              </a:rPr>
              <a:t> </a:t>
            </a:r>
            <a:r>
              <a:rPr sz="1588" spc="-53" dirty="0">
                <a:solidFill>
                  <a:sysClr val="windowText" lastClr="000000"/>
                </a:solidFill>
                <a:latin typeface="Trebuchet MS"/>
                <a:cs typeface="Trebuchet MS"/>
              </a:rPr>
              <a:t>of</a:t>
            </a:r>
            <a:r>
              <a:rPr sz="1588" spc="-110" dirty="0">
                <a:solidFill>
                  <a:sysClr val="windowText" lastClr="000000"/>
                </a:solidFill>
                <a:latin typeface="Trebuchet MS"/>
                <a:cs typeface="Trebuchet MS"/>
              </a:rPr>
              <a:t> </a:t>
            </a:r>
            <a:r>
              <a:rPr sz="1588" spc="-57" dirty="0">
                <a:solidFill>
                  <a:sysClr val="windowText" lastClr="000000"/>
                </a:solidFill>
                <a:latin typeface="Trebuchet MS"/>
                <a:cs typeface="Trebuchet MS"/>
              </a:rPr>
              <a:t>program</a:t>
            </a:r>
            <a:r>
              <a:rPr sz="1588" spc="-128" dirty="0">
                <a:solidFill>
                  <a:sysClr val="windowText" lastClr="000000"/>
                </a:solidFill>
                <a:latin typeface="Trebuchet MS"/>
                <a:cs typeface="Trebuchet MS"/>
              </a:rPr>
              <a:t> </a:t>
            </a:r>
            <a:r>
              <a:rPr sz="1588" spc="-35" dirty="0">
                <a:solidFill>
                  <a:sysClr val="windowText" lastClr="000000"/>
                </a:solidFill>
                <a:latin typeface="Trebuchet MS"/>
                <a:cs typeface="Trebuchet MS"/>
              </a:rPr>
              <a:t>or</a:t>
            </a:r>
            <a:r>
              <a:rPr sz="1588" spc="-124" dirty="0">
                <a:solidFill>
                  <a:sysClr val="windowText" lastClr="000000"/>
                </a:solidFill>
                <a:latin typeface="Trebuchet MS"/>
                <a:cs typeface="Trebuchet MS"/>
              </a:rPr>
              <a:t> </a:t>
            </a:r>
            <a:r>
              <a:rPr sz="1588" spc="-62" dirty="0">
                <a:solidFill>
                  <a:sysClr val="windowText" lastClr="000000"/>
                </a:solidFill>
                <a:latin typeface="Trebuchet MS"/>
                <a:cs typeface="Trebuchet MS"/>
              </a:rPr>
              <a:t>system</a:t>
            </a:r>
            <a:endParaRPr sz="1588" dirty="0">
              <a:solidFill>
                <a:sysClr val="windowText" lastClr="000000"/>
              </a:solidFill>
              <a:latin typeface="Trebuchet MS"/>
              <a:cs typeface="Trebuchet MS"/>
            </a:endParaRPr>
          </a:p>
          <a:p>
            <a:pPr marL="344039" indent="-333393">
              <a:spcBef>
                <a:spcPts val="13"/>
              </a:spcBef>
              <a:buFont typeface="Arial"/>
              <a:buChar char="•"/>
              <a:tabLst>
                <a:tab pos="344039" algn="l"/>
                <a:tab pos="344599" algn="l"/>
              </a:tabLst>
            </a:pPr>
            <a:r>
              <a:rPr sz="1588" spc="-79" dirty="0">
                <a:solidFill>
                  <a:sysClr val="windowText" lastClr="000000"/>
                </a:solidFill>
                <a:latin typeface="Trebuchet MS"/>
                <a:cs typeface="Trebuchet MS"/>
              </a:rPr>
              <a:t>Participant</a:t>
            </a:r>
            <a:r>
              <a:rPr sz="1588" spc="-141" dirty="0">
                <a:solidFill>
                  <a:sysClr val="windowText" lastClr="000000"/>
                </a:solidFill>
                <a:latin typeface="Trebuchet MS"/>
                <a:cs typeface="Trebuchet MS"/>
              </a:rPr>
              <a:t> </a:t>
            </a:r>
            <a:r>
              <a:rPr sz="1588" spc="-84" dirty="0">
                <a:solidFill>
                  <a:sysClr val="windowText" lastClr="000000"/>
                </a:solidFill>
                <a:latin typeface="Trebuchet MS"/>
                <a:cs typeface="Trebuchet MS"/>
              </a:rPr>
              <a:t>will</a:t>
            </a:r>
            <a:r>
              <a:rPr sz="1588" spc="-137" dirty="0">
                <a:solidFill>
                  <a:sysClr val="windowText" lastClr="000000"/>
                </a:solidFill>
                <a:latin typeface="Trebuchet MS"/>
                <a:cs typeface="Trebuchet MS"/>
              </a:rPr>
              <a:t> </a:t>
            </a:r>
            <a:r>
              <a:rPr sz="1588" spc="-49" dirty="0">
                <a:solidFill>
                  <a:sysClr val="windowText" lastClr="000000"/>
                </a:solidFill>
                <a:latin typeface="Trebuchet MS"/>
                <a:cs typeface="Trebuchet MS"/>
              </a:rPr>
              <a:t>not</a:t>
            </a:r>
            <a:r>
              <a:rPr sz="1588" spc="-124" dirty="0">
                <a:solidFill>
                  <a:sysClr val="windowText" lastClr="000000"/>
                </a:solidFill>
                <a:latin typeface="Trebuchet MS"/>
                <a:cs typeface="Trebuchet MS"/>
              </a:rPr>
              <a:t> </a:t>
            </a:r>
            <a:r>
              <a:rPr sz="1588" spc="-57" dirty="0">
                <a:solidFill>
                  <a:sysClr val="windowText" lastClr="000000"/>
                </a:solidFill>
                <a:latin typeface="Trebuchet MS"/>
                <a:cs typeface="Trebuchet MS"/>
              </a:rPr>
              <a:t>be</a:t>
            </a:r>
            <a:r>
              <a:rPr sz="1588" spc="-119" dirty="0">
                <a:solidFill>
                  <a:sysClr val="windowText" lastClr="000000"/>
                </a:solidFill>
                <a:latin typeface="Trebuchet MS"/>
                <a:cs typeface="Trebuchet MS"/>
              </a:rPr>
              <a:t> </a:t>
            </a:r>
            <a:r>
              <a:rPr sz="1588" spc="-66" dirty="0">
                <a:solidFill>
                  <a:sysClr val="windowText" lastClr="000000"/>
                </a:solidFill>
                <a:latin typeface="Trebuchet MS"/>
                <a:cs typeface="Trebuchet MS"/>
              </a:rPr>
              <a:t>included</a:t>
            </a:r>
            <a:r>
              <a:rPr sz="1588" spc="-137" dirty="0">
                <a:solidFill>
                  <a:sysClr val="windowText" lastClr="000000"/>
                </a:solidFill>
                <a:latin typeface="Trebuchet MS"/>
                <a:cs typeface="Trebuchet MS"/>
              </a:rPr>
              <a:t> </a:t>
            </a:r>
            <a:r>
              <a:rPr sz="1588" spc="-57" dirty="0">
                <a:solidFill>
                  <a:sysClr val="windowText" lastClr="000000"/>
                </a:solidFill>
                <a:latin typeface="Trebuchet MS"/>
                <a:cs typeface="Trebuchet MS"/>
              </a:rPr>
              <a:t>in</a:t>
            </a:r>
            <a:r>
              <a:rPr sz="1588" spc="-128" dirty="0">
                <a:solidFill>
                  <a:sysClr val="windowText" lastClr="000000"/>
                </a:solidFill>
                <a:latin typeface="Trebuchet MS"/>
                <a:cs typeface="Trebuchet MS"/>
              </a:rPr>
              <a:t> </a:t>
            </a:r>
            <a:r>
              <a:rPr sz="1588" spc="-66" dirty="0">
                <a:solidFill>
                  <a:sysClr val="windowText" lastClr="000000"/>
                </a:solidFill>
                <a:latin typeface="Trebuchet MS"/>
                <a:cs typeface="Trebuchet MS"/>
              </a:rPr>
              <a:t>the</a:t>
            </a:r>
            <a:r>
              <a:rPr sz="1588" spc="-124" dirty="0">
                <a:solidFill>
                  <a:sysClr val="windowText" lastClr="000000"/>
                </a:solidFill>
                <a:latin typeface="Trebuchet MS"/>
                <a:cs typeface="Trebuchet MS"/>
              </a:rPr>
              <a:t> </a:t>
            </a:r>
            <a:r>
              <a:rPr sz="1588" spc="-66" dirty="0">
                <a:solidFill>
                  <a:sysClr val="windowText" lastClr="000000"/>
                </a:solidFill>
                <a:latin typeface="Trebuchet MS"/>
                <a:cs typeface="Trebuchet MS"/>
              </a:rPr>
              <a:t>performance</a:t>
            </a:r>
            <a:r>
              <a:rPr sz="1588" spc="-124" dirty="0">
                <a:solidFill>
                  <a:sysClr val="windowText" lastClr="000000"/>
                </a:solidFill>
                <a:latin typeface="Trebuchet MS"/>
                <a:cs typeface="Trebuchet MS"/>
              </a:rPr>
              <a:t> </a:t>
            </a:r>
            <a:r>
              <a:rPr sz="1588" spc="-79" dirty="0">
                <a:solidFill>
                  <a:sysClr val="windowText" lastClr="000000"/>
                </a:solidFill>
                <a:latin typeface="Trebuchet MS"/>
                <a:cs typeface="Trebuchet MS"/>
              </a:rPr>
              <a:t>calculation</a:t>
            </a:r>
            <a:endParaRPr sz="1588" dirty="0">
              <a:solidFill>
                <a:sysClr val="windowText" lastClr="000000"/>
              </a:solidFill>
              <a:latin typeface="Trebuchet MS"/>
              <a:cs typeface="Trebuchet MS"/>
            </a:endParaRPr>
          </a:p>
        </p:txBody>
      </p:sp>
      <p:sp>
        <p:nvSpPr>
          <p:cNvPr id="30" name="TextBox 29">
            <a:extLst>
              <a:ext uri="{FF2B5EF4-FFF2-40B4-BE49-F238E27FC236}">
                <a16:creationId xmlns:a16="http://schemas.microsoft.com/office/drawing/2014/main" id="{4FE8014D-AEB8-6A05-4372-3D66773B61B0}"/>
              </a:ext>
            </a:extLst>
          </p:cNvPr>
          <p:cNvSpPr txBox="1"/>
          <p:nvPr/>
        </p:nvSpPr>
        <p:spPr>
          <a:xfrm>
            <a:off x="352044" y="204708"/>
            <a:ext cx="6940296" cy="646331"/>
          </a:xfrm>
          <a:prstGeom prst="rect">
            <a:avLst/>
          </a:prstGeom>
          <a:noFill/>
        </p:spPr>
        <p:txBody>
          <a:bodyPr wrap="square">
            <a:spAutoFit/>
          </a:bodyPr>
          <a:lstStyle/>
          <a:p>
            <a:r>
              <a:rPr lang="en-US" sz="3600" dirty="0">
                <a:solidFill>
                  <a:srgbClr val="162068"/>
                </a:solidFill>
                <a:latin typeface="+mj-lt"/>
                <a:ea typeface="+mj-ea"/>
              </a:rPr>
              <a:t>WIOA Title I Program Exit Compliance </a:t>
            </a:r>
          </a:p>
        </p:txBody>
      </p:sp>
      <p:pic>
        <p:nvPicPr>
          <p:cNvPr id="9218" name="Picture 2" descr="Wraparound Services for Young People in Poverty: Taking a Look at CCMEP  with New Program Data - The Center for Community Solutions">
            <a:extLst>
              <a:ext uri="{FF2B5EF4-FFF2-40B4-BE49-F238E27FC236}">
                <a16:creationId xmlns:a16="http://schemas.microsoft.com/office/drawing/2014/main" id="{526F3F80-6D1E-25B2-741E-EFB96C4AE046}"/>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7040" y="1765206"/>
            <a:ext cx="3569251" cy="327231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4">
            <a:extLst>
              <a:ext uri="{FF2B5EF4-FFF2-40B4-BE49-F238E27FC236}">
                <a16:creationId xmlns:a16="http://schemas.microsoft.com/office/drawing/2014/main" id="{0E92E7AD-6C35-A833-34AD-23204F14DB99}"/>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14</a:t>
            </a:fld>
            <a:endParaRPr lang="en-AU" dirty="0"/>
          </a:p>
        </p:txBody>
      </p:sp>
      <p:pic>
        <p:nvPicPr>
          <p:cNvPr id="9" name="Audio 8">
            <a:hlinkClick r:id="" action="ppaction://media"/>
            <a:extLst>
              <a:ext uri="{FF2B5EF4-FFF2-40B4-BE49-F238E27FC236}">
                <a16:creationId xmlns:a16="http://schemas.microsoft.com/office/drawing/2014/main" id="{E509C5F4-8C82-DCD0-3570-F938E6B1458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6448"/>
    </mc:Choice>
    <mc:Fallback xmlns="">
      <p:transition spd="slow" advTm="56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66FA-5CCC-4510-963E-89A5E1A01665}"/>
              </a:ext>
            </a:extLst>
          </p:cNvPr>
          <p:cNvSpPr>
            <a:spLocks noGrp="1"/>
          </p:cNvSpPr>
          <p:nvPr>
            <p:ph type="title"/>
          </p:nvPr>
        </p:nvSpPr>
        <p:spPr>
          <a:xfrm>
            <a:off x="3028648" y="2470893"/>
            <a:ext cx="6134703" cy="1311128"/>
          </a:xfrm>
        </p:spPr>
        <p:txBody>
          <a:bodyPr>
            <a:normAutofit/>
          </a:bodyPr>
          <a:lstStyle/>
          <a:p>
            <a:r>
              <a:rPr lang="en-US" dirty="0"/>
              <a:t>Records Retention</a:t>
            </a:r>
          </a:p>
        </p:txBody>
      </p:sp>
      <p:pic>
        <p:nvPicPr>
          <p:cNvPr id="5" name="Audio 4">
            <a:hlinkClick r:id="" action="ppaction://media"/>
            <a:extLst>
              <a:ext uri="{FF2B5EF4-FFF2-40B4-BE49-F238E27FC236}">
                <a16:creationId xmlns:a16="http://schemas.microsoft.com/office/drawing/2014/main" id="{C2F2EE22-C1C2-9B97-3908-B31253E3C8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18214822"/>
      </p:ext>
    </p:extLst>
  </p:cSld>
  <p:clrMapOvr>
    <a:masterClrMapping/>
  </p:clrMapOvr>
  <mc:AlternateContent xmlns:mc="http://schemas.openxmlformats.org/markup-compatibility/2006" xmlns:p14="http://schemas.microsoft.com/office/powerpoint/2010/main">
    <mc:Choice Requires="p14">
      <p:transition spd="slow" p14:dur="2000" advTm="9045"/>
    </mc:Choice>
    <mc:Fallback xmlns="">
      <p:transition spd="slow" advTm="9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5425DF-C78C-B1CD-9EA2-611012590B34}"/>
              </a:ext>
            </a:extLst>
          </p:cNvPr>
          <p:cNvSpPr txBox="1"/>
          <p:nvPr/>
        </p:nvSpPr>
        <p:spPr>
          <a:xfrm>
            <a:off x="352044" y="204708"/>
            <a:ext cx="6940296" cy="646331"/>
          </a:xfrm>
          <a:prstGeom prst="rect">
            <a:avLst/>
          </a:prstGeom>
          <a:noFill/>
        </p:spPr>
        <p:txBody>
          <a:bodyPr wrap="square">
            <a:spAutoFit/>
          </a:bodyPr>
          <a:lstStyle/>
          <a:p>
            <a:r>
              <a:rPr lang="en-US" sz="3600" dirty="0">
                <a:solidFill>
                  <a:srgbClr val="162068"/>
                </a:solidFill>
                <a:latin typeface="+mj-lt"/>
                <a:ea typeface="+mj-ea"/>
              </a:rPr>
              <a:t>Records Retention Period </a:t>
            </a:r>
          </a:p>
        </p:txBody>
      </p:sp>
      <p:sp>
        <p:nvSpPr>
          <p:cNvPr id="9" name="TextBox 8">
            <a:extLst>
              <a:ext uri="{FF2B5EF4-FFF2-40B4-BE49-F238E27FC236}">
                <a16:creationId xmlns:a16="http://schemas.microsoft.com/office/drawing/2014/main" id="{9657941D-A745-4E8C-9E7D-BEBE64A29E99}"/>
              </a:ext>
            </a:extLst>
          </p:cNvPr>
          <p:cNvSpPr txBox="1"/>
          <p:nvPr/>
        </p:nvSpPr>
        <p:spPr>
          <a:xfrm>
            <a:off x="1143000" y="1564053"/>
            <a:ext cx="9612984" cy="4247317"/>
          </a:xfrm>
          <a:prstGeom prst="rect">
            <a:avLst/>
          </a:prstGeom>
          <a:noFill/>
        </p:spPr>
        <p:txBody>
          <a:bodyPr wrap="square">
            <a:spAutoFit/>
          </a:bodyPr>
          <a:lstStyle/>
          <a:p>
            <a:pPr marL="285750" indent="-285750">
              <a:buFont typeface="Arial" panose="020B0604020202020204" pitchFamily="34" charset="0"/>
              <a:buChar char="•"/>
            </a:pPr>
            <a:r>
              <a:rPr lang="en-US" dirty="0"/>
              <a:t>Program records (including participant documentation) must generally be retained for a period of time as prescribed in local policy (3-5 years). Specific requirements are described in the following slides.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sub-recipients of Federal grants must assure that local policies and procedures regarding the retention of pertinent records comply with federal and state guidance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State </a:t>
            </a:r>
            <a:r>
              <a:rPr lang="en-US" dirty="0">
                <a:hlinkClick r:id="rId4"/>
              </a:rPr>
              <a:t>Workforce Innovation Notice 01-05 </a:t>
            </a:r>
            <a:r>
              <a:rPr lang="en-US" dirty="0"/>
              <a:t>describes the state WIOA record retention requirements in greater detail. </a:t>
            </a:r>
            <a:r>
              <a:rPr lang="en-US" u="sng" dirty="0"/>
              <a:t>Local Policy takes precedent</a:t>
            </a:r>
            <a:r>
              <a:rPr lang="en-US" dirty="0"/>
              <a:t>, however.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Any provisions contained in any other applicable laws and regulations shall apply, even if they are not explicitly stated in state policy.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Nothing in this presentation shall be construed to contradict prevailing laws and requirements for records retention that may be more restrictive than the federal requirement.</a:t>
            </a:r>
          </a:p>
        </p:txBody>
      </p:sp>
      <p:sp>
        <p:nvSpPr>
          <p:cNvPr id="2" name="Slide Number Placeholder 4">
            <a:extLst>
              <a:ext uri="{FF2B5EF4-FFF2-40B4-BE49-F238E27FC236}">
                <a16:creationId xmlns:a16="http://schemas.microsoft.com/office/drawing/2014/main" id="{EBE2F19D-CF35-6ADE-FDA6-CCA9CF92A9F8}"/>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16</a:t>
            </a:fld>
            <a:endParaRPr lang="en-AU" dirty="0"/>
          </a:p>
        </p:txBody>
      </p:sp>
      <p:pic>
        <p:nvPicPr>
          <p:cNvPr id="5" name="Audio 4">
            <a:hlinkClick r:id="" action="ppaction://media"/>
            <a:extLst>
              <a:ext uri="{FF2B5EF4-FFF2-40B4-BE49-F238E27FC236}">
                <a16:creationId xmlns:a16="http://schemas.microsoft.com/office/drawing/2014/main" id="{8827261A-ADDC-CD43-3FF0-0C0ADA29833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67950215"/>
      </p:ext>
    </p:extLst>
  </p:cSld>
  <p:clrMapOvr>
    <a:masterClrMapping/>
  </p:clrMapOvr>
  <mc:AlternateContent xmlns:mc="http://schemas.openxmlformats.org/markup-compatibility/2006" xmlns:p14="http://schemas.microsoft.com/office/powerpoint/2010/main">
    <mc:Choice Requires="p14">
      <p:transition spd="slow" p14:dur="2000" advTm="58509"/>
    </mc:Choice>
    <mc:Fallback xmlns="">
      <p:transition spd="slow" advTm="58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5425DF-C78C-B1CD-9EA2-611012590B34}"/>
              </a:ext>
            </a:extLst>
          </p:cNvPr>
          <p:cNvSpPr txBox="1"/>
          <p:nvPr/>
        </p:nvSpPr>
        <p:spPr>
          <a:xfrm>
            <a:off x="352044" y="204708"/>
            <a:ext cx="8572500" cy="646331"/>
          </a:xfrm>
          <a:prstGeom prst="rect">
            <a:avLst/>
          </a:prstGeom>
          <a:noFill/>
        </p:spPr>
        <p:txBody>
          <a:bodyPr wrap="square">
            <a:spAutoFit/>
          </a:bodyPr>
          <a:lstStyle/>
          <a:p>
            <a:r>
              <a:rPr lang="en-US" sz="3600" dirty="0">
                <a:solidFill>
                  <a:srgbClr val="162068"/>
                </a:solidFill>
                <a:latin typeface="+mj-lt"/>
                <a:ea typeface="+mj-ea"/>
              </a:rPr>
              <a:t>Records Retention Period – Start Dates </a:t>
            </a:r>
          </a:p>
        </p:txBody>
      </p:sp>
      <p:graphicFrame>
        <p:nvGraphicFramePr>
          <p:cNvPr id="3" name="Table 2">
            <a:extLst>
              <a:ext uri="{FF2B5EF4-FFF2-40B4-BE49-F238E27FC236}">
                <a16:creationId xmlns:a16="http://schemas.microsoft.com/office/drawing/2014/main" id="{40F17D87-31F2-EDFD-6652-926F9DD6AACB}"/>
              </a:ext>
            </a:extLst>
          </p:cNvPr>
          <p:cNvGraphicFramePr>
            <a:graphicFrameLocks noGrp="1"/>
          </p:cNvGraphicFramePr>
          <p:nvPr>
            <p:extLst>
              <p:ext uri="{D42A27DB-BD31-4B8C-83A1-F6EECF244321}">
                <p14:modId xmlns:p14="http://schemas.microsoft.com/office/powerpoint/2010/main" val="3492449386"/>
              </p:ext>
            </p:extLst>
          </p:nvPr>
        </p:nvGraphicFramePr>
        <p:xfrm>
          <a:off x="1294157" y="1199007"/>
          <a:ext cx="9497667" cy="4677172"/>
        </p:xfrm>
        <a:graphic>
          <a:graphicData uri="http://schemas.openxmlformats.org/drawingml/2006/table">
            <a:tbl>
              <a:tblPr firstRow="1" firstCol="1" bandRow="1"/>
              <a:tblGrid>
                <a:gridCol w="4921528">
                  <a:extLst>
                    <a:ext uri="{9D8B030D-6E8A-4147-A177-3AD203B41FA5}">
                      <a16:colId xmlns:a16="http://schemas.microsoft.com/office/drawing/2014/main" val="605276643"/>
                    </a:ext>
                  </a:extLst>
                </a:gridCol>
                <a:gridCol w="4576139">
                  <a:extLst>
                    <a:ext uri="{9D8B030D-6E8A-4147-A177-3AD203B41FA5}">
                      <a16:colId xmlns:a16="http://schemas.microsoft.com/office/drawing/2014/main" val="1980278204"/>
                    </a:ext>
                  </a:extLst>
                </a:gridCol>
              </a:tblGrid>
              <a:tr h="127901">
                <a:tc>
                  <a:txBody>
                    <a:bodyPr/>
                    <a:lstStyle/>
                    <a:p>
                      <a:pPr marL="0" marR="0">
                        <a:lnSpc>
                          <a:spcPct val="107000"/>
                        </a:lnSpc>
                        <a:spcBef>
                          <a:spcPts val="0"/>
                        </a:spcBef>
                        <a:spcAft>
                          <a:spcPts val="800"/>
                        </a:spcAft>
                      </a:pPr>
                      <a:r>
                        <a:rPr lang="en-US" sz="1400" b="1" dirty="0">
                          <a:solidFill>
                            <a:srgbClr val="212529"/>
                          </a:solidFill>
                          <a:effectLst/>
                          <a:latin typeface="Arial" panose="020B0604020202020204" pitchFamily="34" charset="0"/>
                          <a:ea typeface="Times New Roman" panose="02020603050405020304" pitchFamily="18" charset="0"/>
                        </a:rPr>
                        <a:t>Type of Record</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b="1" dirty="0">
                          <a:solidFill>
                            <a:srgbClr val="212529"/>
                          </a:solidFill>
                          <a:effectLst/>
                          <a:latin typeface="Arial" panose="020B0604020202020204" pitchFamily="34" charset="0"/>
                          <a:ea typeface="Times New Roman" panose="02020603050405020304" pitchFamily="18" charset="0"/>
                        </a:rPr>
                        <a:t>Retention Period Begins</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92975"/>
                  </a:ext>
                </a:extLst>
              </a:tr>
              <a:tr h="398983">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All financial records, supporting documents, statistical records, and property records.</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Date of submission of the final expenditure report or quarterly or annual financial report</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8949893"/>
                  </a:ext>
                </a:extLst>
              </a:tr>
              <a:tr h="306591">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All records of real property and/or equipment acquired with administered funds</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Date of the item's disposition</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5259064"/>
                  </a:ext>
                </a:extLst>
              </a:tr>
              <a:tr h="250240">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All records pertinent to each grant agreement</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Date of submission of the settlement or closeout reports</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3817324"/>
                  </a:ext>
                </a:extLst>
              </a:tr>
              <a:tr h="306591">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All records for program income transactions after the period of performance</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End-date of the entity's fiscal year in which the program income is earned</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497755"/>
                  </a:ext>
                </a:extLst>
              </a:tr>
              <a:tr h="802237">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Indirect cost rate proposals and cost allocation plans including indirect cost rate computations or proposals, cost allocation plans, and any similar accounting computations of the rate at which a particular group of costs is chargeable</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Date of submission to state agency for negotiation or End-date of the entity's fiscal year (or other accounting period) covered by the proposal, plan, or other computation</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160011"/>
                  </a:ext>
                </a:extLst>
              </a:tr>
              <a:tr h="411321">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All records pertinent to each participant's enrollment in programs funded under the agreement, including the dates of entry and termination in each activity</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Last date of the participant's enrollment (Exit Date) in the program</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09122449"/>
                  </a:ext>
                </a:extLst>
              </a:tr>
              <a:tr h="450432">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All records pertinent to applicants that have been determined eligible, but not served</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Date of the eligibility determination</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8998310"/>
                  </a:ext>
                </a:extLst>
              </a:tr>
              <a:tr h="372580">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All pertinent records of each applicant who is determined ineligible</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Date of the ineligibility/refusal determination; the records must indicate the reason for ineligibility/refusal</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91786099"/>
                  </a:ext>
                </a:extLst>
              </a:tr>
              <a:tr h="372580">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All records pertinent to complaints/grievances, appeals, and resolutions</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1400" dirty="0">
                          <a:solidFill>
                            <a:srgbClr val="212529"/>
                          </a:solidFill>
                          <a:effectLst/>
                          <a:latin typeface="Arial" panose="020B0604020202020204" pitchFamily="34" charset="0"/>
                          <a:ea typeface="Times New Roman" panose="02020603050405020304" pitchFamily="18" charset="0"/>
                        </a:rPr>
                        <a:t>Date the complaint/grievance is closed following final settlement of the case.</a:t>
                      </a:r>
                      <a:endParaRPr lang="en-US" sz="1400" dirty="0">
                        <a:effectLst/>
                        <a:latin typeface="Arial" panose="020B0604020202020204" pitchFamily="34" charset="0"/>
                        <a:ea typeface="Arial" panose="020B0604020202020204" pitchFamily="34" charset="0"/>
                      </a:endParaRPr>
                    </a:p>
                  </a:txBody>
                  <a:tcPr marL="40038" marR="400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98408315"/>
                  </a:ext>
                </a:extLst>
              </a:tr>
            </a:tbl>
          </a:graphicData>
        </a:graphic>
      </p:graphicFrame>
      <p:sp>
        <p:nvSpPr>
          <p:cNvPr id="2" name="Slide Number Placeholder 4">
            <a:extLst>
              <a:ext uri="{FF2B5EF4-FFF2-40B4-BE49-F238E27FC236}">
                <a16:creationId xmlns:a16="http://schemas.microsoft.com/office/drawing/2014/main" id="{8A1DC500-5594-3BB9-B51F-2C25955D7CC0}"/>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17</a:t>
            </a:fld>
            <a:endParaRPr lang="en-AU" dirty="0"/>
          </a:p>
        </p:txBody>
      </p:sp>
      <p:pic>
        <p:nvPicPr>
          <p:cNvPr id="6" name="Audio 5">
            <a:hlinkClick r:id="" action="ppaction://media"/>
            <a:extLst>
              <a:ext uri="{FF2B5EF4-FFF2-40B4-BE49-F238E27FC236}">
                <a16:creationId xmlns:a16="http://schemas.microsoft.com/office/drawing/2014/main" id="{C836FF75-3808-1EFB-7627-9CC1C157B7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9276429"/>
      </p:ext>
    </p:extLst>
  </p:cSld>
  <p:clrMapOvr>
    <a:masterClrMapping/>
  </p:clrMapOvr>
  <mc:AlternateContent xmlns:mc="http://schemas.openxmlformats.org/markup-compatibility/2006" xmlns:p14="http://schemas.microsoft.com/office/powerpoint/2010/main">
    <mc:Choice Requires="p14">
      <p:transition spd="slow" p14:dur="2000" advTm="49585"/>
    </mc:Choice>
    <mc:Fallback xmlns="">
      <p:transition spd="slow" advTm="49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5425DF-C78C-B1CD-9EA2-611012590B34}"/>
              </a:ext>
            </a:extLst>
          </p:cNvPr>
          <p:cNvSpPr txBox="1"/>
          <p:nvPr/>
        </p:nvSpPr>
        <p:spPr>
          <a:xfrm>
            <a:off x="352044" y="204708"/>
            <a:ext cx="8572500" cy="646331"/>
          </a:xfrm>
          <a:prstGeom prst="rect">
            <a:avLst/>
          </a:prstGeom>
          <a:noFill/>
        </p:spPr>
        <p:txBody>
          <a:bodyPr wrap="square">
            <a:spAutoFit/>
          </a:bodyPr>
          <a:lstStyle/>
          <a:p>
            <a:r>
              <a:rPr lang="en-US" sz="3600" dirty="0">
                <a:solidFill>
                  <a:srgbClr val="162068"/>
                </a:solidFill>
                <a:latin typeface="+mj-lt"/>
                <a:ea typeface="+mj-ea"/>
              </a:rPr>
              <a:t>Records Retention Period – Exceptions</a:t>
            </a:r>
          </a:p>
        </p:txBody>
      </p:sp>
      <p:sp>
        <p:nvSpPr>
          <p:cNvPr id="4" name="TextBox 3">
            <a:extLst>
              <a:ext uri="{FF2B5EF4-FFF2-40B4-BE49-F238E27FC236}">
                <a16:creationId xmlns:a16="http://schemas.microsoft.com/office/drawing/2014/main" id="{F11FD90B-AE2F-0BEC-257C-585D5212410E}"/>
              </a:ext>
            </a:extLst>
          </p:cNvPr>
          <p:cNvSpPr txBox="1"/>
          <p:nvPr/>
        </p:nvSpPr>
        <p:spPr>
          <a:xfrm>
            <a:off x="1289304" y="1809166"/>
            <a:ext cx="9121140" cy="2943306"/>
          </a:xfrm>
          <a:prstGeom prst="rect">
            <a:avLst/>
          </a:prstGeom>
          <a:noFill/>
        </p:spPr>
        <p:txBody>
          <a:bodyPr wrap="square">
            <a:spAutoFit/>
          </a:bodyPr>
          <a:lstStyle/>
          <a:p>
            <a:pPr marL="0" marR="0">
              <a:lnSpc>
                <a:spcPct val="107000"/>
              </a:lnSpc>
              <a:spcBef>
                <a:spcPts val="0"/>
              </a:spcBef>
              <a:spcAft>
                <a:spcPts val="800"/>
              </a:spcAft>
            </a:pPr>
            <a:r>
              <a:rPr lang="en-US" sz="1800" dirty="0">
                <a:solidFill>
                  <a:srgbClr val="212529"/>
                </a:solidFill>
                <a:effectLst/>
                <a:latin typeface="Arial" panose="020B0604020202020204" pitchFamily="34" charset="0"/>
                <a:ea typeface="Times New Roman" panose="02020603050405020304" pitchFamily="18" charset="0"/>
              </a:rPr>
              <a:t>In any case where a litigation, claim, or audit is started before the expiration of the retention period, the records must be retained until all litigation, claims, or audit findings involving the records have been resolved and final action taken. In these cases, a new retention period will begin on the day the litigation, claim, or audit finding is deemed to be resolved.</a:t>
            </a:r>
            <a:endParaRPr lang="en-US" sz="1400" dirty="0">
              <a:effectLst/>
              <a:latin typeface="Arial" panose="020B0604020202020204" pitchFamily="34" charset="0"/>
              <a:ea typeface="Arial" panose="020B0604020202020204" pitchFamily="34" charset="0"/>
            </a:endParaRPr>
          </a:p>
          <a:p>
            <a:pPr marL="0" marR="0">
              <a:lnSpc>
                <a:spcPct val="107000"/>
              </a:lnSpc>
              <a:spcBef>
                <a:spcPts val="0"/>
              </a:spcBef>
              <a:spcAft>
                <a:spcPts val="800"/>
              </a:spcAft>
            </a:pPr>
            <a:r>
              <a:rPr lang="en-US" sz="1800" dirty="0">
                <a:solidFill>
                  <a:srgbClr val="212529"/>
                </a:solidFill>
                <a:effectLst/>
                <a:latin typeface="Arial" panose="020B0604020202020204" pitchFamily="34" charset="0"/>
                <a:ea typeface="Times New Roman" panose="02020603050405020304" pitchFamily="18" charset="0"/>
              </a:rPr>
              <a:t>In cases where the federal awarding agency (USDOL) requires an extended retention period, the State Board require an extended retention period of its grantees and/or subrecipients. </a:t>
            </a:r>
            <a:endParaRPr lang="en-US" sz="1400" dirty="0">
              <a:effectLst/>
              <a:latin typeface="Arial" panose="020B0604020202020204" pitchFamily="34" charset="0"/>
              <a:ea typeface="Arial" panose="020B0604020202020204" pitchFamily="34" charset="0"/>
            </a:endParaRPr>
          </a:p>
          <a:p>
            <a:pPr marL="0" marR="0">
              <a:lnSpc>
                <a:spcPct val="107000"/>
              </a:lnSpc>
              <a:spcBef>
                <a:spcPts val="0"/>
              </a:spcBef>
              <a:spcAft>
                <a:spcPts val="800"/>
              </a:spcAft>
            </a:pPr>
            <a:r>
              <a:rPr lang="en-US" sz="1800" dirty="0">
                <a:solidFill>
                  <a:srgbClr val="212529"/>
                </a:solidFill>
                <a:effectLst/>
                <a:latin typeface="Arial" panose="020B0604020202020204" pitchFamily="34" charset="0"/>
                <a:ea typeface="Times New Roman" panose="02020603050405020304" pitchFamily="18" charset="0"/>
              </a:rPr>
              <a:t>**Costs related to records retention are allowable costs.</a:t>
            </a:r>
            <a:endParaRPr lang="en-US" sz="1400" dirty="0">
              <a:effectLst/>
              <a:latin typeface="Arial" panose="020B0604020202020204" pitchFamily="34" charset="0"/>
              <a:ea typeface="Arial" panose="020B0604020202020204" pitchFamily="34" charset="0"/>
            </a:endParaRPr>
          </a:p>
        </p:txBody>
      </p:sp>
      <p:sp>
        <p:nvSpPr>
          <p:cNvPr id="2" name="Slide Number Placeholder 4">
            <a:extLst>
              <a:ext uri="{FF2B5EF4-FFF2-40B4-BE49-F238E27FC236}">
                <a16:creationId xmlns:a16="http://schemas.microsoft.com/office/drawing/2014/main" id="{2C9C8A6E-DDCF-650E-E1A3-0F26FE0BC83E}"/>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18</a:t>
            </a:fld>
            <a:endParaRPr lang="en-AU" dirty="0"/>
          </a:p>
        </p:txBody>
      </p:sp>
      <p:pic>
        <p:nvPicPr>
          <p:cNvPr id="6" name="Audio 5">
            <a:hlinkClick r:id="" action="ppaction://media"/>
            <a:extLst>
              <a:ext uri="{FF2B5EF4-FFF2-40B4-BE49-F238E27FC236}">
                <a16:creationId xmlns:a16="http://schemas.microsoft.com/office/drawing/2014/main" id="{E4DDBF20-1261-2306-E429-9B969C4D3D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53504936"/>
      </p:ext>
    </p:extLst>
  </p:cSld>
  <p:clrMapOvr>
    <a:masterClrMapping/>
  </p:clrMapOvr>
  <mc:AlternateContent xmlns:mc="http://schemas.openxmlformats.org/markup-compatibility/2006" xmlns:p14="http://schemas.microsoft.com/office/powerpoint/2010/main">
    <mc:Choice Requires="p14">
      <p:transition spd="slow" p14:dur="2000" advTm="62011"/>
    </mc:Choice>
    <mc:Fallback xmlns="">
      <p:transition spd="slow" advTm="62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66FA-5CCC-4510-963E-89A5E1A01665}"/>
              </a:ext>
            </a:extLst>
          </p:cNvPr>
          <p:cNvSpPr>
            <a:spLocks noGrp="1"/>
          </p:cNvSpPr>
          <p:nvPr>
            <p:ph type="title"/>
          </p:nvPr>
        </p:nvSpPr>
        <p:spPr>
          <a:xfrm>
            <a:off x="3028648" y="1949685"/>
            <a:ext cx="6134703" cy="1311128"/>
          </a:xfrm>
        </p:spPr>
        <p:txBody>
          <a:bodyPr>
            <a:normAutofit/>
          </a:bodyPr>
          <a:lstStyle/>
          <a:p>
            <a:r>
              <a:rPr lang="en-US" dirty="0"/>
              <a:t>Allowable Source Documentation</a:t>
            </a:r>
          </a:p>
        </p:txBody>
      </p:sp>
      <p:pic>
        <p:nvPicPr>
          <p:cNvPr id="5" name="Audio 4">
            <a:hlinkClick r:id="" action="ppaction://media"/>
            <a:extLst>
              <a:ext uri="{FF2B5EF4-FFF2-40B4-BE49-F238E27FC236}">
                <a16:creationId xmlns:a16="http://schemas.microsoft.com/office/drawing/2014/main" id="{F8628D2E-599C-8941-4FA9-2981895EC6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46427582"/>
      </p:ext>
    </p:extLst>
  </p:cSld>
  <p:clrMapOvr>
    <a:masterClrMapping/>
  </p:clrMapOvr>
  <mc:AlternateContent xmlns:mc="http://schemas.openxmlformats.org/markup-compatibility/2006" xmlns:p14="http://schemas.microsoft.com/office/powerpoint/2010/main">
    <mc:Choice Requires="p14">
      <p:transition spd="slow" p14:dur="2000" advTm="26287"/>
    </mc:Choice>
    <mc:Fallback xmlns="">
      <p:transition spd="slow" advTm="26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D6CAF4-0CFE-925D-C605-B300B0FACF20}"/>
              </a:ext>
            </a:extLst>
          </p:cNvPr>
          <p:cNvPicPr>
            <a:picLocks noChangeAspect="1"/>
          </p:cNvPicPr>
          <p:nvPr/>
        </p:nvPicPr>
        <p:blipFill rotWithShape="1">
          <a:blip r:embed="rId4"/>
          <a:srcRect r="8203" b="13750"/>
          <a:stretch/>
        </p:blipFill>
        <p:spPr>
          <a:xfrm>
            <a:off x="0" y="0"/>
            <a:ext cx="11191875" cy="5915025"/>
          </a:xfrm>
          <a:prstGeom prst="rect">
            <a:avLst/>
          </a:prstGeom>
        </p:spPr>
      </p:pic>
      <p:sp>
        <p:nvSpPr>
          <p:cNvPr id="9" name="Arrow: Right 8">
            <a:extLst>
              <a:ext uri="{FF2B5EF4-FFF2-40B4-BE49-F238E27FC236}">
                <a16:creationId xmlns:a16="http://schemas.microsoft.com/office/drawing/2014/main" id="{1571021A-4671-AAE0-EC43-DA3F4B762BA8}"/>
              </a:ext>
            </a:extLst>
          </p:cNvPr>
          <p:cNvSpPr/>
          <p:nvPr/>
        </p:nvSpPr>
        <p:spPr>
          <a:xfrm>
            <a:off x="1000125" y="3048000"/>
            <a:ext cx="978408" cy="484632"/>
          </a:xfrm>
          <a:prstGeom prst="rightArrow">
            <a:avLst/>
          </a:prstGeom>
          <a:solidFill>
            <a:srgbClr val="1E49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pic>
        <p:nvPicPr>
          <p:cNvPr id="8" name="Audio 7">
            <a:hlinkClick r:id="" action="ppaction://media"/>
            <a:extLst>
              <a:ext uri="{FF2B5EF4-FFF2-40B4-BE49-F238E27FC236}">
                <a16:creationId xmlns:a16="http://schemas.microsoft.com/office/drawing/2014/main" id="{230F4318-1FEA-12C5-648B-C375EACBB59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80526413"/>
      </p:ext>
    </p:extLst>
  </p:cSld>
  <p:clrMapOvr>
    <a:masterClrMapping/>
  </p:clrMapOvr>
  <mc:AlternateContent xmlns:mc="http://schemas.openxmlformats.org/markup-compatibility/2006" xmlns:p14="http://schemas.microsoft.com/office/powerpoint/2010/main">
    <mc:Choice Requires="p14">
      <p:transition spd="slow" p14:dur="2000" advTm="20469"/>
    </mc:Choice>
    <mc:Fallback xmlns="">
      <p:transition spd="slow" advTm="20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5425DF-C78C-B1CD-9EA2-611012590B34}"/>
              </a:ext>
            </a:extLst>
          </p:cNvPr>
          <p:cNvSpPr txBox="1"/>
          <p:nvPr/>
        </p:nvSpPr>
        <p:spPr>
          <a:xfrm>
            <a:off x="352044" y="204708"/>
            <a:ext cx="6940296" cy="646331"/>
          </a:xfrm>
          <a:prstGeom prst="rect">
            <a:avLst/>
          </a:prstGeom>
          <a:noFill/>
        </p:spPr>
        <p:txBody>
          <a:bodyPr wrap="square">
            <a:spAutoFit/>
          </a:bodyPr>
          <a:lstStyle/>
          <a:p>
            <a:r>
              <a:rPr lang="en-US" sz="3600" dirty="0">
                <a:solidFill>
                  <a:srgbClr val="162068"/>
                </a:solidFill>
                <a:latin typeface="+mj-lt"/>
                <a:ea typeface="+mj-ea"/>
              </a:rPr>
              <a:t>Source Documentation </a:t>
            </a:r>
          </a:p>
        </p:txBody>
      </p:sp>
      <p:sp>
        <p:nvSpPr>
          <p:cNvPr id="3" name="TextBox 2">
            <a:extLst>
              <a:ext uri="{FF2B5EF4-FFF2-40B4-BE49-F238E27FC236}">
                <a16:creationId xmlns:a16="http://schemas.microsoft.com/office/drawing/2014/main" id="{64B2A0E3-FF5D-FD89-50E2-144BB5165901}"/>
              </a:ext>
            </a:extLst>
          </p:cNvPr>
          <p:cNvSpPr txBox="1"/>
          <p:nvPr/>
        </p:nvSpPr>
        <p:spPr>
          <a:xfrm>
            <a:off x="443484" y="1284707"/>
            <a:ext cx="11132820" cy="4524315"/>
          </a:xfrm>
          <a:prstGeom prst="rect">
            <a:avLst/>
          </a:prstGeom>
          <a:noFill/>
        </p:spPr>
        <p:txBody>
          <a:bodyPr wrap="square">
            <a:spAutoFit/>
          </a:bodyPr>
          <a:lstStyle/>
          <a:p>
            <a:pPr marL="285750" indent="-285750">
              <a:buFont typeface="Arial" panose="020B0604020202020204" pitchFamily="34" charset="0"/>
              <a:buChar char="•"/>
            </a:pPr>
            <a:r>
              <a:rPr lang="en-US" dirty="0"/>
              <a:t>To ensure program integrity, WIOA requires that certain eligibility determinations or reporting of reporting outcomes be accompanied by documentation confirming status.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State </a:t>
            </a:r>
            <a:r>
              <a:rPr lang="en-US" b="1" dirty="0"/>
              <a:t>Workforce Innovation Notice 05-05 </a:t>
            </a:r>
            <a:r>
              <a:rPr lang="en-US" dirty="0"/>
              <a:t>provides a comprehensive, but not exclusive list of acceptable verification and documentation that may be relied upon to confirm certain eligibility criteria. Local Areas may accept additional documents not included on this list, provided they meet the requirements and intent as outlined in WIOA and related federal regulation.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USDOL-ETA Training and Employment Guidance Letter No. 23-19, Change 2 </a:t>
            </a:r>
            <a:r>
              <a:rPr lang="en-US" dirty="0"/>
              <a:t>provides program-specific data validation instructions. Data validation is a series of internal controls and quality assurance techniques established to verify the accuracy, validity, and reliability of submitted data.</a:t>
            </a:r>
          </a:p>
          <a:p>
            <a:pPr marL="285750" indent="-285750">
              <a:buFont typeface="Arial" panose="020B0604020202020204" pitchFamily="34" charset="0"/>
              <a:buChar char="•"/>
            </a:pPr>
            <a:endParaRPr lang="en-US" b="1" dirty="0"/>
          </a:p>
          <a:p>
            <a:pPr marL="742950" lvl="1" indent="-285750">
              <a:buFont typeface="Arial" panose="020B0604020202020204" pitchFamily="34" charset="0"/>
              <a:buChar char="•"/>
            </a:pPr>
            <a:r>
              <a:rPr lang="en-US" b="1" dirty="0"/>
              <a:t>USDOL-ETA Training and Employment Guidance Letter No. 23-19, Change 2 </a:t>
            </a:r>
            <a:r>
              <a:rPr lang="en-US" dirty="0"/>
              <a:t>includes a comprehensive list of source documentation that the Department can accept to validate certain WIOA data elements. One or more of these source documents </a:t>
            </a:r>
            <a:r>
              <a:rPr lang="en-US" b="1" u="sng" dirty="0"/>
              <a:t>must</a:t>
            </a:r>
            <a:r>
              <a:rPr lang="en-US" dirty="0"/>
              <a:t> be recorded in the participant case file for a data element to be validated (and accepted)</a:t>
            </a:r>
          </a:p>
        </p:txBody>
      </p:sp>
      <p:sp>
        <p:nvSpPr>
          <p:cNvPr id="2" name="Slide Number Placeholder 4">
            <a:extLst>
              <a:ext uri="{FF2B5EF4-FFF2-40B4-BE49-F238E27FC236}">
                <a16:creationId xmlns:a16="http://schemas.microsoft.com/office/drawing/2014/main" id="{E631DBB5-AA10-FB31-ED54-5C54B1842207}"/>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20</a:t>
            </a:fld>
            <a:endParaRPr lang="en-AU" dirty="0"/>
          </a:p>
        </p:txBody>
      </p:sp>
      <p:pic>
        <p:nvPicPr>
          <p:cNvPr id="11" name="Audio 10">
            <a:hlinkClick r:id="" action="ppaction://media"/>
            <a:extLst>
              <a:ext uri="{FF2B5EF4-FFF2-40B4-BE49-F238E27FC236}">
                <a16:creationId xmlns:a16="http://schemas.microsoft.com/office/drawing/2014/main" id="{12373C01-2082-0385-2F7C-0DCAB2FEA5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9364408"/>
      </p:ext>
    </p:extLst>
  </p:cSld>
  <p:clrMapOvr>
    <a:masterClrMapping/>
  </p:clrMapOvr>
  <mc:AlternateContent xmlns:mc="http://schemas.openxmlformats.org/markup-compatibility/2006" xmlns:p14="http://schemas.microsoft.com/office/powerpoint/2010/main">
    <mc:Choice Requires="p14">
      <p:transition spd="slow" p14:dur="2000" advTm="94869"/>
    </mc:Choice>
    <mc:Fallback xmlns="">
      <p:transition spd="slow" advTm="94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5425DF-C78C-B1CD-9EA2-611012590B34}"/>
              </a:ext>
            </a:extLst>
          </p:cNvPr>
          <p:cNvSpPr txBox="1"/>
          <p:nvPr/>
        </p:nvSpPr>
        <p:spPr>
          <a:xfrm>
            <a:off x="352044" y="204708"/>
            <a:ext cx="11224260" cy="646331"/>
          </a:xfrm>
          <a:prstGeom prst="rect">
            <a:avLst/>
          </a:prstGeom>
          <a:noFill/>
        </p:spPr>
        <p:txBody>
          <a:bodyPr wrap="square">
            <a:spAutoFit/>
          </a:bodyPr>
          <a:lstStyle/>
          <a:p>
            <a:r>
              <a:rPr lang="en-US" sz="3600" dirty="0">
                <a:solidFill>
                  <a:srgbClr val="162068"/>
                </a:solidFill>
                <a:latin typeface="+mj-lt"/>
                <a:ea typeface="+mj-ea"/>
              </a:rPr>
              <a:t>Source Documentation – Data Validation  </a:t>
            </a:r>
          </a:p>
        </p:txBody>
      </p:sp>
      <p:pic>
        <p:nvPicPr>
          <p:cNvPr id="4" name="Picture 3">
            <a:extLst>
              <a:ext uri="{FF2B5EF4-FFF2-40B4-BE49-F238E27FC236}">
                <a16:creationId xmlns:a16="http://schemas.microsoft.com/office/drawing/2014/main" id="{3926079B-D227-E296-3E6E-B643A11E20EF}"/>
              </a:ext>
            </a:extLst>
          </p:cNvPr>
          <p:cNvPicPr>
            <a:picLocks noChangeAspect="1"/>
          </p:cNvPicPr>
          <p:nvPr/>
        </p:nvPicPr>
        <p:blipFill>
          <a:blip r:embed="rId5"/>
          <a:stretch>
            <a:fillRect/>
          </a:stretch>
        </p:blipFill>
        <p:spPr>
          <a:xfrm>
            <a:off x="771898" y="1234172"/>
            <a:ext cx="10384552" cy="4413268"/>
          </a:xfrm>
          <a:prstGeom prst="rect">
            <a:avLst/>
          </a:prstGeom>
          <a:effectLst>
            <a:outerShdw blurRad="50800" dist="127000" dir="2700000" algn="tl" rotWithShape="0">
              <a:prstClr val="black">
                <a:alpha val="40000"/>
              </a:prstClr>
            </a:outerShdw>
          </a:effectLst>
        </p:spPr>
      </p:pic>
      <p:sp>
        <p:nvSpPr>
          <p:cNvPr id="2" name="Slide Number Placeholder 4">
            <a:extLst>
              <a:ext uri="{FF2B5EF4-FFF2-40B4-BE49-F238E27FC236}">
                <a16:creationId xmlns:a16="http://schemas.microsoft.com/office/drawing/2014/main" id="{87C5AA77-2CFB-324D-5ED5-1092C5040C0C}"/>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21</a:t>
            </a:fld>
            <a:endParaRPr lang="en-AU" dirty="0"/>
          </a:p>
        </p:txBody>
      </p:sp>
      <p:pic>
        <p:nvPicPr>
          <p:cNvPr id="5" name="Picture 4">
            <a:extLst>
              <a:ext uri="{FF2B5EF4-FFF2-40B4-BE49-F238E27FC236}">
                <a16:creationId xmlns:a16="http://schemas.microsoft.com/office/drawing/2014/main" id="{6C09CE01-EE9B-B5DA-8AC8-7801DD17CAD4}"/>
              </a:ext>
            </a:extLst>
          </p:cNvPr>
          <p:cNvPicPr>
            <a:picLocks noChangeAspect="1"/>
          </p:cNvPicPr>
          <p:nvPr/>
        </p:nvPicPr>
        <p:blipFill rotWithShape="1">
          <a:blip r:embed="rId6"/>
          <a:srcRect l="37110" t="9167" r="24843" b="7361"/>
          <a:stretch/>
        </p:blipFill>
        <p:spPr>
          <a:xfrm rot="479497">
            <a:off x="8255209" y="401047"/>
            <a:ext cx="3090894" cy="3814429"/>
          </a:xfrm>
          <a:prstGeom prst="rect">
            <a:avLst/>
          </a:prstGeom>
          <a:effectLst>
            <a:outerShdw blurRad="50800" dist="38100" dir="2700000" algn="tl" rotWithShape="0">
              <a:prstClr val="black">
                <a:alpha val="40000"/>
              </a:prstClr>
            </a:outerShdw>
          </a:effectLst>
        </p:spPr>
      </p:pic>
      <p:pic>
        <p:nvPicPr>
          <p:cNvPr id="21" name="Audio 20">
            <a:hlinkClick r:id="" action="ppaction://media"/>
            <a:extLst>
              <a:ext uri="{FF2B5EF4-FFF2-40B4-BE49-F238E27FC236}">
                <a16:creationId xmlns:a16="http://schemas.microsoft.com/office/drawing/2014/main" id="{6CB36607-A49B-3871-6820-AAE3DA63E13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2949308"/>
      </p:ext>
    </p:extLst>
  </p:cSld>
  <p:clrMapOvr>
    <a:masterClrMapping/>
  </p:clrMapOvr>
  <mc:AlternateContent xmlns:mc="http://schemas.openxmlformats.org/markup-compatibility/2006" xmlns:p14="http://schemas.microsoft.com/office/powerpoint/2010/main">
    <mc:Choice Requires="p14">
      <p:transition spd="slow" p14:dur="2000" advTm="24409"/>
    </mc:Choice>
    <mc:Fallback xmlns="">
      <p:transition spd="slow" advTm="24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558870-1847-FF4D-B0BD-F853B9C99535}"/>
              </a:ext>
            </a:extLst>
          </p:cNvPr>
          <p:cNvSpPr/>
          <p:nvPr/>
        </p:nvSpPr>
        <p:spPr>
          <a:xfrm>
            <a:off x="207390" y="5976594"/>
            <a:ext cx="3082565" cy="676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dirty="0"/>
          </a:p>
        </p:txBody>
      </p:sp>
      <p:sp>
        <p:nvSpPr>
          <p:cNvPr id="8" name="TextBox 7">
            <a:extLst>
              <a:ext uri="{FF2B5EF4-FFF2-40B4-BE49-F238E27FC236}">
                <a16:creationId xmlns:a16="http://schemas.microsoft.com/office/drawing/2014/main" id="{125425DF-C78C-B1CD-9EA2-611012590B34}"/>
              </a:ext>
            </a:extLst>
          </p:cNvPr>
          <p:cNvSpPr txBox="1"/>
          <p:nvPr/>
        </p:nvSpPr>
        <p:spPr>
          <a:xfrm>
            <a:off x="352044" y="204708"/>
            <a:ext cx="11224260" cy="646331"/>
          </a:xfrm>
          <a:prstGeom prst="rect">
            <a:avLst/>
          </a:prstGeom>
          <a:noFill/>
        </p:spPr>
        <p:txBody>
          <a:bodyPr wrap="square">
            <a:spAutoFit/>
          </a:bodyPr>
          <a:lstStyle/>
          <a:p>
            <a:r>
              <a:rPr lang="en-US" sz="3600" dirty="0">
                <a:solidFill>
                  <a:srgbClr val="162068"/>
                </a:solidFill>
                <a:latin typeface="+mj-lt"/>
                <a:ea typeface="+mj-ea"/>
              </a:rPr>
              <a:t>Source Documentation – Data Validation (</a:t>
            </a:r>
            <a:r>
              <a:rPr lang="en-US" sz="3600" i="1" dirty="0">
                <a:solidFill>
                  <a:srgbClr val="162068"/>
                </a:solidFill>
                <a:latin typeface="+mj-lt"/>
                <a:ea typeface="+mj-ea"/>
              </a:rPr>
              <a:t>Examples</a:t>
            </a:r>
            <a:r>
              <a:rPr lang="en-US" sz="3600" dirty="0">
                <a:solidFill>
                  <a:srgbClr val="162068"/>
                </a:solidFill>
                <a:latin typeface="+mj-lt"/>
                <a:ea typeface="+mj-ea"/>
              </a:rPr>
              <a:t>)  </a:t>
            </a:r>
          </a:p>
        </p:txBody>
      </p:sp>
      <p:graphicFrame>
        <p:nvGraphicFramePr>
          <p:cNvPr id="3" name="Table 2">
            <a:extLst>
              <a:ext uri="{FF2B5EF4-FFF2-40B4-BE49-F238E27FC236}">
                <a16:creationId xmlns:a16="http://schemas.microsoft.com/office/drawing/2014/main" id="{DE9CF54E-FA27-E16C-38FA-DDA377F28EAC}"/>
              </a:ext>
            </a:extLst>
          </p:cNvPr>
          <p:cNvGraphicFramePr>
            <a:graphicFrameLocks noGrp="1"/>
          </p:cNvGraphicFramePr>
          <p:nvPr>
            <p:extLst>
              <p:ext uri="{D42A27DB-BD31-4B8C-83A1-F6EECF244321}">
                <p14:modId xmlns:p14="http://schemas.microsoft.com/office/powerpoint/2010/main" val="1650180343"/>
              </p:ext>
            </p:extLst>
          </p:nvPr>
        </p:nvGraphicFramePr>
        <p:xfrm>
          <a:off x="2546905" y="1570081"/>
          <a:ext cx="6834537" cy="5083211"/>
        </p:xfrm>
        <a:graphic>
          <a:graphicData uri="http://schemas.openxmlformats.org/drawingml/2006/table">
            <a:tbl>
              <a:tblPr/>
              <a:tblGrid>
                <a:gridCol w="862123">
                  <a:extLst>
                    <a:ext uri="{9D8B030D-6E8A-4147-A177-3AD203B41FA5}">
                      <a16:colId xmlns:a16="http://schemas.microsoft.com/office/drawing/2014/main" val="2750631897"/>
                    </a:ext>
                  </a:extLst>
                </a:gridCol>
                <a:gridCol w="2967071">
                  <a:extLst>
                    <a:ext uri="{9D8B030D-6E8A-4147-A177-3AD203B41FA5}">
                      <a16:colId xmlns:a16="http://schemas.microsoft.com/office/drawing/2014/main" val="4201633606"/>
                    </a:ext>
                  </a:extLst>
                </a:gridCol>
                <a:gridCol w="3005343">
                  <a:extLst>
                    <a:ext uri="{9D8B030D-6E8A-4147-A177-3AD203B41FA5}">
                      <a16:colId xmlns:a16="http://schemas.microsoft.com/office/drawing/2014/main" val="3598655951"/>
                    </a:ext>
                  </a:extLst>
                </a:gridCol>
              </a:tblGrid>
              <a:tr h="486503">
                <a:tc>
                  <a:txBody>
                    <a:bodyPr/>
                    <a:lstStyle/>
                    <a:p>
                      <a:pPr algn="ctr" fontAlgn="ctr"/>
                      <a:r>
                        <a:rPr lang="en-US" sz="1100" b="1" i="0" u="none" strike="noStrike" dirty="0">
                          <a:solidFill>
                            <a:srgbClr val="000000"/>
                          </a:solidFill>
                          <a:effectLst/>
                          <a:latin typeface="Calibri" panose="020F0502020204030204" pitchFamily="34" charset="0"/>
                        </a:rPr>
                        <a:t>Data Element No.</a:t>
                      </a:r>
                    </a:p>
                  </a:txBody>
                  <a:tcPr marL="4657" marR="4657" marT="4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100" b="1" i="0" u="none" strike="noStrike" dirty="0">
                          <a:solidFill>
                            <a:srgbClr val="000000"/>
                          </a:solidFill>
                          <a:effectLst/>
                          <a:latin typeface="Calibri" panose="020F0502020204030204" pitchFamily="34" charset="0"/>
                        </a:rPr>
                        <a:t>Data Element Name</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(WIOA refers to elements in</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the Joint PIRL)</a:t>
                      </a:r>
                    </a:p>
                  </a:txBody>
                  <a:tcPr marL="4657" marR="4657" marT="4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100" b="1" i="0" u="none" strike="noStrike" dirty="0">
                          <a:solidFill>
                            <a:srgbClr val="000000"/>
                          </a:solidFill>
                          <a:effectLst/>
                          <a:latin typeface="Calibri" panose="020F0502020204030204" pitchFamily="34" charset="0"/>
                        </a:rPr>
                        <a:t> Source Documentation</a:t>
                      </a:r>
                    </a:p>
                  </a:txBody>
                  <a:tcPr marL="4657" marR="4657" marT="4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51707710"/>
                  </a:ext>
                </a:extLst>
              </a:tr>
              <a:tr h="2765234">
                <a:tc>
                  <a:txBody>
                    <a:bodyPr/>
                    <a:lstStyle/>
                    <a:p>
                      <a:pPr algn="ctr" fontAlgn="t"/>
                      <a:r>
                        <a:rPr lang="en-US" sz="1050" b="0" i="0" u="none" strike="noStrike" dirty="0">
                          <a:solidFill>
                            <a:srgbClr val="000000"/>
                          </a:solidFill>
                          <a:effectLst/>
                          <a:latin typeface="Calibri" panose="020F0502020204030204" pitchFamily="34" charset="0"/>
                        </a:rPr>
                        <a:t>200</a:t>
                      </a:r>
                    </a:p>
                  </a:txBody>
                  <a:tcPr marL="4657" marR="4657" marT="46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050" b="0" i="0" u="none" strike="noStrike" dirty="0">
                          <a:solidFill>
                            <a:srgbClr val="000000"/>
                          </a:solidFill>
                          <a:effectLst/>
                          <a:latin typeface="Calibri" panose="020F0502020204030204" pitchFamily="34" charset="0"/>
                        </a:rPr>
                        <a:t>Date of Birth                                                                                                                                                                                                                                                                                                                                                                                                                                                  (WIOA)</a:t>
                      </a:r>
                      <a:br>
                        <a:rPr lang="en-US" sz="1050" b="0" i="0" u="none" strike="noStrike" dirty="0">
                          <a:solidFill>
                            <a:srgbClr val="000000"/>
                          </a:solidFill>
                          <a:effectLst/>
                          <a:latin typeface="Calibri" panose="020F0502020204030204" pitchFamily="34" charset="0"/>
                        </a:rPr>
                      </a:br>
                      <a:endParaRPr lang="en-US" sz="1050" b="0" i="0" u="none" strike="noStrike" dirty="0">
                        <a:solidFill>
                          <a:srgbClr val="000000"/>
                        </a:solidFill>
                        <a:effectLst/>
                        <a:latin typeface="Calibri" panose="020F0502020204030204" pitchFamily="34" charset="0"/>
                      </a:endParaRPr>
                    </a:p>
                  </a:txBody>
                  <a:tcPr marL="4657" marR="4657" marT="46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none" strike="noStrike" dirty="0">
                          <a:solidFill>
                            <a:srgbClr val="000000"/>
                          </a:solidFill>
                          <a:effectLst/>
                          <a:latin typeface="Calibri" panose="020F0502020204030204" pitchFamily="34" charset="0"/>
                        </a:rPr>
                        <a:t>• Driver's License</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Baptismal Record</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Birth Certificate</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DD-214</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Report of Transfer or Discharge Paper</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Federal, State, Local or Tribal Identification Card</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Passport</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Hospital Record of Birth</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Public Assistance/Social Service Records</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School Records or ID Cards</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Work Permit</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Family Bible</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Cross-Match with State Agency Records                                           </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Justice System Records  </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Selective Service Registration                                                                          </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Signed Letter from a parent or guardian                                            </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Medical Records                                                                                               </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Self-Attestation</a:t>
                      </a:r>
                    </a:p>
                  </a:txBody>
                  <a:tcPr marL="4657" marR="4657" marT="46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1328296"/>
                  </a:ext>
                </a:extLst>
              </a:tr>
              <a:tr h="725840">
                <a:tc>
                  <a:txBody>
                    <a:bodyPr/>
                    <a:lstStyle/>
                    <a:p>
                      <a:pPr algn="ctr" fontAlgn="t"/>
                      <a:r>
                        <a:rPr lang="en-US" sz="1050" b="0" i="0" u="none" strike="noStrike" dirty="0">
                          <a:solidFill>
                            <a:srgbClr val="000000"/>
                          </a:solidFill>
                          <a:effectLst/>
                          <a:latin typeface="Calibri" panose="020F0502020204030204" pitchFamily="34" charset="0"/>
                        </a:rPr>
                        <a:t>202</a:t>
                      </a:r>
                    </a:p>
                  </a:txBody>
                  <a:tcPr marL="4657" marR="4657" marT="46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050" b="0" i="0" u="none" strike="noStrike" dirty="0">
                          <a:solidFill>
                            <a:srgbClr val="000000"/>
                          </a:solidFill>
                          <a:effectLst/>
                          <a:latin typeface="Calibri" panose="020F0502020204030204" pitchFamily="34" charset="0"/>
                        </a:rPr>
                        <a:t>Individual with a Disability                                                                                                                                                                                                                                                                                                                                                                                                                                 (WIOA)</a:t>
                      </a:r>
                      <a:br>
                        <a:rPr lang="en-US" sz="1050" b="0" i="0" u="none" strike="noStrike" dirty="0">
                          <a:solidFill>
                            <a:srgbClr val="000000"/>
                          </a:solidFill>
                          <a:effectLst/>
                          <a:latin typeface="Calibri" panose="020F0502020204030204" pitchFamily="34" charset="0"/>
                        </a:rPr>
                      </a:br>
                      <a:br>
                        <a:rPr lang="en-US" sz="1050" b="0" i="0" u="none" strike="noStrike" dirty="0">
                          <a:solidFill>
                            <a:srgbClr val="000000"/>
                          </a:solidFill>
                          <a:effectLst/>
                          <a:latin typeface="Calibri" panose="020F0502020204030204" pitchFamily="34" charset="0"/>
                        </a:rPr>
                      </a:br>
                      <a:endParaRPr lang="en-US" sz="1050" b="0" i="0" u="none" strike="noStrike" dirty="0">
                        <a:solidFill>
                          <a:srgbClr val="000000"/>
                        </a:solidFill>
                        <a:effectLst/>
                        <a:latin typeface="Calibri" panose="020F0502020204030204" pitchFamily="34" charset="0"/>
                      </a:endParaRPr>
                    </a:p>
                  </a:txBody>
                  <a:tcPr marL="4657" marR="4657" marT="46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none" strike="noStrike" dirty="0">
                          <a:solidFill>
                            <a:srgbClr val="000000"/>
                          </a:solidFill>
                          <a:effectLst/>
                          <a:latin typeface="Calibri" panose="020F0502020204030204" pitchFamily="34" charset="0"/>
                        </a:rPr>
                        <a:t>• School 504 Records Provided by Student                                                                                                     </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Assessment Test Results                                                                                                                                                                   </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School Individualized Education Program (IEP) record</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Self-Attestation</a:t>
                      </a:r>
                    </a:p>
                  </a:txBody>
                  <a:tcPr marL="4657" marR="4657" marT="46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7830390"/>
                  </a:ext>
                </a:extLst>
              </a:tr>
              <a:tr h="924720">
                <a:tc>
                  <a:txBody>
                    <a:bodyPr/>
                    <a:lstStyle/>
                    <a:p>
                      <a:pPr algn="ctr" fontAlgn="t"/>
                      <a:r>
                        <a:rPr lang="en-US" sz="1050" b="0" i="0" u="none" strike="noStrike" dirty="0">
                          <a:solidFill>
                            <a:srgbClr val="000000"/>
                          </a:solidFill>
                          <a:effectLst/>
                          <a:latin typeface="Calibri" panose="020F0502020204030204" pitchFamily="34" charset="0"/>
                        </a:rPr>
                        <a:t>603</a:t>
                      </a:r>
                    </a:p>
                  </a:txBody>
                  <a:tcPr marL="4657" marR="4657" marT="46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fr-FR" sz="1050" b="0" i="0" u="none" strike="noStrike" dirty="0">
                          <a:solidFill>
                            <a:srgbClr val="000000"/>
                          </a:solidFill>
                          <a:effectLst/>
                          <a:latin typeface="Calibri" panose="020F0502020204030204" pitchFamily="34" charset="0"/>
                        </a:rPr>
                        <a:t>Supplemental Nutrition Assistance Program (SNAP)</a:t>
                      </a:r>
                    </a:p>
                  </a:txBody>
                  <a:tcPr marL="4657" marR="4657" marT="46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none" strike="noStrike" dirty="0">
                          <a:solidFill>
                            <a:srgbClr val="000000"/>
                          </a:solidFill>
                          <a:effectLst/>
                          <a:latin typeface="Calibri" panose="020F0502020204030204" pitchFamily="34" charset="0"/>
                        </a:rPr>
                        <a:t>• SNAP Eligibility Verification                             </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Documentation of SNAP Benefit Receipt                                                                                         </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Referral Transmittal from SNAP </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 Cross-Match                                                                                                                                           </a:t>
                      </a:r>
                      <a:br>
                        <a:rPr lang="en-US" sz="1050" b="0" i="0" u="none" strike="noStrike" dirty="0">
                          <a:solidFill>
                            <a:srgbClr val="000000"/>
                          </a:solidFill>
                          <a:effectLst/>
                          <a:latin typeface="Calibri" panose="020F0502020204030204" pitchFamily="34" charset="0"/>
                        </a:rPr>
                      </a:br>
                      <a:br>
                        <a:rPr lang="en-US" sz="1050" b="0" i="0" u="none" strike="noStrike" dirty="0">
                          <a:solidFill>
                            <a:srgbClr val="000000"/>
                          </a:solidFill>
                          <a:effectLst/>
                          <a:latin typeface="Calibri" panose="020F0502020204030204" pitchFamily="34" charset="0"/>
                        </a:rPr>
                      </a:br>
                      <a:endParaRPr lang="en-US" sz="1050" b="0" i="0" u="none" strike="noStrike" dirty="0">
                        <a:solidFill>
                          <a:srgbClr val="000000"/>
                        </a:solidFill>
                        <a:effectLst/>
                        <a:latin typeface="Calibri" panose="020F0502020204030204" pitchFamily="34" charset="0"/>
                      </a:endParaRPr>
                    </a:p>
                  </a:txBody>
                  <a:tcPr marL="4657" marR="4657" marT="46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6941149"/>
                  </a:ext>
                </a:extLst>
              </a:tr>
            </a:tbl>
          </a:graphicData>
        </a:graphic>
      </p:graphicFrame>
      <p:sp>
        <p:nvSpPr>
          <p:cNvPr id="5" name="TextBox 4">
            <a:extLst>
              <a:ext uri="{FF2B5EF4-FFF2-40B4-BE49-F238E27FC236}">
                <a16:creationId xmlns:a16="http://schemas.microsoft.com/office/drawing/2014/main" id="{993254F7-1DC9-C156-E2FA-2705F825FE61}"/>
              </a:ext>
            </a:extLst>
          </p:cNvPr>
          <p:cNvSpPr txBox="1"/>
          <p:nvPr/>
        </p:nvSpPr>
        <p:spPr>
          <a:xfrm>
            <a:off x="1039305" y="1134975"/>
            <a:ext cx="9294876" cy="646331"/>
          </a:xfrm>
          <a:prstGeom prst="rect">
            <a:avLst/>
          </a:prstGeom>
          <a:noFill/>
        </p:spPr>
        <p:txBody>
          <a:bodyPr wrap="square">
            <a:spAutoFit/>
          </a:bodyPr>
          <a:lstStyle/>
          <a:p>
            <a:pPr marL="285750" indent="-285750">
              <a:buFont typeface="Arial" panose="020B0604020202020204" pitchFamily="34" charset="0"/>
              <a:buChar char="•"/>
            </a:pPr>
            <a:r>
              <a:rPr lang="en-US" dirty="0"/>
              <a:t>Eligibility and Enrollment Validation </a:t>
            </a:r>
          </a:p>
          <a:p>
            <a:pPr marL="285750" indent="-285750">
              <a:buFont typeface="Arial" panose="020B0604020202020204" pitchFamily="34" charset="0"/>
              <a:buChar char="•"/>
            </a:pPr>
            <a:endParaRPr lang="en-US" dirty="0"/>
          </a:p>
        </p:txBody>
      </p:sp>
      <p:pic>
        <p:nvPicPr>
          <p:cNvPr id="14338" name="Picture 2" descr="Enrollment Icons - Free SVG &amp; PNG Enrollment Images - Noun Project">
            <a:extLst>
              <a:ext uri="{FF2B5EF4-FFF2-40B4-BE49-F238E27FC236}">
                <a16:creationId xmlns:a16="http://schemas.microsoft.com/office/drawing/2014/main" id="{9668D3E0-E9F3-5591-6675-3BD0F11CE7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4181" y="399880"/>
            <a:ext cx="1470189" cy="147018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4">
            <a:extLst>
              <a:ext uri="{FF2B5EF4-FFF2-40B4-BE49-F238E27FC236}">
                <a16:creationId xmlns:a16="http://schemas.microsoft.com/office/drawing/2014/main" id="{131BEFAA-EB8D-6B23-F79C-61D24EEC66BA}"/>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22</a:t>
            </a:fld>
            <a:endParaRPr lang="en-AU" dirty="0"/>
          </a:p>
        </p:txBody>
      </p:sp>
      <p:pic>
        <p:nvPicPr>
          <p:cNvPr id="14" name="Audio 13">
            <a:hlinkClick r:id="" action="ppaction://media"/>
            <a:extLst>
              <a:ext uri="{FF2B5EF4-FFF2-40B4-BE49-F238E27FC236}">
                <a16:creationId xmlns:a16="http://schemas.microsoft.com/office/drawing/2014/main" id="{8F48E60D-AAC8-37EC-E5D3-08F73A5448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0538076"/>
      </p:ext>
    </p:extLst>
  </p:cSld>
  <p:clrMapOvr>
    <a:masterClrMapping/>
  </p:clrMapOvr>
  <mc:AlternateContent xmlns:mc="http://schemas.openxmlformats.org/markup-compatibility/2006" xmlns:p14="http://schemas.microsoft.com/office/powerpoint/2010/main">
    <mc:Choice Requires="p14">
      <p:transition spd="slow" p14:dur="2000" advTm="10253"/>
    </mc:Choice>
    <mc:Fallback xmlns="">
      <p:transition spd="slow" advTm="10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5425DF-C78C-B1CD-9EA2-611012590B34}"/>
              </a:ext>
            </a:extLst>
          </p:cNvPr>
          <p:cNvSpPr txBox="1"/>
          <p:nvPr/>
        </p:nvSpPr>
        <p:spPr>
          <a:xfrm>
            <a:off x="352044" y="204708"/>
            <a:ext cx="11224260" cy="646331"/>
          </a:xfrm>
          <a:prstGeom prst="rect">
            <a:avLst/>
          </a:prstGeom>
          <a:noFill/>
        </p:spPr>
        <p:txBody>
          <a:bodyPr wrap="square">
            <a:spAutoFit/>
          </a:bodyPr>
          <a:lstStyle/>
          <a:p>
            <a:r>
              <a:rPr lang="en-US" sz="3600" dirty="0">
                <a:solidFill>
                  <a:srgbClr val="162068"/>
                </a:solidFill>
                <a:latin typeface="+mj-lt"/>
                <a:ea typeface="+mj-ea"/>
              </a:rPr>
              <a:t>Source Documentation – Data Validation (</a:t>
            </a:r>
            <a:r>
              <a:rPr lang="en-US" sz="3600" i="1" dirty="0">
                <a:solidFill>
                  <a:srgbClr val="162068"/>
                </a:solidFill>
                <a:latin typeface="+mj-lt"/>
                <a:ea typeface="+mj-ea"/>
              </a:rPr>
              <a:t>Examples</a:t>
            </a:r>
            <a:r>
              <a:rPr lang="en-US" sz="3600" dirty="0">
                <a:solidFill>
                  <a:srgbClr val="162068"/>
                </a:solidFill>
                <a:latin typeface="+mj-lt"/>
                <a:ea typeface="+mj-ea"/>
              </a:rPr>
              <a:t>)  </a:t>
            </a:r>
          </a:p>
        </p:txBody>
      </p:sp>
      <p:graphicFrame>
        <p:nvGraphicFramePr>
          <p:cNvPr id="3" name="Table 2">
            <a:extLst>
              <a:ext uri="{FF2B5EF4-FFF2-40B4-BE49-F238E27FC236}">
                <a16:creationId xmlns:a16="http://schemas.microsoft.com/office/drawing/2014/main" id="{DE9CF54E-FA27-E16C-38FA-DDA377F28EAC}"/>
              </a:ext>
            </a:extLst>
          </p:cNvPr>
          <p:cNvGraphicFramePr>
            <a:graphicFrameLocks noGrp="1"/>
          </p:cNvGraphicFramePr>
          <p:nvPr>
            <p:extLst>
              <p:ext uri="{D42A27DB-BD31-4B8C-83A1-F6EECF244321}">
                <p14:modId xmlns:p14="http://schemas.microsoft.com/office/powerpoint/2010/main" val="3688999372"/>
              </p:ext>
            </p:extLst>
          </p:nvPr>
        </p:nvGraphicFramePr>
        <p:xfrm>
          <a:off x="2546905" y="1781306"/>
          <a:ext cx="6834537" cy="4084246"/>
        </p:xfrm>
        <a:graphic>
          <a:graphicData uri="http://schemas.openxmlformats.org/drawingml/2006/table">
            <a:tbl>
              <a:tblPr/>
              <a:tblGrid>
                <a:gridCol w="862123">
                  <a:extLst>
                    <a:ext uri="{9D8B030D-6E8A-4147-A177-3AD203B41FA5}">
                      <a16:colId xmlns:a16="http://schemas.microsoft.com/office/drawing/2014/main" val="2750631897"/>
                    </a:ext>
                  </a:extLst>
                </a:gridCol>
                <a:gridCol w="2967071">
                  <a:extLst>
                    <a:ext uri="{9D8B030D-6E8A-4147-A177-3AD203B41FA5}">
                      <a16:colId xmlns:a16="http://schemas.microsoft.com/office/drawing/2014/main" val="4201633606"/>
                    </a:ext>
                  </a:extLst>
                </a:gridCol>
                <a:gridCol w="3005343">
                  <a:extLst>
                    <a:ext uri="{9D8B030D-6E8A-4147-A177-3AD203B41FA5}">
                      <a16:colId xmlns:a16="http://schemas.microsoft.com/office/drawing/2014/main" val="3598655951"/>
                    </a:ext>
                  </a:extLst>
                </a:gridCol>
              </a:tblGrid>
              <a:tr h="486503">
                <a:tc>
                  <a:txBody>
                    <a:bodyPr/>
                    <a:lstStyle/>
                    <a:p>
                      <a:pPr algn="ctr" fontAlgn="ctr"/>
                      <a:r>
                        <a:rPr lang="en-US" sz="1100" b="1" i="0" u="none" strike="noStrike" dirty="0">
                          <a:solidFill>
                            <a:srgbClr val="000000"/>
                          </a:solidFill>
                          <a:effectLst/>
                          <a:latin typeface="Calibri" panose="020F0502020204030204" pitchFamily="34" charset="0"/>
                        </a:rPr>
                        <a:t>Data Element No.</a:t>
                      </a:r>
                    </a:p>
                  </a:txBody>
                  <a:tcPr marL="4657" marR="4657" marT="4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en-US" sz="1100" b="1" i="0" u="none" strike="noStrike" dirty="0">
                          <a:solidFill>
                            <a:srgbClr val="000000"/>
                          </a:solidFill>
                          <a:effectLst/>
                          <a:latin typeface="Calibri" panose="020F0502020204030204" pitchFamily="34" charset="0"/>
                        </a:rPr>
                        <a:t>Data Element Name</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(WIOA refers to elements in</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the Joint PIRL)</a:t>
                      </a:r>
                    </a:p>
                  </a:txBody>
                  <a:tcPr marL="4657" marR="4657" marT="4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en-US" sz="1100" b="1" i="0" u="none" strike="noStrike" dirty="0">
                          <a:solidFill>
                            <a:srgbClr val="000000"/>
                          </a:solidFill>
                          <a:effectLst/>
                          <a:latin typeface="Calibri" panose="020F0502020204030204" pitchFamily="34" charset="0"/>
                        </a:rPr>
                        <a:t> Source Documentation</a:t>
                      </a:r>
                    </a:p>
                  </a:txBody>
                  <a:tcPr marL="4657" marR="4657" marT="4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51707710"/>
                  </a:ext>
                </a:extLst>
              </a:tr>
              <a:tr h="1180179">
                <a:tc>
                  <a:txBody>
                    <a:bodyPr/>
                    <a:lstStyle/>
                    <a:p>
                      <a:pPr algn="ctr" fontAlgn="t"/>
                      <a:r>
                        <a:rPr lang="en-US" sz="1200" b="0" i="0" u="none" strike="noStrike" dirty="0">
                          <a:solidFill>
                            <a:srgbClr val="000000"/>
                          </a:solidFill>
                          <a:effectLst/>
                          <a:latin typeface="Calibri" panose="020F0502020204030204" pitchFamily="34" charset="0"/>
                        </a:rPr>
                        <a:t>1206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Date Received Financial Literacy Services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Calibri" panose="020F0502020204030204" pitchFamily="34" charset="0"/>
                        </a:rPr>
                        <a:t>• Activity sheets</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Sign-in sheets </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Attendance record</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Vendor contract </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Case notes </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Electronic Records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1328296"/>
                  </a:ext>
                </a:extLst>
              </a:tr>
              <a:tr h="725840">
                <a:tc>
                  <a:txBody>
                    <a:bodyPr/>
                    <a:lstStyle/>
                    <a:p>
                      <a:pPr algn="ctr" fontAlgn="t"/>
                      <a:r>
                        <a:rPr lang="en-US" sz="1200" b="0" i="0" u="none" strike="noStrike" dirty="0">
                          <a:solidFill>
                            <a:srgbClr val="000000"/>
                          </a:solidFill>
                          <a:effectLst/>
                          <a:latin typeface="Calibri" panose="020F0502020204030204" pitchFamily="34" charset="0"/>
                        </a:rPr>
                        <a:t>1302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Date Entered Training #1                                                                                                                                                                                                                                          (WIOA)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Calibri" panose="020F0502020204030204" pitchFamily="34" charset="0"/>
                        </a:rPr>
                        <a:t>• Individual Training Account                                                                                                       </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Vendor Training Records                                                                         </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Electronic Records</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Attendance Sheets or Records</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Case notes</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7830390"/>
                  </a:ext>
                </a:extLst>
              </a:tr>
              <a:tr h="924720">
                <a:tc>
                  <a:txBody>
                    <a:bodyPr/>
                    <a:lstStyle/>
                    <a:p>
                      <a:pPr algn="ctr" fontAlgn="t"/>
                      <a:r>
                        <a:rPr lang="en-US" sz="1200" b="0" i="0" u="none" strike="noStrike" dirty="0">
                          <a:solidFill>
                            <a:srgbClr val="000000"/>
                          </a:solidFill>
                          <a:effectLst/>
                          <a:latin typeface="Calibri" panose="020F0502020204030204" pitchFamily="34" charset="0"/>
                        </a:rPr>
                        <a:t>1500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Received</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Needs-Related Payments</a:t>
                      </a:r>
                      <a:br>
                        <a:rPr lang="en-US" sz="1200" b="0" i="0" u="none" strike="noStrike" dirty="0">
                          <a:solidFill>
                            <a:srgbClr val="000000"/>
                          </a:solidFill>
                          <a:effectLst/>
                          <a:latin typeface="Calibri" panose="020F0502020204030204" pitchFamily="34" charset="0"/>
                        </a:rPr>
                      </a:br>
                      <a:endParaRPr lang="en-US" sz="1200" b="0"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Calibri" panose="020F0502020204030204" pitchFamily="34" charset="0"/>
                        </a:rPr>
                        <a:t>• Cross-Match</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Activity sheets </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Sign-in sheets</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Attendance record</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Vendor contract  </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Electronic Records</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Case notes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6941149"/>
                  </a:ext>
                </a:extLst>
              </a:tr>
            </a:tbl>
          </a:graphicData>
        </a:graphic>
      </p:graphicFrame>
      <p:sp>
        <p:nvSpPr>
          <p:cNvPr id="5" name="TextBox 4">
            <a:extLst>
              <a:ext uri="{FF2B5EF4-FFF2-40B4-BE49-F238E27FC236}">
                <a16:creationId xmlns:a16="http://schemas.microsoft.com/office/drawing/2014/main" id="{993254F7-1DC9-C156-E2FA-2705F825FE61}"/>
              </a:ext>
            </a:extLst>
          </p:cNvPr>
          <p:cNvSpPr txBox="1"/>
          <p:nvPr/>
        </p:nvSpPr>
        <p:spPr>
          <a:xfrm>
            <a:off x="1039305" y="1134975"/>
            <a:ext cx="9294876" cy="646331"/>
          </a:xfrm>
          <a:prstGeom prst="rect">
            <a:avLst/>
          </a:prstGeom>
          <a:noFill/>
        </p:spPr>
        <p:txBody>
          <a:bodyPr wrap="square">
            <a:spAutoFit/>
          </a:bodyPr>
          <a:lstStyle/>
          <a:p>
            <a:pPr marL="285750" indent="-285750">
              <a:buFont typeface="Arial" panose="020B0604020202020204" pitchFamily="34" charset="0"/>
              <a:buChar char="•"/>
            </a:pPr>
            <a:r>
              <a:rPr lang="en-US" dirty="0"/>
              <a:t>Service Validation </a:t>
            </a:r>
          </a:p>
          <a:p>
            <a:pPr marL="285750" indent="-285750">
              <a:buFont typeface="Arial" panose="020B0604020202020204" pitchFamily="34" charset="0"/>
              <a:buChar char="•"/>
            </a:pPr>
            <a:endParaRPr lang="en-US" dirty="0"/>
          </a:p>
        </p:txBody>
      </p:sp>
      <p:pic>
        <p:nvPicPr>
          <p:cNvPr id="20482" name="Picture 2" descr="Service Icons - Free SVG &amp; PNG Service Images - Noun Project">
            <a:extLst>
              <a:ext uri="{FF2B5EF4-FFF2-40B4-BE49-F238E27FC236}">
                <a16:creationId xmlns:a16="http://schemas.microsoft.com/office/drawing/2014/main" id="{9EF33C65-6A8B-23D2-8C6A-716C1A1C71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1311" y="412029"/>
            <a:ext cx="1454477" cy="145447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4">
            <a:extLst>
              <a:ext uri="{FF2B5EF4-FFF2-40B4-BE49-F238E27FC236}">
                <a16:creationId xmlns:a16="http://schemas.microsoft.com/office/drawing/2014/main" id="{BD2C5105-147E-83EE-36AE-F495C8E663C4}"/>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23</a:t>
            </a:fld>
            <a:endParaRPr lang="en-AU" dirty="0"/>
          </a:p>
        </p:txBody>
      </p:sp>
      <p:pic>
        <p:nvPicPr>
          <p:cNvPr id="7" name="Audio 6">
            <a:hlinkClick r:id="" action="ppaction://media"/>
            <a:extLst>
              <a:ext uri="{FF2B5EF4-FFF2-40B4-BE49-F238E27FC236}">
                <a16:creationId xmlns:a16="http://schemas.microsoft.com/office/drawing/2014/main" id="{A0CE8058-75DD-001A-0242-AD160F1187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01181093"/>
      </p:ext>
    </p:extLst>
  </p:cSld>
  <p:clrMapOvr>
    <a:masterClrMapping/>
  </p:clrMapOvr>
  <mc:AlternateContent xmlns:mc="http://schemas.openxmlformats.org/markup-compatibility/2006" xmlns:p14="http://schemas.microsoft.com/office/powerpoint/2010/main">
    <mc:Choice Requires="p14">
      <p:transition spd="slow" p14:dur="2000" advTm="7824"/>
    </mc:Choice>
    <mc:Fallback xmlns="">
      <p:transition spd="slow" advTm="7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8D29D-F02A-8C05-F9F3-D823905F5E07}"/>
              </a:ext>
            </a:extLst>
          </p:cNvPr>
          <p:cNvSpPr/>
          <p:nvPr/>
        </p:nvSpPr>
        <p:spPr>
          <a:xfrm>
            <a:off x="207390" y="5976594"/>
            <a:ext cx="3082565" cy="676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dirty="0"/>
          </a:p>
        </p:txBody>
      </p:sp>
      <p:sp>
        <p:nvSpPr>
          <p:cNvPr id="8" name="TextBox 7">
            <a:extLst>
              <a:ext uri="{FF2B5EF4-FFF2-40B4-BE49-F238E27FC236}">
                <a16:creationId xmlns:a16="http://schemas.microsoft.com/office/drawing/2014/main" id="{125425DF-C78C-B1CD-9EA2-611012590B34}"/>
              </a:ext>
            </a:extLst>
          </p:cNvPr>
          <p:cNvSpPr txBox="1"/>
          <p:nvPr/>
        </p:nvSpPr>
        <p:spPr>
          <a:xfrm>
            <a:off x="352044" y="204708"/>
            <a:ext cx="11224260" cy="646331"/>
          </a:xfrm>
          <a:prstGeom prst="rect">
            <a:avLst/>
          </a:prstGeom>
          <a:noFill/>
        </p:spPr>
        <p:txBody>
          <a:bodyPr wrap="square">
            <a:spAutoFit/>
          </a:bodyPr>
          <a:lstStyle/>
          <a:p>
            <a:r>
              <a:rPr lang="en-US" sz="3600" dirty="0">
                <a:solidFill>
                  <a:srgbClr val="162068"/>
                </a:solidFill>
                <a:latin typeface="+mj-lt"/>
                <a:ea typeface="+mj-ea"/>
              </a:rPr>
              <a:t>Source Documentation – Data Validation (</a:t>
            </a:r>
            <a:r>
              <a:rPr lang="en-US" sz="3600" i="1" dirty="0">
                <a:solidFill>
                  <a:srgbClr val="162068"/>
                </a:solidFill>
                <a:latin typeface="+mj-lt"/>
                <a:ea typeface="+mj-ea"/>
              </a:rPr>
              <a:t>Examples</a:t>
            </a:r>
            <a:r>
              <a:rPr lang="en-US" sz="3600" dirty="0">
                <a:solidFill>
                  <a:srgbClr val="162068"/>
                </a:solidFill>
                <a:latin typeface="+mj-lt"/>
                <a:ea typeface="+mj-ea"/>
              </a:rPr>
              <a:t>)  </a:t>
            </a:r>
          </a:p>
        </p:txBody>
      </p:sp>
      <p:graphicFrame>
        <p:nvGraphicFramePr>
          <p:cNvPr id="3" name="Table 2">
            <a:extLst>
              <a:ext uri="{FF2B5EF4-FFF2-40B4-BE49-F238E27FC236}">
                <a16:creationId xmlns:a16="http://schemas.microsoft.com/office/drawing/2014/main" id="{DE9CF54E-FA27-E16C-38FA-DDA377F28EAC}"/>
              </a:ext>
            </a:extLst>
          </p:cNvPr>
          <p:cNvGraphicFramePr>
            <a:graphicFrameLocks noGrp="1"/>
          </p:cNvGraphicFramePr>
          <p:nvPr>
            <p:extLst>
              <p:ext uri="{D42A27DB-BD31-4B8C-83A1-F6EECF244321}">
                <p14:modId xmlns:p14="http://schemas.microsoft.com/office/powerpoint/2010/main" val="1250233869"/>
              </p:ext>
            </p:extLst>
          </p:nvPr>
        </p:nvGraphicFramePr>
        <p:xfrm>
          <a:off x="1431401" y="1545140"/>
          <a:ext cx="8510684" cy="5108152"/>
        </p:xfrm>
        <a:graphic>
          <a:graphicData uri="http://schemas.openxmlformats.org/drawingml/2006/table">
            <a:tbl>
              <a:tblPr/>
              <a:tblGrid>
                <a:gridCol w="1073556">
                  <a:extLst>
                    <a:ext uri="{9D8B030D-6E8A-4147-A177-3AD203B41FA5}">
                      <a16:colId xmlns:a16="http://schemas.microsoft.com/office/drawing/2014/main" val="2750631897"/>
                    </a:ext>
                  </a:extLst>
                </a:gridCol>
                <a:gridCol w="3694735">
                  <a:extLst>
                    <a:ext uri="{9D8B030D-6E8A-4147-A177-3AD203B41FA5}">
                      <a16:colId xmlns:a16="http://schemas.microsoft.com/office/drawing/2014/main" val="4201633606"/>
                    </a:ext>
                  </a:extLst>
                </a:gridCol>
                <a:gridCol w="3742393">
                  <a:extLst>
                    <a:ext uri="{9D8B030D-6E8A-4147-A177-3AD203B41FA5}">
                      <a16:colId xmlns:a16="http://schemas.microsoft.com/office/drawing/2014/main" val="3598655951"/>
                    </a:ext>
                  </a:extLst>
                </a:gridCol>
              </a:tblGrid>
              <a:tr h="486503">
                <a:tc>
                  <a:txBody>
                    <a:bodyPr/>
                    <a:lstStyle/>
                    <a:p>
                      <a:pPr algn="ctr" fontAlgn="ctr"/>
                      <a:r>
                        <a:rPr lang="en-US" sz="1100" b="1" i="0" u="none" strike="noStrike" dirty="0">
                          <a:solidFill>
                            <a:srgbClr val="000000"/>
                          </a:solidFill>
                          <a:effectLst/>
                          <a:latin typeface="Calibri" panose="020F0502020204030204" pitchFamily="34" charset="0"/>
                        </a:rPr>
                        <a:t>Data Element No.</a:t>
                      </a:r>
                    </a:p>
                  </a:txBody>
                  <a:tcPr marL="4657" marR="4657" marT="4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100" b="1" i="0" u="none" strike="noStrike" dirty="0">
                          <a:solidFill>
                            <a:srgbClr val="000000"/>
                          </a:solidFill>
                          <a:effectLst/>
                          <a:latin typeface="Calibri" panose="020F0502020204030204" pitchFamily="34" charset="0"/>
                        </a:rPr>
                        <a:t>Data Element Name</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(WIOA refers to elements in</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the Joint PIRL)</a:t>
                      </a:r>
                    </a:p>
                  </a:txBody>
                  <a:tcPr marL="4657" marR="4657" marT="4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100" b="1" i="0" u="none" strike="noStrike" dirty="0">
                          <a:solidFill>
                            <a:srgbClr val="000000"/>
                          </a:solidFill>
                          <a:effectLst/>
                          <a:latin typeface="Calibri" panose="020F0502020204030204" pitchFamily="34" charset="0"/>
                        </a:rPr>
                        <a:t> Source Documentation</a:t>
                      </a:r>
                    </a:p>
                  </a:txBody>
                  <a:tcPr marL="4657" marR="4657" marT="4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51707710"/>
                  </a:ext>
                </a:extLst>
              </a:tr>
              <a:tr h="1180179">
                <a:tc>
                  <a:txBody>
                    <a:bodyPr/>
                    <a:lstStyle/>
                    <a:p>
                      <a:pPr algn="ctr" fontAlgn="t"/>
                      <a:r>
                        <a:rPr lang="en-US" sz="1200" b="0" i="0" u="none" strike="noStrike" dirty="0">
                          <a:solidFill>
                            <a:srgbClr val="000000"/>
                          </a:solidFill>
                          <a:effectLst/>
                          <a:latin typeface="Calibri" panose="020F0502020204030204" pitchFamily="34" charset="0"/>
                        </a:rPr>
                        <a:t>1602*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Employed in 2nd Quarter After Exit Quarter</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(WIOA)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Calibri" panose="020F0502020204030204" pitchFamily="34" charset="0"/>
                        </a:rPr>
                        <a:t>• UI wage data match/administrative wage match, such as the National Directory of New Hires</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Follow-up survey from program participants</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Pay check stubs, tax records, W2 form</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Quarterly tax payment forms, such as a IRS form 941</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Document from employer on company letterhead attesting to an individual’s employment status and earnings</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Self-employment worksheets signed and attested to by program participants</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Detailed case notes verified by employer and signed by the counselor</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1328296"/>
                  </a:ext>
                </a:extLst>
              </a:tr>
              <a:tr h="725840">
                <a:tc>
                  <a:txBody>
                    <a:bodyPr/>
                    <a:lstStyle/>
                    <a:p>
                      <a:pPr algn="ctr" fontAlgn="t"/>
                      <a:r>
                        <a:rPr lang="en-US" sz="1200" b="0" i="0" u="none" strike="noStrike" dirty="0">
                          <a:solidFill>
                            <a:srgbClr val="000000"/>
                          </a:solidFill>
                          <a:effectLst/>
                          <a:latin typeface="Calibri" panose="020F0502020204030204" pitchFamily="34" charset="0"/>
                        </a:rPr>
                        <a:t>1800*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Type of Recognized Credential                                                                                                                                                                                                                                                                                                                                                                                                                               (WIOA)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Calibri" panose="020F0502020204030204" pitchFamily="34" charset="0"/>
                        </a:rPr>
                        <a:t>• Cross-Match</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Copy of credential</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Copy of school record</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Follow-up survey from program participants</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Case notes documenting information obtained from education or training provider</a:t>
                      </a:r>
                      <a:br>
                        <a:rPr lang="en-US" sz="1200" b="0" i="0" u="none" strike="noStrike" dirty="0">
                          <a:solidFill>
                            <a:srgbClr val="000000"/>
                          </a:solidFill>
                          <a:effectLst/>
                          <a:latin typeface="Calibri" panose="020F0502020204030204" pitchFamily="34" charset="0"/>
                        </a:rPr>
                      </a:br>
                      <a:endParaRPr lang="en-US" sz="1200" b="0"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7830390"/>
                  </a:ext>
                </a:extLst>
              </a:tr>
              <a:tr h="924720">
                <a:tc>
                  <a:txBody>
                    <a:bodyPr/>
                    <a:lstStyle/>
                    <a:p>
                      <a:pPr algn="ctr" fontAlgn="t"/>
                      <a:r>
                        <a:rPr lang="en-US" sz="1200" b="0" i="0" u="none" strike="noStrike" dirty="0">
                          <a:solidFill>
                            <a:srgbClr val="000000"/>
                          </a:solidFill>
                          <a:effectLst/>
                          <a:latin typeface="Calibri" panose="020F0502020204030204" pitchFamily="34" charset="0"/>
                        </a:rPr>
                        <a:t>1806*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Date of Most Recent Measurable Skill Gains: Educational Functioning Level (EFL)</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(WIOA)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Calibri" panose="020F0502020204030204" pitchFamily="34" charset="0"/>
                        </a:rPr>
                        <a:t>• Pre- and post-test results measuring EFL gain</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Adult High School transcript showing EFL gain through the awarding of credits or Carnegie units</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Postsecondary education or training enrollment determined through data match, survey documentation, or program notes</a:t>
                      </a:r>
                      <a:br>
                        <a:rPr lang="en-US" sz="1200" b="0" i="0" u="none" strike="noStrike" dirty="0">
                          <a:solidFill>
                            <a:srgbClr val="000000"/>
                          </a:solidFill>
                          <a:effectLst/>
                          <a:latin typeface="Calibri" panose="020F0502020204030204" pitchFamily="34" charset="0"/>
                        </a:rPr>
                      </a:br>
                      <a:endParaRPr lang="en-US" sz="1200" b="0"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6941149"/>
                  </a:ext>
                </a:extLst>
              </a:tr>
            </a:tbl>
          </a:graphicData>
        </a:graphic>
      </p:graphicFrame>
      <p:sp>
        <p:nvSpPr>
          <p:cNvPr id="5" name="TextBox 4">
            <a:extLst>
              <a:ext uri="{FF2B5EF4-FFF2-40B4-BE49-F238E27FC236}">
                <a16:creationId xmlns:a16="http://schemas.microsoft.com/office/drawing/2014/main" id="{993254F7-1DC9-C156-E2FA-2705F825FE61}"/>
              </a:ext>
            </a:extLst>
          </p:cNvPr>
          <p:cNvSpPr txBox="1"/>
          <p:nvPr/>
        </p:nvSpPr>
        <p:spPr>
          <a:xfrm>
            <a:off x="1039305" y="1134975"/>
            <a:ext cx="9294876" cy="646331"/>
          </a:xfrm>
          <a:prstGeom prst="rect">
            <a:avLst/>
          </a:prstGeom>
          <a:noFill/>
        </p:spPr>
        <p:txBody>
          <a:bodyPr wrap="square">
            <a:spAutoFit/>
          </a:bodyPr>
          <a:lstStyle/>
          <a:p>
            <a:pPr marL="285750" indent="-285750">
              <a:buFont typeface="Arial" panose="020B0604020202020204" pitchFamily="34" charset="0"/>
              <a:buChar char="•"/>
            </a:pPr>
            <a:r>
              <a:rPr lang="en-US" dirty="0"/>
              <a:t>Performance Outcome Validation </a:t>
            </a:r>
          </a:p>
          <a:p>
            <a:pPr marL="285750" indent="-285750">
              <a:buFont typeface="Arial" panose="020B0604020202020204" pitchFamily="34" charset="0"/>
              <a:buChar char="•"/>
            </a:pPr>
            <a:endParaRPr lang="en-US" dirty="0"/>
          </a:p>
        </p:txBody>
      </p:sp>
      <p:pic>
        <p:nvPicPr>
          <p:cNvPr id="19458" name="Picture 2" descr="performance Icon - Free PNG &amp; SVG 831861 - Noun Project">
            <a:extLst>
              <a:ext uri="{FF2B5EF4-FFF2-40B4-BE49-F238E27FC236}">
                <a16:creationId xmlns:a16="http://schemas.microsoft.com/office/drawing/2014/main" id="{FFA76403-8A44-B624-BE66-25B178AE4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9077" y="204708"/>
            <a:ext cx="1595879" cy="159587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4">
            <a:extLst>
              <a:ext uri="{FF2B5EF4-FFF2-40B4-BE49-F238E27FC236}">
                <a16:creationId xmlns:a16="http://schemas.microsoft.com/office/drawing/2014/main" id="{F450640C-D8FA-5A77-EED5-FD21882076F5}"/>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24</a:t>
            </a:fld>
            <a:endParaRPr lang="en-AU" dirty="0"/>
          </a:p>
        </p:txBody>
      </p:sp>
      <p:pic>
        <p:nvPicPr>
          <p:cNvPr id="9" name="Audio 8">
            <a:hlinkClick r:id="" action="ppaction://media"/>
            <a:extLst>
              <a:ext uri="{FF2B5EF4-FFF2-40B4-BE49-F238E27FC236}">
                <a16:creationId xmlns:a16="http://schemas.microsoft.com/office/drawing/2014/main" id="{AEE87757-F7EE-393A-7148-ABCBE2858C1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0556258"/>
      </p:ext>
    </p:extLst>
  </p:cSld>
  <p:clrMapOvr>
    <a:masterClrMapping/>
  </p:clrMapOvr>
  <mc:AlternateContent xmlns:mc="http://schemas.openxmlformats.org/markup-compatibility/2006" xmlns:p14="http://schemas.microsoft.com/office/powerpoint/2010/main">
    <mc:Choice Requires="p14">
      <p:transition spd="slow" p14:dur="2000" advTm="9119"/>
    </mc:Choice>
    <mc:Fallback xmlns="">
      <p:transition spd="slow" advTm="9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Remember… </a:t>
            </a:r>
          </a:p>
        </p:txBody>
      </p:sp>
      <p:sp>
        <p:nvSpPr>
          <p:cNvPr id="5" name="Slide Number Placeholder 4"/>
          <p:cNvSpPr>
            <a:spLocks noGrp="1"/>
          </p:cNvSpPr>
          <p:nvPr>
            <p:ph type="sldNum" sz="quarter" idx="12"/>
          </p:nvPr>
        </p:nvSpPr>
        <p:spPr/>
        <p:txBody>
          <a:bodyPr/>
          <a:lstStyle/>
          <a:p>
            <a:fld id="{6E703E80-4FFA-42A9-8BBA-010418AC965F}" type="slidenum">
              <a:rPr lang="en-AU" smtClean="0"/>
              <a:pPr/>
              <a:t>25</a:t>
            </a:fld>
            <a:endParaRPr lang="en-AU" dirty="0"/>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0355" y="2688049"/>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997C411-B649-4CF3-BA17-B72F982BA389}"/>
              </a:ext>
            </a:extLst>
          </p:cNvPr>
          <p:cNvSpPr txBox="1"/>
          <p:nvPr/>
        </p:nvSpPr>
        <p:spPr>
          <a:xfrm>
            <a:off x="1551709" y="2912882"/>
            <a:ext cx="9458038" cy="641009"/>
          </a:xfrm>
          <a:prstGeom prst="rect">
            <a:avLst/>
          </a:prstGeom>
          <a:noFill/>
        </p:spPr>
        <p:txBody>
          <a:bodyPr wrap="none" rtlCol="0">
            <a:spAutoFit/>
          </a:bodyPr>
          <a:lstStyle/>
          <a:p>
            <a:pPr algn="l">
              <a:lnSpc>
                <a:spcPct val="123000"/>
              </a:lnSpc>
              <a:spcBef>
                <a:spcPts val="600"/>
              </a:spcBef>
              <a:spcAft>
                <a:spcPts val="600"/>
              </a:spcAft>
            </a:pPr>
            <a:r>
              <a:rPr lang="en-US" sz="3200" b="1" dirty="0">
                <a:solidFill>
                  <a:srgbClr val="656666"/>
                </a:solidFill>
              </a:rPr>
              <a:t>IF IT’S NOT IN				IT NEVER HAPPENED!</a:t>
            </a:r>
          </a:p>
        </p:txBody>
      </p:sp>
      <p:pic>
        <p:nvPicPr>
          <p:cNvPr id="6" name="Audio 5">
            <a:hlinkClick r:id="" action="ppaction://media"/>
            <a:extLst>
              <a:ext uri="{FF2B5EF4-FFF2-40B4-BE49-F238E27FC236}">
                <a16:creationId xmlns:a16="http://schemas.microsoft.com/office/drawing/2014/main" id="{E9B24233-7C42-0B19-3C1B-DE7A477410F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53118177"/>
      </p:ext>
    </p:extLst>
  </p:cSld>
  <p:clrMapOvr>
    <a:masterClrMapping/>
  </p:clrMapOvr>
  <mc:AlternateContent xmlns:mc="http://schemas.openxmlformats.org/markup-compatibility/2006" xmlns:p14="http://schemas.microsoft.com/office/powerpoint/2010/main">
    <mc:Choice Requires="p14">
      <p:transition spd="slow" p14:dur="2000" advTm="24738"/>
    </mc:Choice>
    <mc:Fallback xmlns="">
      <p:transition spd="slow" advTm="24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E703E80-4FFA-42A9-8BBA-010418AC965F}" type="slidenum">
              <a:rPr lang="en-AU" smtClean="0"/>
              <a:pPr/>
              <a:t>26</a:t>
            </a:fld>
            <a:endParaRPr lang="en-AU" dirty="0"/>
          </a:p>
        </p:txBody>
      </p:sp>
      <p:pic>
        <p:nvPicPr>
          <p:cNvPr id="2050" name="Picture 2" descr="Should You Use a Thank You Slide to End Your PowerPoint Presentation?">
            <a:extLst>
              <a:ext uri="{FF2B5EF4-FFF2-40B4-BE49-F238E27FC236}">
                <a16:creationId xmlns:a16="http://schemas.microsoft.com/office/drawing/2014/main" id="{955AE474-1983-441A-9542-53DE9C9FBC72}"/>
              </a:ext>
            </a:extLst>
          </p:cNvPr>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t="27684" r="54471" b="15053"/>
          <a:stretch/>
        </p:blipFill>
        <p:spPr bwMode="auto">
          <a:xfrm>
            <a:off x="352425" y="1019175"/>
            <a:ext cx="5972175" cy="419749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709599C6-993C-4855-837A-E630C79C560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0836280"/>
      </p:ext>
    </p:extLst>
  </p:cSld>
  <p:clrMapOvr>
    <a:masterClrMapping/>
  </p:clrMapOvr>
  <mc:AlternateContent xmlns:mc="http://schemas.openxmlformats.org/markup-compatibility/2006" xmlns:p14="http://schemas.microsoft.com/office/powerpoint/2010/main">
    <mc:Choice Requires="p14">
      <p:transition spd="slow" p14:dur="2000" advTm="13318"/>
    </mc:Choice>
    <mc:Fallback xmlns="">
      <p:transition spd="slow" advTm="13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hand holding a pen&#10;&#10;Description automatically generated with medium confidence">
            <a:extLst>
              <a:ext uri="{FF2B5EF4-FFF2-40B4-BE49-F238E27FC236}">
                <a16:creationId xmlns:a16="http://schemas.microsoft.com/office/drawing/2014/main" id="{1F9E0ADD-1F6D-4DA2-894C-FA2A8A592CA2}"/>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7097" b="27097"/>
          <a:stretch>
            <a:fillRect/>
          </a:stretch>
        </p:blipFill>
        <p:spPr/>
      </p:pic>
      <p:sp>
        <p:nvSpPr>
          <p:cNvPr id="3" name="Title 2">
            <a:extLst>
              <a:ext uri="{FF2B5EF4-FFF2-40B4-BE49-F238E27FC236}">
                <a16:creationId xmlns:a16="http://schemas.microsoft.com/office/drawing/2014/main" id="{AAACE2B8-A55A-4842-8999-A5019514D356}"/>
              </a:ext>
            </a:extLst>
          </p:cNvPr>
          <p:cNvSpPr>
            <a:spLocks noGrp="1"/>
          </p:cNvSpPr>
          <p:nvPr>
            <p:ph type="ctrTitle"/>
          </p:nvPr>
        </p:nvSpPr>
        <p:spPr/>
        <p:txBody>
          <a:bodyPr>
            <a:normAutofit/>
          </a:bodyPr>
          <a:lstStyle/>
          <a:p>
            <a:r>
              <a:rPr lang="en-US" dirty="0"/>
              <a:t>Case File Management</a:t>
            </a:r>
          </a:p>
        </p:txBody>
      </p:sp>
      <p:sp>
        <p:nvSpPr>
          <p:cNvPr id="4" name="Subtitle 3">
            <a:extLst>
              <a:ext uri="{FF2B5EF4-FFF2-40B4-BE49-F238E27FC236}">
                <a16:creationId xmlns:a16="http://schemas.microsoft.com/office/drawing/2014/main" id="{54AE33AE-D62B-4DAD-9E6C-C8002BC0CE1D}"/>
              </a:ext>
            </a:extLst>
          </p:cNvPr>
          <p:cNvSpPr>
            <a:spLocks noGrp="1"/>
          </p:cNvSpPr>
          <p:nvPr>
            <p:ph type="subTitle" idx="1"/>
          </p:nvPr>
        </p:nvSpPr>
        <p:spPr/>
        <p:txBody>
          <a:bodyPr/>
          <a:lstStyle/>
          <a:p>
            <a:r>
              <a:rPr lang="en-US" dirty="0"/>
              <a:t>Office of Planning, Integrity, and Compliance </a:t>
            </a:r>
          </a:p>
          <a:p>
            <a:r>
              <a:rPr lang="en-US" dirty="0"/>
              <a:t>April 2024</a:t>
            </a:r>
          </a:p>
        </p:txBody>
      </p:sp>
      <p:pic>
        <p:nvPicPr>
          <p:cNvPr id="13" name="Audio 12">
            <a:hlinkClick r:id="" action="ppaction://media"/>
            <a:extLst>
              <a:ext uri="{FF2B5EF4-FFF2-40B4-BE49-F238E27FC236}">
                <a16:creationId xmlns:a16="http://schemas.microsoft.com/office/drawing/2014/main" id="{E104AA09-9A87-A9D4-AD88-51B920E8B11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0346661"/>
      </p:ext>
    </p:extLst>
  </p:cSld>
  <p:clrMapOvr>
    <a:masterClrMapping/>
  </p:clrMapOvr>
  <mc:AlternateContent xmlns:mc="http://schemas.openxmlformats.org/markup-compatibility/2006" xmlns:p14="http://schemas.microsoft.com/office/powerpoint/2010/main">
    <mc:Choice Requires="p14">
      <p:transition spd="slow" p14:dur="2000" advTm="4736"/>
    </mc:Choice>
    <mc:Fallback xmlns="">
      <p:transition spd="slow" advTm="4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66FA-5CCC-4510-963E-89A5E1A01665}"/>
              </a:ext>
            </a:extLst>
          </p:cNvPr>
          <p:cNvSpPr>
            <a:spLocks noGrp="1"/>
          </p:cNvSpPr>
          <p:nvPr>
            <p:ph type="title"/>
          </p:nvPr>
        </p:nvSpPr>
        <p:spPr>
          <a:xfrm>
            <a:off x="3028648" y="2470893"/>
            <a:ext cx="6134703" cy="1311128"/>
          </a:xfrm>
        </p:spPr>
        <p:txBody>
          <a:bodyPr>
            <a:normAutofit/>
          </a:bodyPr>
          <a:lstStyle/>
          <a:p>
            <a:r>
              <a:rPr lang="en-US" dirty="0"/>
              <a:t>Program Exits</a:t>
            </a:r>
          </a:p>
        </p:txBody>
      </p:sp>
      <p:pic>
        <p:nvPicPr>
          <p:cNvPr id="5" name="Audio 4">
            <a:hlinkClick r:id="" action="ppaction://media"/>
            <a:extLst>
              <a:ext uri="{FF2B5EF4-FFF2-40B4-BE49-F238E27FC236}">
                <a16:creationId xmlns:a16="http://schemas.microsoft.com/office/drawing/2014/main" id="{74C3BEC3-D63C-45A0-8561-DBAD58593E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30559288"/>
      </p:ext>
    </p:extLst>
  </p:cSld>
  <p:clrMapOvr>
    <a:masterClrMapping/>
  </p:clrMapOvr>
  <mc:AlternateContent xmlns:mc="http://schemas.openxmlformats.org/markup-compatibility/2006" xmlns:p14="http://schemas.microsoft.com/office/powerpoint/2010/main">
    <mc:Choice Requires="p14">
      <p:transition spd="slow" p14:dur="2000" advTm="28559"/>
    </mc:Choice>
    <mc:Fallback xmlns="">
      <p:transition spd="slow" advTm="28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876721" y="1318170"/>
            <a:ext cx="9209959" cy="1170954"/>
          </a:xfrm>
          <a:prstGeom prst="rect">
            <a:avLst/>
          </a:prstGeom>
        </p:spPr>
        <p:txBody>
          <a:bodyPr vert="horz" wrap="square" lIns="0" tIns="25773" rIns="0" bIns="0" rtlCol="0">
            <a:spAutoFit/>
          </a:bodyPr>
          <a:lstStyle/>
          <a:p>
            <a:pPr marL="11206" marR="4483">
              <a:lnSpc>
                <a:spcPct val="92900"/>
              </a:lnSpc>
              <a:spcBef>
                <a:spcPts val="202"/>
              </a:spcBef>
            </a:pPr>
            <a:r>
              <a:rPr sz="2000" b="1" spc="-57" dirty="0">
                <a:solidFill>
                  <a:schemeClr val="tx1">
                    <a:lumMod val="75000"/>
                    <a:lumOff val="25000"/>
                  </a:schemeClr>
                </a:solidFill>
                <a:cs typeface="Trebuchet MS"/>
              </a:rPr>
              <a:t>Reportable </a:t>
            </a:r>
            <a:r>
              <a:rPr sz="2000" b="1" spc="-53" dirty="0">
                <a:solidFill>
                  <a:schemeClr val="tx1">
                    <a:lumMod val="75000"/>
                    <a:lumOff val="25000"/>
                  </a:schemeClr>
                </a:solidFill>
                <a:cs typeface="Trebuchet MS"/>
              </a:rPr>
              <a:t>Individual</a:t>
            </a:r>
            <a:r>
              <a:rPr sz="2000" spc="-53" dirty="0">
                <a:solidFill>
                  <a:schemeClr val="tx1">
                    <a:lumMod val="75000"/>
                    <a:lumOff val="25000"/>
                  </a:schemeClr>
                </a:solidFill>
                <a:cs typeface="Trebuchet MS"/>
              </a:rPr>
              <a:t>: </a:t>
            </a:r>
            <a:r>
              <a:rPr sz="2000" spc="-13" dirty="0">
                <a:solidFill>
                  <a:schemeClr val="tx1">
                    <a:lumMod val="75000"/>
                    <a:lumOff val="25000"/>
                  </a:schemeClr>
                </a:solidFill>
                <a:cs typeface="Trebuchet MS"/>
              </a:rPr>
              <a:t>An </a:t>
            </a:r>
            <a:r>
              <a:rPr sz="2000" spc="-49" dirty="0">
                <a:solidFill>
                  <a:schemeClr val="tx1">
                    <a:lumMod val="75000"/>
                    <a:lumOff val="25000"/>
                  </a:schemeClr>
                </a:solidFill>
                <a:cs typeface="Trebuchet MS"/>
              </a:rPr>
              <a:t>individual </a:t>
            </a:r>
            <a:r>
              <a:rPr sz="2000" spc="-13" dirty="0">
                <a:solidFill>
                  <a:schemeClr val="tx1">
                    <a:lumMod val="75000"/>
                    <a:lumOff val="25000"/>
                  </a:schemeClr>
                </a:solidFill>
                <a:cs typeface="Trebuchet MS"/>
              </a:rPr>
              <a:t>who </a:t>
            </a:r>
            <a:r>
              <a:rPr sz="2000" spc="-26" dirty="0">
                <a:solidFill>
                  <a:schemeClr val="tx1">
                    <a:lumMod val="75000"/>
                    <a:lumOff val="25000"/>
                  </a:schemeClr>
                </a:solidFill>
                <a:cs typeface="Trebuchet MS"/>
              </a:rPr>
              <a:t>has </a:t>
            </a:r>
            <a:r>
              <a:rPr sz="2000" spc="-57" dirty="0">
                <a:solidFill>
                  <a:schemeClr val="tx1">
                    <a:lumMod val="75000"/>
                    <a:lumOff val="25000"/>
                  </a:schemeClr>
                </a:solidFill>
                <a:cs typeface="Trebuchet MS"/>
              </a:rPr>
              <a:t>taken </a:t>
            </a:r>
            <a:r>
              <a:rPr sz="2000" spc="-49" dirty="0">
                <a:solidFill>
                  <a:schemeClr val="tx1">
                    <a:lumMod val="75000"/>
                    <a:lumOff val="25000"/>
                  </a:schemeClr>
                </a:solidFill>
                <a:cs typeface="Trebuchet MS"/>
              </a:rPr>
              <a:t>action </a:t>
            </a:r>
            <a:r>
              <a:rPr sz="2000" spc="-53" dirty="0">
                <a:solidFill>
                  <a:schemeClr val="tx1">
                    <a:lumMod val="75000"/>
                    <a:lumOff val="25000"/>
                  </a:schemeClr>
                </a:solidFill>
                <a:cs typeface="Trebuchet MS"/>
              </a:rPr>
              <a:t>that </a:t>
            </a:r>
            <a:r>
              <a:rPr sz="2000" spc="-40" dirty="0">
                <a:solidFill>
                  <a:schemeClr val="tx1">
                    <a:lumMod val="75000"/>
                    <a:lumOff val="25000"/>
                  </a:schemeClr>
                </a:solidFill>
                <a:cs typeface="Trebuchet MS"/>
              </a:rPr>
              <a:t>demonstrates </a:t>
            </a:r>
            <a:r>
              <a:rPr sz="2000" spc="-35" dirty="0">
                <a:solidFill>
                  <a:schemeClr val="tx1">
                    <a:lumMod val="75000"/>
                    <a:lumOff val="25000"/>
                  </a:schemeClr>
                </a:solidFill>
                <a:cs typeface="Trebuchet MS"/>
              </a:rPr>
              <a:t>an </a:t>
            </a:r>
            <a:r>
              <a:rPr sz="2000" spc="-53" dirty="0">
                <a:solidFill>
                  <a:schemeClr val="tx1">
                    <a:lumMod val="75000"/>
                    <a:lumOff val="25000"/>
                  </a:schemeClr>
                </a:solidFill>
                <a:cs typeface="Trebuchet MS"/>
              </a:rPr>
              <a:t>intent </a:t>
            </a:r>
            <a:r>
              <a:rPr sz="2000" spc="-40" dirty="0">
                <a:solidFill>
                  <a:schemeClr val="tx1">
                    <a:lumMod val="75000"/>
                    <a:lumOff val="25000"/>
                  </a:schemeClr>
                </a:solidFill>
                <a:cs typeface="Trebuchet MS"/>
              </a:rPr>
              <a:t>to </a:t>
            </a:r>
            <a:r>
              <a:rPr sz="2000" spc="-26" dirty="0">
                <a:solidFill>
                  <a:schemeClr val="tx1">
                    <a:lumMod val="75000"/>
                    <a:lumOff val="25000"/>
                  </a:schemeClr>
                </a:solidFill>
                <a:cs typeface="Trebuchet MS"/>
              </a:rPr>
              <a:t>use </a:t>
            </a:r>
            <a:r>
              <a:rPr sz="2000" spc="-40" dirty="0">
                <a:solidFill>
                  <a:schemeClr val="tx1">
                    <a:lumMod val="75000"/>
                    <a:lumOff val="25000"/>
                  </a:schemeClr>
                </a:solidFill>
                <a:cs typeface="Trebuchet MS"/>
              </a:rPr>
              <a:t>program  </a:t>
            </a:r>
            <a:r>
              <a:rPr sz="2000" spc="-44" dirty="0">
                <a:solidFill>
                  <a:schemeClr val="tx1">
                    <a:lumMod val="75000"/>
                    <a:lumOff val="25000"/>
                  </a:schemeClr>
                </a:solidFill>
                <a:cs typeface="Trebuchet MS"/>
              </a:rPr>
              <a:t>services</a:t>
            </a:r>
            <a:r>
              <a:rPr sz="2000" spc="-75" dirty="0">
                <a:solidFill>
                  <a:schemeClr val="tx1">
                    <a:lumMod val="75000"/>
                    <a:lumOff val="25000"/>
                  </a:schemeClr>
                </a:solidFill>
                <a:cs typeface="Trebuchet MS"/>
              </a:rPr>
              <a:t> </a:t>
            </a:r>
            <a:r>
              <a:rPr sz="2000" spc="-31" dirty="0">
                <a:solidFill>
                  <a:schemeClr val="tx1">
                    <a:lumMod val="75000"/>
                    <a:lumOff val="25000"/>
                  </a:schemeClr>
                </a:solidFill>
                <a:cs typeface="Trebuchet MS"/>
              </a:rPr>
              <a:t>and</a:t>
            </a:r>
            <a:r>
              <a:rPr sz="2000" spc="-71" dirty="0">
                <a:solidFill>
                  <a:schemeClr val="tx1">
                    <a:lumMod val="75000"/>
                    <a:lumOff val="25000"/>
                  </a:schemeClr>
                </a:solidFill>
                <a:cs typeface="Trebuchet MS"/>
              </a:rPr>
              <a:t> </a:t>
            </a:r>
            <a:r>
              <a:rPr sz="2000" spc="-13" dirty="0">
                <a:solidFill>
                  <a:schemeClr val="tx1">
                    <a:lumMod val="75000"/>
                    <a:lumOff val="25000"/>
                  </a:schemeClr>
                </a:solidFill>
                <a:cs typeface="Trebuchet MS"/>
              </a:rPr>
              <a:t>who</a:t>
            </a:r>
            <a:r>
              <a:rPr sz="2000" spc="-79" dirty="0">
                <a:solidFill>
                  <a:schemeClr val="tx1">
                    <a:lumMod val="75000"/>
                    <a:lumOff val="25000"/>
                  </a:schemeClr>
                </a:solidFill>
                <a:cs typeface="Trebuchet MS"/>
              </a:rPr>
              <a:t> </a:t>
            </a:r>
            <a:r>
              <a:rPr sz="2000" spc="-44" dirty="0">
                <a:solidFill>
                  <a:schemeClr val="tx1">
                    <a:lumMod val="75000"/>
                    <a:lumOff val="25000"/>
                  </a:schemeClr>
                </a:solidFill>
                <a:cs typeface="Trebuchet MS"/>
              </a:rPr>
              <a:t>meets</a:t>
            </a:r>
            <a:r>
              <a:rPr sz="2000" spc="-79" dirty="0">
                <a:solidFill>
                  <a:schemeClr val="tx1">
                    <a:lumMod val="75000"/>
                    <a:lumOff val="25000"/>
                  </a:schemeClr>
                </a:solidFill>
                <a:cs typeface="Trebuchet MS"/>
              </a:rPr>
              <a:t> </a:t>
            </a:r>
            <a:r>
              <a:rPr sz="2000" spc="-57" dirty="0">
                <a:solidFill>
                  <a:schemeClr val="tx1">
                    <a:lumMod val="75000"/>
                    <a:lumOff val="25000"/>
                  </a:schemeClr>
                </a:solidFill>
                <a:cs typeface="Trebuchet MS"/>
              </a:rPr>
              <a:t>specific</a:t>
            </a:r>
            <a:r>
              <a:rPr sz="2000" spc="-66" dirty="0">
                <a:solidFill>
                  <a:schemeClr val="tx1">
                    <a:lumMod val="75000"/>
                    <a:lumOff val="25000"/>
                  </a:schemeClr>
                </a:solidFill>
                <a:cs typeface="Trebuchet MS"/>
              </a:rPr>
              <a:t> </a:t>
            </a:r>
            <a:r>
              <a:rPr sz="2000" spc="-40" dirty="0">
                <a:solidFill>
                  <a:schemeClr val="tx1">
                    <a:lumMod val="75000"/>
                    <a:lumOff val="25000"/>
                  </a:schemeClr>
                </a:solidFill>
                <a:cs typeface="Trebuchet MS"/>
              </a:rPr>
              <a:t>reporting</a:t>
            </a:r>
            <a:r>
              <a:rPr sz="2000" spc="-75" dirty="0">
                <a:solidFill>
                  <a:schemeClr val="tx1">
                    <a:lumMod val="75000"/>
                    <a:lumOff val="25000"/>
                  </a:schemeClr>
                </a:solidFill>
                <a:cs typeface="Trebuchet MS"/>
              </a:rPr>
              <a:t> </a:t>
            </a:r>
            <a:r>
              <a:rPr sz="2000" spc="-62" dirty="0">
                <a:solidFill>
                  <a:schemeClr val="tx1">
                    <a:lumMod val="75000"/>
                    <a:lumOff val="25000"/>
                  </a:schemeClr>
                </a:solidFill>
                <a:cs typeface="Trebuchet MS"/>
              </a:rPr>
              <a:t>criteria</a:t>
            </a:r>
            <a:r>
              <a:rPr sz="2000" spc="-75" dirty="0">
                <a:solidFill>
                  <a:schemeClr val="tx1">
                    <a:lumMod val="75000"/>
                    <a:lumOff val="25000"/>
                  </a:schemeClr>
                </a:solidFill>
                <a:cs typeface="Trebuchet MS"/>
              </a:rPr>
              <a:t> </a:t>
            </a:r>
            <a:r>
              <a:rPr sz="2000" spc="-40" dirty="0">
                <a:solidFill>
                  <a:schemeClr val="tx1">
                    <a:lumMod val="75000"/>
                    <a:lumOff val="25000"/>
                  </a:schemeClr>
                </a:solidFill>
                <a:cs typeface="Trebuchet MS"/>
              </a:rPr>
              <a:t>of</a:t>
            </a:r>
            <a:r>
              <a:rPr sz="2000" spc="-79" dirty="0">
                <a:solidFill>
                  <a:schemeClr val="tx1">
                    <a:lumMod val="75000"/>
                    <a:lumOff val="25000"/>
                  </a:schemeClr>
                </a:solidFill>
                <a:cs typeface="Trebuchet MS"/>
              </a:rPr>
              <a:t> </a:t>
            </a:r>
            <a:r>
              <a:rPr sz="2000" spc="-44" dirty="0">
                <a:solidFill>
                  <a:schemeClr val="tx1">
                    <a:lumMod val="75000"/>
                    <a:lumOff val="25000"/>
                  </a:schemeClr>
                </a:solidFill>
                <a:cs typeface="Trebuchet MS"/>
              </a:rPr>
              <a:t>the</a:t>
            </a:r>
            <a:r>
              <a:rPr sz="2000" spc="-84" dirty="0">
                <a:solidFill>
                  <a:schemeClr val="tx1">
                    <a:lumMod val="75000"/>
                    <a:lumOff val="25000"/>
                  </a:schemeClr>
                </a:solidFill>
                <a:cs typeface="Trebuchet MS"/>
              </a:rPr>
              <a:t> </a:t>
            </a:r>
            <a:r>
              <a:rPr sz="2000" spc="-49" dirty="0">
                <a:solidFill>
                  <a:schemeClr val="tx1">
                    <a:lumMod val="75000"/>
                    <a:lumOff val="25000"/>
                  </a:schemeClr>
                </a:solidFill>
                <a:cs typeface="Trebuchet MS"/>
              </a:rPr>
              <a:t>program,</a:t>
            </a:r>
            <a:r>
              <a:rPr sz="2000" spc="-71" dirty="0">
                <a:solidFill>
                  <a:schemeClr val="tx1">
                    <a:lumMod val="75000"/>
                    <a:lumOff val="25000"/>
                  </a:schemeClr>
                </a:solidFill>
                <a:cs typeface="Trebuchet MS"/>
              </a:rPr>
              <a:t> </a:t>
            </a:r>
            <a:r>
              <a:rPr sz="2000" spc="-49" dirty="0">
                <a:solidFill>
                  <a:schemeClr val="tx1">
                    <a:lumMod val="75000"/>
                    <a:lumOff val="25000"/>
                  </a:schemeClr>
                </a:solidFill>
                <a:cs typeface="Trebuchet MS"/>
              </a:rPr>
              <a:t>including</a:t>
            </a:r>
            <a:r>
              <a:rPr sz="2000" spc="-79" dirty="0">
                <a:solidFill>
                  <a:schemeClr val="tx1">
                    <a:lumMod val="75000"/>
                    <a:lumOff val="25000"/>
                  </a:schemeClr>
                </a:solidFill>
                <a:cs typeface="Trebuchet MS"/>
              </a:rPr>
              <a:t> </a:t>
            </a:r>
            <a:r>
              <a:rPr sz="2000" spc="-49" dirty="0">
                <a:solidFill>
                  <a:schemeClr val="tx1">
                    <a:lumMod val="75000"/>
                    <a:lumOff val="25000"/>
                  </a:schemeClr>
                </a:solidFill>
                <a:cs typeface="Trebuchet MS"/>
              </a:rPr>
              <a:t>identifying</a:t>
            </a:r>
            <a:r>
              <a:rPr sz="2000" spc="-71" dirty="0">
                <a:solidFill>
                  <a:schemeClr val="tx1">
                    <a:lumMod val="75000"/>
                    <a:lumOff val="25000"/>
                  </a:schemeClr>
                </a:solidFill>
                <a:cs typeface="Trebuchet MS"/>
              </a:rPr>
              <a:t> </a:t>
            </a:r>
            <a:r>
              <a:rPr sz="2000" spc="-53" dirty="0">
                <a:solidFill>
                  <a:schemeClr val="tx1">
                    <a:lumMod val="75000"/>
                    <a:lumOff val="25000"/>
                  </a:schemeClr>
                </a:solidFill>
                <a:cs typeface="Trebuchet MS"/>
              </a:rPr>
              <a:t>information,</a:t>
            </a:r>
            <a:r>
              <a:rPr sz="2000" spc="-75" dirty="0">
                <a:solidFill>
                  <a:schemeClr val="tx1">
                    <a:lumMod val="75000"/>
                    <a:lumOff val="25000"/>
                  </a:schemeClr>
                </a:solidFill>
                <a:cs typeface="Trebuchet MS"/>
              </a:rPr>
              <a:t> </a:t>
            </a:r>
            <a:r>
              <a:rPr sz="2000" spc="-35" dirty="0">
                <a:solidFill>
                  <a:schemeClr val="tx1">
                    <a:lumMod val="75000"/>
                    <a:lumOff val="25000"/>
                  </a:schemeClr>
                </a:solidFill>
                <a:cs typeface="Trebuchet MS"/>
              </a:rPr>
              <a:t>only</a:t>
            </a:r>
            <a:r>
              <a:rPr sz="2000" spc="-71" dirty="0">
                <a:solidFill>
                  <a:schemeClr val="tx1">
                    <a:lumMod val="75000"/>
                    <a:lumOff val="25000"/>
                  </a:schemeClr>
                </a:solidFill>
                <a:cs typeface="Trebuchet MS"/>
              </a:rPr>
              <a:t> </a:t>
            </a:r>
            <a:r>
              <a:rPr sz="2000" spc="-26" dirty="0">
                <a:solidFill>
                  <a:schemeClr val="tx1">
                    <a:lumMod val="75000"/>
                    <a:lumOff val="25000"/>
                  </a:schemeClr>
                </a:solidFill>
                <a:cs typeface="Trebuchet MS"/>
              </a:rPr>
              <a:t>use  </a:t>
            </a:r>
            <a:r>
              <a:rPr sz="2000" spc="-44" dirty="0">
                <a:solidFill>
                  <a:schemeClr val="tx1">
                    <a:lumMod val="75000"/>
                    <a:lumOff val="25000"/>
                  </a:schemeClr>
                </a:solidFill>
                <a:cs typeface="Trebuchet MS"/>
              </a:rPr>
              <a:t>the</a:t>
            </a:r>
            <a:r>
              <a:rPr sz="2000" spc="-93" dirty="0">
                <a:solidFill>
                  <a:schemeClr val="tx1">
                    <a:lumMod val="75000"/>
                    <a:lumOff val="25000"/>
                  </a:schemeClr>
                </a:solidFill>
                <a:cs typeface="Trebuchet MS"/>
              </a:rPr>
              <a:t> </a:t>
            </a:r>
            <a:r>
              <a:rPr sz="2000" spc="-53" dirty="0">
                <a:solidFill>
                  <a:schemeClr val="tx1">
                    <a:lumMod val="75000"/>
                    <a:lumOff val="25000"/>
                  </a:schemeClr>
                </a:solidFill>
                <a:cs typeface="Trebuchet MS"/>
              </a:rPr>
              <a:t>self‐service</a:t>
            </a:r>
            <a:r>
              <a:rPr sz="2000" spc="-66" dirty="0">
                <a:solidFill>
                  <a:schemeClr val="tx1">
                    <a:lumMod val="75000"/>
                    <a:lumOff val="25000"/>
                  </a:schemeClr>
                </a:solidFill>
                <a:cs typeface="Trebuchet MS"/>
              </a:rPr>
              <a:t> </a:t>
            </a:r>
            <a:r>
              <a:rPr sz="2000" spc="-57" dirty="0">
                <a:solidFill>
                  <a:schemeClr val="tx1">
                    <a:lumMod val="75000"/>
                    <a:lumOff val="25000"/>
                  </a:schemeClr>
                </a:solidFill>
                <a:cs typeface="Trebuchet MS"/>
              </a:rPr>
              <a:t>system,</a:t>
            </a:r>
            <a:r>
              <a:rPr sz="2000" spc="-88" dirty="0">
                <a:solidFill>
                  <a:schemeClr val="tx1">
                    <a:lumMod val="75000"/>
                    <a:lumOff val="25000"/>
                  </a:schemeClr>
                </a:solidFill>
                <a:cs typeface="Trebuchet MS"/>
              </a:rPr>
              <a:t> </a:t>
            </a:r>
            <a:r>
              <a:rPr sz="2000" spc="-31" dirty="0">
                <a:solidFill>
                  <a:schemeClr val="tx1">
                    <a:lumMod val="75000"/>
                    <a:lumOff val="25000"/>
                  </a:schemeClr>
                </a:solidFill>
                <a:cs typeface="Trebuchet MS"/>
              </a:rPr>
              <a:t>and</a:t>
            </a:r>
            <a:r>
              <a:rPr sz="2000" spc="-84" dirty="0">
                <a:solidFill>
                  <a:schemeClr val="tx1">
                    <a:lumMod val="75000"/>
                    <a:lumOff val="25000"/>
                  </a:schemeClr>
                </a:solidFill>
                <a:cs typeface="Trebuchet MS"/>
              </a:rPr>
              <a:t> </a:t>
            </a:r>
            <a:r>
              <a:rPr sz="2000" spc="-57" dirty="0">
                <a:solidFill>
                  <a:schemeClr val="tx1">
                    <a:lumMod val="75000"/>
                    <a:lumOff val="25000"/>
                  </a:schemeClr>
                </a:solidFill>
                <a:cs typeface="Trebuchet MS"/>
              </a:rPr>
              <a:t>receive</a:t>
            </a:r>
            <a:r>
              <a:rPr sz="2000" spc="-75" dirty="0">
                <a:solidFill>
                  <a:schemeClr val="tx1">
                    <a:lumMod val="75000"/>
                    <a:lumOff val="25000"/>
                  </a:schemeClr>
                </a:solidFill>
                <a:cs typeface="Trebuchet MS"/>
              </a:rPr>
              <a:t> </a:t>
            </a:r>
            <a:r>
              <a:rPr sz="2000" spc="-44" dirty="0">
                <a:solidFill>
                  <a:schemeClr val="tx1">
                    <a:lumMod val="75000"/>
                    <a:lumOff val="25000"/>
                  </a:schemeClr>
                </a:solidFill>
                <a:cs typeface="Trebuchet MS"/>
              </a:rPr>
              <a:t>information‐only</a:t>
            </a:r>
            <a:r>
              <a:rPr sz="2000" spc="-79" dirty="0">
                <a:solidFill>
                  <a:schemeClr val="tx1">
                    <a:lumMod val="75000"/>
                    <a:lumOff val="25000"/>
                  </a:schemeClr>
                </a:solidFill>
                <a:cs typeface="Trebuchet MS"/>
              </a:rPr>
              <a:t> </a:t>
            </a:r>
            <a:r>
              <a:rPr sz="2000" spc="-44" dirty="0">
                <a:solidFill>
                  <a:schemeClr val="tx1">
                    <a:lumMod val="75000"/>
                    <a:lumOff val="25000"/>
                  </a:schemeClr>
                </a:solidFill>
                <a:cs typeface="Trebuchet MS"/>
              </a:rPr>
              <a:t>services</a:t>
            </a:r>
            <a:r>
              <a:rPr sz="2000" spc="-79" dirty="0">
                <a:solidFill>
                  <a:schemeClr val="tx1">
                    <a:lumMod val="75000"/>
                    <a:lumOff val="25000"/>
                  </a:schemeClr>
                </a:solidFill>
                <a:cs typeface="Trebuchet MS"/>
              </a:rPr>
              <a:t> </a:t>
            </a:r>
            <a:r>
              <a:rPr sz="2000" spc="-26" dirty="0">
                <a:solidFill>
                  <a:schemeClr val="tx1">
                    <a:lumMod val="75000"/>
                    <a:lumOff val="25000"/>
                  </a:schemeClr>
                </a:solidFill>
                <a:cs typeface="Trebuchet MS"/>
              </a:rPr>
              <a:t>or</a:t>
            </a:r>
            <a:r>
              <a:rPr sz="2000" spc="-84" dirty="0">
                <a:solidFill>
                  <a:schemeClr val="tx1">
                    <a:lumMod val="75000"/>
                    <a:lumOff val="25000"/>
                  </a:schemeClr>
                </a:solidFill>
                <a:cs typeface="Trebuchet MS"/>
              </a:rPr>
              <a:t> </a:t>
            </a:r>
            <a:r>
              <a:rPr sz="2000" spc="-66" dirty="0">
                <a:solidFill>
                  <a:schemeClr val="tx1">
                    <a:lumMod val="75000"/>
                    <a:lumOff val="25000"/>
                  </a:schemeClr>
                </a:solidFill>
                <a:cs typeface="Trebuchet MS"/>
              </a:rPr>
              <a:t>activities.</a:t>
            </a:r>
            <a:endParaRPr sz="2000" dirty="0">
              <a:solidFill>
                <a:schemeClr val="tx1">
                  <a:lumMod val="75000"/>
                  <a:lumOff val="25000"/>
                </a:schemeClr>
              </a:solidFill>
              <a:cs typeface="Trebuchet MS"/>
            </a:endParaRPr>
          </a:p>
        </p:txBody>
      </p:sp>
      <p:sp>
        <p:nvSpPr>
          <p:cNvPr id="13" name="object 13"/>
          <p:cNvSpPr txBox="1"/>
          <p:nvPr/>
        </p:nvSpPr>
        <p:spPr>
          <a:xfrm>
            <a:off x="876721" y="2986639"/>
            <a:ext cx="9464870" cy="884721"/>
          </a:xfrm>
          <a:prstGeom prst="rect">
            <a:avLst/>
          </a:prstGeom>
        </p:spPr>
        <p:txBody>
          <a:bodyPr vert="horz" wrap="square" lIns="0" tIns="25773" rIns="0" bIns="0" rtlCol="0">
            <a:spAutoFit/>
          </a:bodyPr>
          <a:lstStyle/>
          <a:p>
            <a:pPr marL="11206" marR="4483">
              <a:lnSpc>
                <a:spcPct val="92900"/>
              </a:lnSpc>
              <a:spcBef>
                <a:spcPts val="202"/>
              </a:spcBef>
            </a:pPr>
            <a:r>
              <a:rPr sz="2000" b="1" spc="-66" dirty="0">
                <a:solidFill>
                  <a:schemeClr val="tx1">
                    <a:lumMod val="75000"/>
                    <a:lumOff val="25000"/>
                  </a:schemeClr>
                </a:solidFill>
                <a:cs typeface="Trebuchet MS"/>
              </a:rPr>
              <a:t>Participant: </a:t>
            </a:r>
            <a:r>
              <a:rPr sz="2000" spc="-4" dirty="0">
                <a:solidFill>
                  <a:schemeClr val="tx1">
                    <a:lumMod val="75000"/>
                    <a:lumOff val="25000"/>
                  </a:schemeClr>
                </a:solidFill>
                <a:cs typeface="Trebuchet MS"/>
              </a:rPr>
              <a:t>A </a:t>
            </a:r>
            <a:r>
              <a:rPr sz="2000" spc="-49" dirty="0">
                <a:solidFill>
                  <a:schemeClr val="tx1">
                    <a:lumMod val="75000"/>
                    <a:lumOff val="25000"/>
                  </a:schemeClr>
                </a:solidFill>
                <a:cs typeface="Trebuchet MS"/>
              </a:rPr>
              <a:t>reportable individual </a:t>
            </a:r>
            <a:r>
              <a:rPr sz="2000" spc="-13" dirty="0">
                <a:solidFill>
                  <a:schemeClr val="tx1">
                    <a:lumMod val="75000"/>
                    <a:lumOff val="25000"/>
                  </a:schemeClr>
                </a:solidFill>
                <a:cs typeface="Trebuchet MS"/>
              </a:rPr>
              <a:t>who </a:t>
            </a:r>
            <a:r>
              <a:rPr sz="2000" spc="-26" dirty="0">
                <a:solidFill>
                  <a:schemeClr val="tx1">
                    <a:lumMod val="75000"/>
                    <a:lumOff val="25000"/>
                  </a:schemeClr>
                </a:solidFill>
                <a:cs typeface="Trebuchet MS"/>
              </a:rPr>
              <a:t>has </a:t>
            </a:r>
            <a:r>
              <a:rPr sz="2000" spc="-57" dirty="0">
                <a:solidFill>
                  <a:schemeClr val="tx1">
                    <a:lumMod val="75000"/>
                    <a:lumOff val="25000"/>
                  </a:schemeClr>
                </a:solidFill>
                <a:cs typeface="Trebuchet MS"/>
              </a:rPr>
              <a:t>received </a:t>
            </a:r>
            <a:r>
              <a:rPr sz="2000" spc="-53" dirty="0">
                <a:solidFill>
                  <a:schemeClr val="tx1">
                    <a:lumMod val="75000"/>
                    <a:lumOff val="25000"/>
                  </a:schemeClr>
                </a:solidFill>
                <a:cs typeface="Trebuchet MS"/>
              </a:rPr>
              <a:t>services</a:t>
            </a:r>
            <a:r>
              <a:rPr lang="en-US" sz="2000" spc="-53" dirty="0">
                <a:solidFill>
                  <a:schemeClr val="tx1">
                    <a:lumMod val="75000"/>
                    <a:lumOff val="25000"/>
                  </a:schemeClr>
                </a:solidFill>
                <a:cs typeface="Trebuchet MS"/>
              </a:rPr>
              <a:t>, </a:t>
            </a:r>
            <a:r>
              <a:rPr lang="en-US" sz="2000" spc="-40" dirty="0">
                <a:solidFill>
                  <a:schemeClr val="tx1">
                    <a:lumMod val="75000"/>
                    <a:lumOff val="25000"/>
                  </a:schemeClr>
                </a:solidFill>
                <a:cs typeface="Trebuchet MS"/>
              </a:rPr>
              <a:t>other </a:t>
            </a:r>
            <a:r>
              <a:rPr lang="en-US" sz="2000" spc="-35" dirty="0">
                <a:solidFill>
                  <a:schemeClr val="tx1">
                    <a:lumMod val="75000"/>
                    <a:lumOff val="25000"/>
                  </a:schemeClr>
                </a:solidFill>
                <a:cs typeface="Trebuchet MS"/>
              </a:rPr>
              <a:t>than </a:t>
            </a:r>
            <a:r>
              <a:rPr lang="en-US" sz="2000" spc="-31" dirty="0">
                <a:solidFill>
                  <a:schemeClr val="tx1">
                    <a:lumMod val="75000"/>
                    <a:lumOff val="25000"/>
                  </a:schemeClr>
                </a:solidFill>
                <a:cs typeface="Trebuchet MS"/>
              </a:rPr>
              <a:t>those </a:t>
            </a:r>
            <a:r>
              <a:rPr lang="en-US" sz="2000" spc="-44" dirty="0">
                <a:solidFill>
                  <a:schemeClr val="tx1">
                    <a:lumMod val="75000"/>
                    <a:lumOff val="25000"/>
                  </a:schemeClr>
                </a:solidFill>
                <a:cs typeface="Trebuchet MS"/>
              </a:rPr>
              <a:t>described in  </a:t>
            </a:r>
            <a:r>
              <a:rPr lang="en-US" sz="2000" spc="-49" dirty="0">
                <a:solidFill>
                  <a:schemeClr val="tx1">
                    <a:lumMod val="75000"/>
                    <a:lumOff val="25000"/>
                  </a:schemeClr>
                </a:solidFill>
                <a:cs typeface="Trebuchet MS"/>
              </a:rPr>
              <a:t>677.150(a)(3)</a:t>
            </a:r>
            <a:r>
              <a:rPr sz="2000" spc="-49" dirty="0">
                <a:solidFill>
                  <a:schemeClr val="tx1">
                    <a:lumMod val="75000"/>
                    <a:lumOff val="25000"/>
                  </a:schemeClr>
                </a:solidFill>
                <a:cs typeface="Trebuchet MS"/>
              </a:rPr>
              <a:t>,</a:t>
            </a:r>
            <a:r>
              <a:rPr sz="2000" spc="-93" dirty="0">
                <a:solidFill>
                  <a:schemeClr val="tx1">
                    <a:lumMod val="75000"/>
                    <a:lumOff val="25000"/>
                  </a:schemeClr>
                </a:solidFill>
                <a:cs typeface="Trebuchet MS"/>
              </a:rPr>
              <a:t> </a:t>
            </a:r>
            <a:r>
              <a:rPr sz="2000" spc="-62" dirty="0">
                <a:solidFill>
                  <a:schemeClr val="tx1">
                    <a:lumMod val="75000"/>
                    <a:lumOff val="25000"/>
                  </a:schemeClr>
                </a:solidFill>
                <a:cs typeface="Trebuchet MS"/>
              </a:rPr>
              <a:t>after</a:t>
            </a:r>
            <a:r>
              <a:rPr sz="2000" spc="-71" dirty="0">
                <a:solidFill>
                  <a:schemeClr val="tx1">
                    <a:lumMod val="75000"/>
                    <a:lumOff val="25000"/>
                  </a:schemeClr>
                </a:solidFill>
                <a:cs typeface="Trebuchet MS"/>
              </a:rPr>
              <a:t> </a:t>
            </a:r>
            <a:r>
              <a:rPr sz="2000" spc="-44" dirty="0">
                <a:solidFill>
                  <a:schemeClr val="tx1">
                    <a:lumMod val="75000"/>
                    <a:lumOff val="25000"/>
                  </a:schemeClr>
                </a:solidFill>
                <a:cs typeface="Trebuchet MS"/>
              </a:rPr>
              <a:t>satisfying</a:t>
            </a:r>
            <a:r>
              <a:rPr sz="2000" spc="-71" dirty="0">
                <a:solidFill>
                  <a:schemeClr val="tx1">
                    <a:lumMod val="75000"/>
                    <a:lumOff val="25000"/>
                  </a:schemeClr>
                </a:solidFill>
                <a:cs typeface="Trebuchet MS"/>
              </a:rPr>
              <a:t> </a:t>
            </a:r>
            <a:r>
              <a:rPr sz="2000" spc="-66" dirty="0">
                <a:solidFill>
                  <a:schemeClr val="tx1">
                    <a:lumMod val="75000"/>
                    <a:lumOff val="25000"/>
                  </a:schemeClr>
                </a:solidFill>
                <a:cs typeface="Trebuchet MS"/>
              </a:rPr>
              <a:t>all </a:t>
            </a:r>
            <a:r>
              <a:rPr sz="2000" spc="-57" dirty="0">
                <a:solidFill>
                  <a:schemeClr val="tx1">
                    <a:lumMod val="75000"/>
                    <a:lumOff val="25000"/>
                  </a:schemeClr>
                </a:solidFill>
                <a:cs typeface="Trebuchet MS"/>
              </a:rPr>
              <a:t>applicable</a:t>
            </a:r>
            <a:r>
              <a:rPr sz="2000" spc="-62" dirty="0">
                <a:solidFill>
                  <a:schemeClr val="tx1">
                    <a:lumMod val="75000"/>
                    <a:lumOff val="25000"/>
                  </a:schemeClr>
                </a:solidFill>
                <a:cs typeface="Trebuchet MS"/>
              </a:rPr>
              <a:t> </a:t>
            </a:r>
            <a:r>
              <a:rPr sz="2000" spc="-49" dirty="0">
                <a:solidFill>
                  <a:schemeClr val="tx1">
                    <a:lumMod val="75000"/>
                    <a:lumOff val="25000"/>
                  </a:schemeClr>
                </a:solidFill>
                <a:cs typeface="Trebuchet MS"/>
              </a:rPr>
              <a:t>programmatic</a:t>
            </a:r>
            <a:r>
              <a:rPr sz="2000" spc="-71" dirty="0">
                <a:solidFill>
                  <a:schemeClr val="tx1">
                    <a:lumMod val="75000"/>
                    <a:lumOff val="25000"/>
                  </a:schemeClr>
                </a:solidFill>
                <a:cs typeface="Trebuchet MS"/>
              </a:rPr>
              <a:t> </a:t>
            </a:r>
            <a:r>
              <a:rPr sz="2000" spc="-44" dirty="0">
                <a:solidFill>
                  <a:schemeClr val="tx1">
                    <a:lumMod val="75000"/>
                    <a:lumOff val="25000"/>
                  </a:schemeClr>
                </a:solidFill>
                <a:cs typeface="Trebuchet MS"/>
              </a:rPr>
              <a:t>requirements</a:t>
            </a:r>
            <a:r>
              <a:rPr sz="2000" spc="-79" dirty="0">
                <a:solidFill>
                  <a:schemeClr val="tx1">
                    <a:lumMod val="75000"/>
                    <a:lumOff val="25000"/>
                  </a:schemeClr>
                </a:solidFill>
                <a:cs typeface="Trebuchet MS"/>
              </a:rPr>
              <a:t> </a:t>
            </a:r>
            <a:r>
              <a:rPr sz="2000" spc="-49" dirty="0">
                <a:solidFill>
                  <a:schemeClr val="tx1">
                    <a:lumMod val="75000"/>
                    <a:lumOff val="25000"/>
                  </a:schemeClr>
                </a:solidFill>
                <a:cs typeface="Trebuchet MS"/>
              </a:rPr>
              <a:t>for</a:t>
            </a:r>
            <a:r>
              <a:rPr sz="2000" spc="-66" dirty="0">
                <a:solidFill>
                  <a:schemeClr val="tx1">
                    <a:lumMod val="75000"/>
                    <a:lumOff val="25000"/>
                  </a:schemeClr>
                </a:solidFill>
                <a:cs typeface="Trebuchet MS"/>
              </a:rPr>
              <a:t> </a:t>
            </a:r>
            <a:r>
              <a:rPr sz="2000" spc="-44" dirty="0">
                <a:solidFill>
                  <a:schemeClr val="tx1">
                    <a:lumMod val="75000"/>
                    <a:lumOff val="25000"/>
                  </a:schemeClr>
                </a:solidFill>
                <a:cs typeface="Trebuchet MS"/>
              </a:rPr>
              <a:t>the</a:t>
            </a:r>
            <a:r>
              <a:rPr sz="2000" spc="-75" dirty="0">
                <a:solidFill>
                  <a:schemeClr val="tx1">
                    <a:lumMod val="75000"/>
                    <a:lumOff val="25000"/>
                  </a:schemeClr>
                </a:solidFill>
                <a:cs typeface="Trebuchet MS"/>
              </a:rPr>
              <a:t> </a:t>
            </a:r>
            <a:r>
              <a:rPr sz="2000" spc="-35" dirty="0">
                <a:solidFill>
                  <a:schemeClr val="tx1">
                    <a:lumMod val="75000"/>
                    <a:lumOff val="25000"/>
                  </a:schemeClr>
                </a:solidFill>
                <a:cs typeface="Trebuchet MS"/>
              </a:rPr>
              <a:t>provision</a:t>
            </a:r>
            <a:r>
              <a:rPr sz="2000" spc="-66" dirty="0">
                <a:solidFill>
                  <a:schemeClr val="tx1">
                    <a:lumMod val="75000"/>
                    <a:lumOff val="25000"/>
                  </a:schemeClr>
                </a:solidFill>
                <a:cs typeface="Trebuchet MS"/>
              </a:rPr>
              <a:t> </a:t>
            </a:r>
            <a:r>
              <a:rPr sz="2000" spc="-40" dirty="0">
                <a:solidFill>
                  <a:schemeClr val="tx1">
                    <a:lumMod val="75000"/>
                    <a:lumOff val="25000"/>
                  </a:schemeClr>
                </a:solidFill>
                <a:cs typeface="Trebuchet MS"/>
              </a:rPr>
              <a:t>of</a:t>
            </a:r>
            <a:r>
              <a:rPr sz="2000" spc="-71" dirty="0">
                <a:solidFill>
                  <a:schemeClr val="tx1">
                    <a:lumMod val="75000"/>
                    <a:lumOff val="25000"/>
                  </a:schemeClr>
                </a:solidFill>
                <a:cs typeface="Trebuchet MS"/>
              </a:rPr>
              <a:t> </a:t>
            </a:r>
            <a:r>
              <a:rPr sz="2000" spc="-57" dirty="0">
                <a:solidFill>
                  <a:schemeClr val="tx1">
                    <a:lumMod val="75000"/>
                    <a:lumOff val="25000"/>
                  </a:schemeClr>
                </a:solidFill>
                <a:cs typeface="Trebuchet MS"/>
              </a:rPr>
              <a:t>services,  </a:t>
            </a:r>
            <a:r>
              <a:rPr sz="2000" spc="-31" dirty="0">
                <a:solidFill>
                  <a:schemeClr val="tx1">
                    <a:lumMod val="75000"/>
                    <a:lumOff val="25000"/>
                  </a:schemeClr>
                </a:solidFill>
                <a:cs typeface="Trebuchet MS"/>
              </a:rPr>
              <a:t>such as </a:t>
            </a:r>
            <a:r>
              <a:rPr sz="2000" spc="-57" dirty="0">
                <a:solidFill>
                  <a:schemeClr val="tx1">
                    <a:lumMod val="75000"/>
                    <a:lumOff val="25000"/>
                  </a:schemeClr>
                </a:solidFill>
                <a:cs typeface="Trebuchet MS"/>
              </a:rPr>
              <a:t>eligibility</a:t>
            </a:r>
            <a:r>
              <a:rPr sz="2000" spc="-190" dirty="0">
                <a:solidFill>
                  <a:schemeClr val="tx1">
                    <a:lumMod val="75000"/>
                    <a:lumOff val="25000"/>
                  </a:schemeClr>
                </a:solidFill>
                <a:cs typeface="Trebuchet MS"/>
              </a:rPr>
              <a:t> </a:t>
            </a:r>
            <a:r>
              <a:rPr sz="2000" spc="-53" dirty="0">
                <a:solidFill>
                  <a:schemeClr val="tx1">
                    <a:lumMod val="75000"/>
                    <a:lumOff val="25000"/>
                  </a:schemeClr>
                </a:solidFill>
                <a:cs typeface="Trebuchet MS"/>
              </a:rPr>
              <a:t>determination.</a:t>
            </a:r>
            <a:endParaRPr sz="2000" dirty="0">
              <a:solidFill>
                <a:schemeClr val="tx1">
                  <a:lumMod val="75000"/>
                  <a:lumOff val="25000"/>
                </a:schemeClr>
              </a:solidFill>
              <a:cs typeface="Trebuchet MS"/>
            </a:endParaRPr>
          </a:p>
        </p:txBody>
      </p:sp>
      <p:sp>
        <p:nvSpPr>
          <p:cNvPr id="29" name="Title 8">
            <a:extLst>
              <a:ext uri="{FF2B5EF4-FFF2-40B4-BE49-F238E27FC236}">
                <a16:creationId xmlns:a16="http://schemas.microsoft.com/office/drawing/2014/main" id="{58FE64DB-C4BD-31FE-0E3B-FAFE7B6AE030}"/>
              </a:ext>
            </a:extLst>
          </p:cNvPr>
          <p:cNvSpPr>
            <a:spLocks noGrp="1"/>
          </p:cNvSpPr>
          <p:nvPr>
            <p:ph type="title"/>
          </p:nvPr>
        </p:nvSpPr>
        <p:spPr>
          <a:xfrm>
            <a:off x="313944" y="202584"/>
            <a:ext cx="11762995" cy="701731"/>
          </a:xfrm>
        </p:spPr>
        <p:txBody>
          <a:bodyPr>
            <a:noAutofit/>
          </a:bodyPr>
          <a:lstStyle/>
          <a:p>
            <a:r>
              <a:rPr lang="en-US" sz="3600" dirty="0">
                <a:latin typeface="+mj-lt"/>
              </a:rPr>
              <a:t>Key Terms and Definitions</a:t>
            </a:r>
          </a:p>
        </p:txBody>
      </p:sp>
      <p:sp>
        <p:nvSpPr>
          <p:cNvPr id="2" name="Slide Number Placeholder 4">
            <a:extLst>
              <a:ext uri="{FF2B5EF4-FFF2-40B4-BE49-F238E27FC236}">
                <a16:creationId xmlns:a16="http://schemas.microsoft.com/office/drawing/2014/main" id="{1AED44EF-DCF2-AB5E-4D99-020AAA7E7A01}"/>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4</a:t>
            </a:fld>
            <a:endParaRPr lang="en-AU" dirty="0"/>
          </a:p>
        </p:txBody>
      </p:sp>
      <p:pic>
        <p:nvPicPr>
          <p:cNvPr id="11" name="Audio 10">
            <a:hlinkClick r:id="" action="ppaction://media"/>
            <a:extLst>
              <a:ext uri="{FF2B5EF4-FFF2-40B4-BE49-F238E27FC236}">
                <a16:creationId xmlns:a16="http://schemas.microsoft.com/office/drawing/2014/main" id="{C9D6F625-CBB1-BEBD-79E6-586E36E353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9883"/>
    </mc:Choice>
    <mc:Fallback xmlns="">
      <p:transition spd="slow" advTm="59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p:nvPr/>
        </p:nvSpPr>
        <p:spPr>
          <a:xfrm>
            <a:off x="897500" y="1414414"/>
            <a:ext cx="10203315" cy="3204972"/>
          </a:xfrm>
          <a:prstGeom prst="rect">
            <a:avLst/>
          </a:prstGeom>
        </p:spPr>
        <p:txBody>
          <a:bodyPr vert="horz" wrap="square" lIns="0" tIns="25773" rIns="0" bIns="0" rtlCol="0">
            <a:spAutoFit/>
          </a:bodyPr>
          <a:lstStyle/>
          <a:p>
            <a:pPr marL="67239" marR="171459">
              <a:lnSpc>
                <a:spcPct val="92900"/>
              </a:lnSpc>
              <a:spcBef>
                <a:spcPts val="202"/>
              </a:spcBef>
            </a:pPr>
            <a:r>
              <a:rPr b="1" spc="-49" dirty="0">
                <a:solidFill>
                  <a:schemeClr val="tx1">
                    <a:lumMod val="75000"/>
                    <a:lumOff val="25000"/>
                  </a:schemeClr>
                </a:solidFill>
                <a:cs typeface="Trebuchet MS"/>
              </a:rPr>
              <a:t>Date </a:t>
            </a:r>
            <a:r>
              <a:rPr b="1" spc="-44" dirty="0">
                <a:solidFill>
                  <a:schemeClr val="tx1">
                    <a:lumMod val="75000"/>
                    <a:lumOff val="25000"/>
                  </a:schemeClr>
                </a:solidFill>
                <a:cs typeface="Trebuchet MS"/>
              </a:rPr>
              <a:t>of </a:t>
            </a:r>
            <a:r>
              <a:rPr b="1" spc="-57" dirty="0">
                <a:solidFill>
                  <a:schemeClr val="tx1">
                    <a:lumMod val="75000"/>
                    <a:lumOff val="25000"/>
                  </a:schemeClr>
                </a:solidFill>
                <a:cs typeface="Trebuchet MS"/>
              </a:rPr>
              <a:t>Program </a:t>
            </a:r>
            <a:r>
              <a:rPr b="1" spc="-84" dirty="0">
                <a:solidFill>
                  <a:schemeClr val="tx1">
                    <a:lumMod val="75000"/>
                    <a:lumOff val="25000"/>
                  </a:schemeClr>
                </a:solidFill>
                <a:cs typeface="Trebuchet MS"/>
              </a:rPr>
              <a:t>Exit: </a:t>
            </a:r>
            <a:r>
              <a:rPr spc="-57" dirty="0">
                <a:solidFill>
                  <a:schemeClr val="tx1">
                    <a:lumMod val="75000"/>
                    <a:lumOff val="25000"/>
                  </a:schemeClr>
                </a:solidFill>
                <a:cs typeface="Trebuchet MS"/>
              </a:rPr>
              <a:t>The </a:t>
            </a:r>
            <a:r>
              <a:rPr spc="-53" dirty="0">
                <a:solidFill>
                  <a:schemeClr val="tx1">
                    <a:lumMod val="75000"/>
                    <a:lumOff val="25000"/>
                  </a:schemeClr>
                </a:solidFill>
                <a:cs typeface="Trebuchet MS"/>
              </a:rPr>
              <a:t>date </a:t>
            </a:r>
            <a:r>
              <a:rPr spc="-40" dirty="0">
                <a:solidFill>
                  <a:schemeClr val="tx1">
                    <a:lumMod val="75000"/>
                    <a:lumOff val="25000"/>
                  </a:schemeClr>
                </a:solidFill>
                <a:cs typeface="Trebuchet MS"/>
              </a:rPr>
              <a:t>of </a:t>
            </a:r>
            <a:r>
              <a:rPr spc="-71" dirty="0">
                <a:solidFill>
                  <a:schemeClr val="tx1">
                    <a:lumMod val="75000"/>
                    <a:lumOff val="25000"/>
                  </a:schemeClr>
                </a:solidFill>
                <a:cs typeface="Trebuchet MS"/>
              </a:rPr>
              <a:t>exit </a:t>
            </a:r>
            <a:r>
              <a:rPr spc="-44" dirty="0">
                <a:solidFill>
                  <a:schemeClr val="tx1">
                    <a:lumMod val="75000"/>
                    <a:lumOff val="25000"/>
                  </a:schemeClr>
                </a:solidFill>
                <a:cs typeface="Trebuchet MS"/>
              </a:rPr>
              <a:t>from the </a:t>
            </a:r>
            <a:r>
              <a:rPr spc="-40" dirty="0">
                <a:solidFill>
                  <a:schemeClr val="tx1">
                    <a:lumMod val="75000"/>
                    <a:lumOff val="25000"/>
                  </a:schemeClr>
                </a:solidFill>
                <a:cs typeface="Trebuchet MS"/>
              </a:rPr>
              <a:t>program is </a:t>
            </a:r>
            <a:r>
              <a:rPr spc="-44" dirty="0">
                <a:solidFill>
                  <a:schemeClr val="tx1">
                    <a:lumMod val="75000"/>
                    <a:lumOff val="25000"/>
                  </a:schemeClr>
                </a:solidFill>
                <a:cs typeface="Trebuchet MS"/>
              </a:rPr>
              <a:t>the </a:t>
            </a:r>
            <a:r>
              <a:rPr spc="-53" dirty="0">
                <a:solidFill>
                  <a:schemeClr val="tx1">
                    <a:lumMod val="75000"/>
                    <a:lumOff val="25000"/>
                  </a:schemeClr>
                </a:solidFill>
                <a:cs typeface="Trebuchet MS"/>
              </a:rPr>
              <a:t>last date </a:t>
            </a:r>
            <a:r>
              <a:rPr spc="-40" dirty="0">
                <a:solidFill>
                  <a:schemeClr val="tx1">
                    <a:lumMod val="75000"/>
                    <a:lumOff val="25000"/>
                  </a:schemeClr>
                </a:solidFill>
                <a:cs typeface="Trebuchet MS"/>
              </a:rPr>
              <a:t>of </a:t>
            </a:r>
            <a:r>
              <a:rPr spc="-57" dirty="0">
                <a:solidFill>
                  <a:schemeClr val="tx1">
                    <a:lumMod val="75000"/>
                    <a:lumOff val="25000"/>
                  </a:schemeClr>
                </a:solidFill>
                <a:cs typeface="Trebuchet MS"/>
              </a:rPr>
              <a:t>service. The </a:t>
            </a:r>
            <a:r>
              <a:rPr spc="-53" dirty="0">
                <a:solidFill>
                  <a:schemeClr val="tx1">
                    <a:lumMod val="75000"/>
                    <a:lumOff val="25000"/>
                  </a:schemeClr>
                </a:solidFill>
                <a:cs typeface="Trebuchet MS"/>
              </a:rPr>
              <a:t>date </a:t>
            </a:r>
            <a:r>
              <a:rPr spc="-40" dirty="0">
                <a:solidFill>
                  <a:schemeClr val="tx1">
                    <a:lumMod val="75000"/>
                    <a:lumOff val="25000"/>
                  </a:schemeClr>
                </a:solidFill>
                <a:cs typeface="Trebuchet MS"/>
              </a:rPr>
              <a:t>cannot be  </a:t>
            </a:r>
            <a:r>
              <a:rPr spc="-44" dirty="0">
                <a:solidFill>
                  <a:schemeClr val="tx1">
                    <a:lumMod val="75000"/>
                    <a:lumOff val="25000"/>
                  </a:schemeClr>
                </a:solidFill>
                <a:cs typeface="Trebuchet MS"/>
              </a:rPr>
              <a:t>determined</a:t>
            </a:r>
            <a:r>
              <a:rPr spc="-84" dirty="0">
                <a:solidFill>
                  <a:schemeClr val="tx1">
                    <a:lumMod val="75000"/>
                    <a:lumOff val="25000"/>
                  </a:schemeClr>
                </a:solidFill>
                <a:cs typeface="Trebuchet MS"/>
              </a:rPr>
              <a:t> </a:t>
            </a:r>
            <a:r>
              <a:rPr spc="-49" dirty="0">
                <a:solidFill>
                  <a:schemeClr val="tx1">
                    <a:lumMod val="75000"/>
                    <a:lumOff val="25000"/>
                  </a:schemeClr>
                </a:solidFill>
                <a:cs typeface="Trebuchet MS"/>
              </a:rPr>
              <a:t>until</a:t>
            </a:r>
            <a:r>
              <a:rPr spc="-84" dirty="0">
                <a:solidFill>
                  <a:schemeClr val="tx1">
                    <a:lumMod val="75000"/>
                    <a:lumOff val="25000"/>
                  </a:schemeClr>
                </a:solidFill>
                <a:cs typeface="Trebuchet MS"/>
              </a:rPr>
              <a:t> </a:t>
            </a:r>
            <a:r>
              <a:rPr spc="-13" dirty="0">
                <a:solidFill>
                  <a:schemeClr val="tx1">
                    <a:lumMod val="75000"/>
                    <a:lumOff val="25000"/>
                  </a:schemeClr>
                </a:solidFill>
                <a:cs typeface="Trebuchet MS"/>
              </a:rPr>
              <a:t>90</a:t>
            </a:r>
            <a:r>
              <a:rPr spc="-79" dirty="0">
                <a:solidFill>
                  <a:schemeClr val="tx1">
                    <a:lumMod val="75000"/>
                    <a:lumOff val="25000"/>
                  </a:schemeClr>
                </a:solidFill>
                <a:cs typeface="Trebuchet MS"/>
              </a:rPr>
              <a:t> </a:t>
            </a:r>
            <a:r>
              <a:rPr spc="-40" dirty="0">
                <a:solidFill>
                  <a:schemeClr val="tx1">
                    <a:lumMod val="75000"/>
                    <a:lumOff val="25000"/>
                  </a:schemeClr>
                </a:solidFill>
                <a:cs typeface="Trebuchet MS"/>
              </a:rPr>
              <a:t>days</a:t>
            </a:r>
            <a:r>
              <a:rPr spc="-79" dirty="0">
                <a:solidFill>
                  <a:schemeClr val="tx1">
                    <a:lumMod val="75000"/>
                    <a:lumOff val="25000"/>
                  </a:schemeClr>
                </a:solidFill>
                <a:cs typeface="Trebuchet MS"/>
              </a:rPr>
              <a:t> </a:t>
            </a:r>
            <a:r>
              <a:rPr spc="-49" dirty="0">
                <a:solidFill>
                  <a:schemeClr val="tx1">
                    <a:lumMod val="75000"/>
                    <a:lumOff val="25000"/>
                  </a:schemeClr>
                </a:solidFill>
                <a:cs typeface="Trebuchet MS"/>
              </a:rPr>
              <a:t>have</a:t>
            </a:r>
            <a:r>
              <a:rPr spc="-75" dirty="0">
                <a:solidFill>
                  <a:schemeClr val="tx1">
                    <a:lumMod val="75000"/>
                    <a:lumOff val="25000"/>
                  </a:schemeClr>
                </a:solidFill>
                <a:cs typeface="Trebuchet MS"/>
              </a:rPr>
              <a:t> </a:t>
            </a:r>
            <a:r>
              <a:rPr spc="-44" dirty="0">
                <a:solidFill>
                  <a:schemeClr val="tx1">
                    <a:lumMod val="75000"/>
                    <a:lumOff val="25000"/>
                  </a:schemeClr>
                </a:solidFill>
                <a:cs typeface="Trebuchet MS"/>
              </a:rPr>
              <a:t>lapsed</a:t>
            </a:r>
            <a:r>
              <a:rPr spc="-71" dirty="0">
                <a:solidFill>
                  <a:schemeClr val="tx1">
                    <a:lumMod val="75000"/>
                    <a:lumOff val="25000"/>
                  </a:schemeClr>
                </a:solidFill>
                <a:cs typeface="Trebuchet MS"/>
              </a:rPr>
              <a:t> </a:t>
            </a:r>
            <a:r>
              <a:rPr spc="-49" dirty="0">
                <a:solidFill>
                  <a:schemeClr val="tx1">
                    <a:lumMod val="75000"/>
                    <a:lumOff val="25000"/>
                  </a:schemeClr>
                </a:solidFill>
                <a:cs typeface="Trebuchet MS"/>
              </a:rPr>
              <a:t>since</a:t>
            </a:r>
            <a:r>
              <a:rPr spc="-79" dirty="0">
                <a:solidFill>
                  <a:schemeClr val="tx1">
                    <a:lumMod val="75000"/>
                    <a:lumOff val="25000"/>
                  </a:schemeClr>
                </a:solidFill>
                <a:cs typeface="Trebuchet MS"/>
              </a:rPr>
              <a:t> </a:t>
            </a:r>
            <a:r>
              <a:rPr spc="-44" dirty="0">
                <a:solidFill>
                  <a:schemeClr val="tx1">
                    <a:lumMod val="75000"/>
                    <a:lumOff val="25000"/>
                  </a:schemeClr>
                </a:solidFill>
                <a:cs typeface="Trebuchet MS"/>
              </a:rPr>
              <a:t>the</a:t>
            </a:r>
            <a:r>
              <a:rPr spc="-79" dirty="0">
                <a:solidFill>
                  <a:schemeClr val="tx1">
                    <a:lumMod val="75000"/>
                    <a:lumOff val="25000"/>
                  </a:schemeClr>
                </a:solidFill>
                <a:cs typeface="Trebuchet MS"/>
              </a:rPr>
              <a:t> </a:t>
            </a:r>
            <a:r>
              <a:rPr spc="-53" dirty="0">
                <a:solidFill>
                  <a:schemeClr val="tx1">
                    <a:lumMod val="75000"/>
                    <a:lumOff val="25000"/>
                  </a:schemeClr>
                </a:solidFill>
                <a:cs typeface="Trebuchet MS"/>
              </a:rPr>
              <a:t>participant</a:t>
            </a:r>
            <a:r>
              <a:rPr spc="-75" dirty="0">
                <a:solidFill>
                  <a:schemeClr val="tx1">
                    <a:lumMod val="75000"/>
                    <a:lumOff val="25000"/>
                  </a:schemeClr>
                </a:solidFill>
                <a:cs typeface="Trebuchet MS"/>
              </a:rPr>
              <a:t> </a:t>
            </a:r>
            <a:r>
              <a:rPr spc="-53" dirty="0">
                <a:solidFill>
                  <a:schemeClr val="tx1">
                    <a:lumMod val="75000"/>
                    <a:lumOff val="25000"/>
                  </a:schemeClr>
                </a:solidFill>
                <a:cs typeface="Trebuchet MS"/>
              </a:rPr>
              <a:t>last</a:t>
            </a:r>
            <a:r>
              <a:rPr spc="-75" dirty="0">
                <a:solidFill>
                  <a:schemeClr val="tx1">
                    <a:lumMod val="75000"/>
                    <a:lumOff val="25000"/>
                  </a:schemeClr>
                </a:solidFill>
                <a:cs typeface="Trebuchet MS"/>
              </a:rPr>
              <a:t> </a:t>
            </a:r>
            <a:r>
              <a:rPr spc="-57" dirty="0">
                <a:solidFill>
                  <a:schemeClr val="tx1">
                    <a:lumMod val="75000"/>
                    <a:lumOff val="25000"/>
                  </a:schemeClr>
                </a:solidFill>
                <a:cs typeface="Trebuchet MS"/>
              </a:rPr>
              <a:t>received</a:t>
            </a:r>
            <a:r>
              <a:rPr spc="-66" dirty="0">
                <a:solidFill>
                  <a:schemeClr val="tx1">
                    <a:lumMod val="75000"/>
                    <a:lumOff val="25000"/>
                  </a:schemeClr>
                </a:solidFill>
                <a:cs typeface="Trebuchet MS"/>
              </a:rPr>
              <a:t> </a:t>
            </a:r>
            <a:r>
              <a:rPr spc="-44" dirty="0">
                <a:solidFill>
                  <a:schemeClr val="tx1">
                    <a:lumMod val="75000"/>
                    <a:lumOff val="25000"/>
                  </a:schemeClr>
                </a:solidFill>
                <a:cs typeface="Trebuchet MS"/>
              </a:rPr>
              <a:t>services</a:t>
            </a:r>
            <a:r>
              <a:rPr spc="-75" dirty="0">
                <a:solidFill>
                  <a:schemeClr val="tx1">
                    <a:lumMod val="75000"/>
                    <a:lumOff val="25000"/>
                  </a:schemeClr>
                </a:solidFill>
                <a:cs typeface="Trebuchet MS"/>
              </a:rPr>
              <a:t> </a:t>
            </a:r>
            <a:r>
              <a:rPr spc="-31" dirty="0">
                <a:solidFill>
                  <a:schemeClr val="tx1">
                    <a:lumMod val="75000"/>
                    <a:lumOff val="25000"/>
                  </a:schemeClr>
                </a:solidFill>
                <a:cs typeface="Trebuchet MS"/>
              </a:rPr>
              <a:t>and</a:t>
            </a:r>
            <a:r>
              <a:rPr spc="-71" dirty="0">
                <a:solidFill>
                  <a:schemeClr val="tx1">
                    <a:lumMod val="75000"/>
                    <a:lumOff val="25000"/>
                  </a:schemeClr>
                </a:solidFill>
                <a:cs typeface="Trebuchet MS"/>
              </a:rPr>
              <a:t> </a:t>
            </a:r>
            <a:r>
              <a:rPr spc="-9" dirty="0">
                <a:solidFill>
                  <a:schemeClr val="tx1">
                    <a:lumMod val="75000"/>
                    <a:lumOff val="25000"/>
                  </a:schemeClr>
                </a:solidFill>
                <a:cs typeface="Trebuchet MS"/>
              </a:rPr>
              <a:t>no</a:t>
            </a:r>
            <a:r>
              <a:rPr spc="-79" dirty="0">
                <a:solidFill>
                  <a:schemeClr val="tx1">
                    <a:lumMod val="75000"/>
                    <a:lumOff val="25000"/>
                  </a:schemeClr>
                </a:solidFill>
                <a:cs typeface="Trebuchet MS"/>
              </a:rPr>
              <a:t> </a:t>
            </a:r>
            <a:r>
              <a:rPr spc="-49" dirty="0">
                <a:solidFill>
                  <a:schemeClr val="tx1">
                    <a:lumMod val="75000"/>
                    <a:lumOff val="25000"/>
                  </a:schemeClr>
                </a:solidFill>
                <a:cs typeface="Trebuchet MS"/>
              </a:rPr>
              <a:t>future</a:t>
            </a:r>
            <a:r>
              <a:rPr spc="-84" dirty="0">
                <a:solidFill>
                  <a:schemeClr val="tx1">
                    <a:lumMod val="75000"/>
                    <a:lumOff val="25000"/>
                  </a:schemeClr>
                </a:solidFill>
                <a:cs typeface="Trebuchet MS"/>
              </a:rPr>
              <a:t> </a:t>
            </a:r>
            <a:r>
              <a:rPr spc="-44" dirty="0">
                <a:solidFill>
                  <a:schemeClr val="tx1">
                    <a:lumMod val="75000"/>
                    <a:lumOff val="25000"/>
                  </a:schemeClr>
                </a:solidFill>
                <a:cs typeface="Trebuchet MS"/>
              </a:rPr>
              <a:t>services</a:t>
            </a:r>
            <a:r>
              <a:rPr spc="-71" dirty="0">
                <a:solidFill>
                  <a:schemeClr val="tx1">
                    <a:lumMod val="75000"/>
                    <a:lumOff val="25000"/>
                  </a:schemeClr>
                </a:solidFill>
                <a:cs typeface="Trebuchet MS"/>
              </a:rPr>
              <a:t> </a:t>
            </a:r>
            <a:r>
              <a:rPr spc="-53" dirty="0">
                <a:solidFill>
                  <a:schemeClr val="tx1">
                    <a:lumMod val="75000"/>
                    <a:lumOff val="25000"/>
                  </a:schemeClr>
                </a:solidFill>
                <a:cs typeface="Trebuchet MS"/>
              </a:rPr>
              <a:t>are  </a:t>
            </a:r>
            <a:r>
              <a:rPr spc="-44" dirty="0">
                <a:solidFill>
                  <a:schemeClr val="tx1">
                    <a:lumMod val="75000"/>
                    <a:lumOff val="25000"/>
                  </a:schemeClr>
                </a:solidFill>
                <a:cs typeface="Trebuchet MS"/>
              </a:rPr>
              <a:t>planned.</a:t>
            </a:r>
            <a:r>
              <a:rPr spc="-66" baseline="26143" dirty="0">
                <a:solidFill>
                  <a:schemeClr val="tx1">
                    <a:lumMod val="75000"/>
                    <a:lumOff val="25000"/>
                  </a:schemeClr>
                </a:solidFill>
                <a:cs typeface="Trebuchet MS"/>
              </a:rPr>
              <a:t>1</a:t>
            </a:r>
            <a:endParaRPr lang="en-US" baseline="26143" dirty="0">
              <a:solidFill>
                <a:schemeClr val="tx1">
                  <a:lumMod val="75000"/>
                  <a:lumOff val="25000"/>
                </a:schemeClr>
              </a:solidFill>
              <a:cs typeface="Trebuchet MS"/>
            </a:endParaRPr>
          </a:p>
          <a:p>
            <a:pPr marL="67239" marR="171459">
              <a:lnSpc>
                <a:spcPct val="92900"/>
              </a:lnSpc>
              <a:spcBef>
                <a:spcPts val="202"/>
              </a:spcBef>
            </a:pPr>
            <a:endParaRPr lang="en-US" b="1" spc="-49" baseline="26143" dirty="0">
              <a:solidFill>
                <a:schemeClr val="tx1">
                  <a:lumMod val="75000"/>
                  <a:lumOff val="25000"/>
                </a:schemeClr>
              </a:solidFill>
              <a:cs typeface="Trebuchet MS"/>
            </a:endParaRPr>
          </a:p>
          <a:p>
            <a:pPr marL="67239" marR="171459">
              <a:lnSpc>
                <a:spcPct val="92900"/>
              </a:lnSpc>
              <a:spcBef>
                <a:spcPts val="202"/>
              </a:spcBef>
            </a:pPr>
            <a:r>
              <a:rPr b="1" spc="-62" dirty="0">
                <a:solidFill>
                  <a:schemeClr val="tx1">
                    <a:lumMod val="75000"/>
                    <a:lumOff val="25000"/>
                  </a:schemeClr>
                </a:solidFill>
                <a:cs typeface="Trebuchet MS"/>
              </a:rPr>
              <a:t>Period </a:t>
            </a:r>
            <a:r>
              <a:rPr b="1" spc="-44" dirty="0">
                <a:solidFill>
                  <a:schemeClr val="tx1">
                    <a:lumMod val="75000"/>
                    <a:lumOff val="25000"/>
                  </a:schemeClr>
                </a:solidFill>
                <a:cs typeface="Trebuchet MS"/>
              </a:rPr>
              <a:t>of </a:t>
            </a:r>
            <a:r>
              <a:rPr b="1" spc="-66" dirty="0">
                <a:solidFill>
                  <a:schemeClr val="tx1">
                    <a:lumMod val="75000"/>
                    <a:lumOff val="25000"/>
                  </a:schemeClr>
                </a:solidFill>
                <a:cs typeface="Trebuchet MS"/>
              </a:rPr>
              <a:t>Participation: </a:t>
            </a:r>
            <a:r>
              <a:rPr spc="-44" dirty="0">
                <a:solidFill>
                  <a:schemeClr val="tx1">
                    <a:lumMod val="75000"/>
                    <a:lumOff val="25000"/>
                  </a:schemeClr>
                </a:solidFill>
                <a:cs typeface="Trebuchet MS"/>
              </a:rPr>
              <a:t>For </a:t>
            </a:r>
            <a:r>
              <a:rPr spc="-66" dirty="0">
                <a:solidFill>
                  <a:schemeClr val="tx1">
                    <a:lumMod val="75000"/>
                    <a:lumOff val="25000"/>
                  </a:schemeClr>
                </a:solidFill>
                <a:cs typeface="Trebuchet MS"/>
              </a:rPr>
              <a:t>all </a:t>
            </a:r>
            <a:r>
              <a:rPr spc="-57" dirty="0">
                <a:solidFill>
                  <a:schemeClr val="tx1">
                    <a:lumMod val="75000"/>
                    <a:lumOff val="25000"/>
                  </a:schemeClr>
                </a:solidFill>
                <a:cs typeface="Trebuchet MS"/>
              </a:rPr>
              <a:t>indicators, </a:t>
            </a:r>
            <a:r>
              <a:rPr spc="-66" dirty="0">
                <a:solidFill>
                  <a:schemeClr val="tx1">
                    <a:lumMod val="75000"/>
                    <a:lumOff val="25000"/>
                  </a:schemeClr>
                </a:solidFill>
                <a:cs typeface="Trebuchet MS"/>
              </a:rPr>
              <a:t>except </a:t>
            </a:r>
            <a:r>
              <a:rPr spc="-26" dirty="0">
                <a:solidFill>
                  <a:schemeClr val="tx1">
                    <a:lumMod val="75000"/>
                    <a:lumOff val="25000"/>
                  </a:schemeClr>
                </a:solidFill>
                <a:cs typeface="Trebuchet MS"/>
              </a:rPr>
              <a:t>Measurable </a:t>
            </a:r>
            <a:r>
              <a:rPr spc="-57" dirty="0">
                <a:solidFill>
                  <a:schemeClr val="tx1">
                    <a:lumMod val="75000"/>
                    <a:lumOff val="25000"/>
                  </a:schemeClr>
                </a:solidFill>
                <a:cs typeface="Trebuchet MS"/>
              </a:rPr>
              <a:t>Skill</a:t>
            </a:r>
            <a:r>
              <a:rPr lang="en-US" spc="-57" dirty="0">
                <a:solidFill>
                  <a:schemeClr val="tx1">
                    <a:lumMod val="75000"/>
                    <a:lumOff val="25000"/>
                  </a:schemeClr>
                </a:solidFill>
                <a:cs typeface="Trebuchet MS"/>
              </a:rPr>
              <a:t>s</a:t>
            </a:r>
            <a:r>
              <a:rPr spc="-57" dirty="0">
                <a:solidFill>
                  <a:schemeClr val="tx1">
                    <a:lumMod val="75000"/>
                    <a:lumOff val="25000"/>
                  </a:schemeClr>
                </a:solidFill>
                <a:cs typeface="Trebuchet MS"/>
              </a:rPr>
              <a:t> Gains, </a:t>
            </a:r>
            <a:r>
              <a:rPr spc="-49" dirty="0">
                <a:solidFill>
                  <a:schemeClr val="tx1">
                    <a:lumMod val="75000"/>
                    <a:lumOff val="25000"/>
                  </a:schemeClr>
                </a:solidFill>
                <a:cs typeface="Trebuchet MS"/>
              </a:rPr>
              <a:t>a </a:t>
            </a:r>
            <a:r>
              <a:rPr spc="-40" dirty="0">
                <a:solidFill>
                  <a:schemeClr val="tx1">
                    <a:lumMod val="75000"/>
                    <a:lumOff val="25000"/>
                  </a:schemeClr>
                </a:solidFill>
                <a:cs typeface="Trebuchet MS"/>
              </a:rPr>
              <a:t>period of </a:t>
            </a:r>
            <a:r>
              <a:rPr spc="-53" dirty="0">
                <a:solidFill>
                  <a:schemeClr val="tx1">
                    <a:lumMod val="75000"/>
                    <a:lumOff val="25000"/>
                  </a:schemeClr>
                </a:solidFill>
                <a:cs typeface="Trebuchet MS"/>
              </a:rPr>
              <a:t>participation </a:t>
            </a:r>
            <a:r>
              <a:rPr spc="-62" dirty="0">
                <a:solidFill>
                  <a:schemeClr val="tx1">
                    <a:lumMod val="75000"/>
                    <a:lumOff val="25000"/>
                  </a:schemeClr>
                </a:solidFill>
                <a:cs typeface="Trebuchet MS"/>
              </a:rPr>
              <a:t>refers  </a:t>
            </a:r>
            <a:r>
              <a:rPr spc="-40" dirty="0">
                <a:solidFill>
                  <a:schemeClr val="tx1">
                    <a:lumMod val="75000"/>
                    <a:lumOff val="25000"/>
                  </a:schemeClr>
                </a:solidFill>
                <a:cs typeface="Trebuchet MS"/>
              </a:rPr>
              <a:t>to </a:t>
            </a:r>
            <a:r>
              <a:rPr spc="-44" dirty="0">
                <a:solidFill>
                  <a:schemeClr val="tx1">
                    <a:lumMod val="75000"/>
                    <a:lumOff val="25000"/>
                  </a:schemeClr>
                </a:solidFill>
                <a:cs typeface="Trebuchet MS"/>
              </a:rPr>
              <a:t>the </a:t>
            </a:r>
            <a:r>
              <a:rPr spc="-40" dirty="0">
                <a:solidFill>
                  <a:schemeClr val="tx1">
                    <a:lumMod val="75000"/>
                    <a:lumOff val="25000"/>
                  </a:schemeClr>
                </a:solidFill>
                <a:cs typeface="Trebuchet MS"/>
              </a:rPr>
              <a:t>period of </a:t>
            </a:r>
            <a:r>
              <a:rPr spc="-49" dirty="0">
                <a:solidFill>
                  <a:schemeClr val="tx1">
                    <a:lumMod val="75000"/>
                    <a:lumOff val="25000"/>
                  </a:schemeClr>
                </a:solidFill>
                <a:cs typeface="Trebuchet MS"/>
              </a:rPr>
              <a:t>time </a:t>
            </a:r>
            <a:r>
              <a:rPr spc="-35" dirty="0">
                <a:solidFill>
                  <a:schemeClr val="tx1">
                    <a:lumMod val="75000"/>
                    <a:lumOff val="25000"/>
                  </a:schemeClr>
                </a:solidFill>
                <a:cs typeface="Trebuchet MS"/>
              </a:rPr>
              <a:t>beginning </a:t>
            </a:r>
            <a:r>
              <a:rPr spc="-31" dirty="0">
                <a:solidFill>
                  <a:schemeClr val="tx1">
                    <a:lumMod val="75000"/>
                    <a:lumOff val="25000"/>
                  </a:schemeClr>
                </a:solidFill>
                <a:cs typeface="Trebuchet MS"/>
              </a:rPr>
              <a:t>when </a:t>
            </a:r>
            <a:r>
              <a:rPr spc="-35" dirty="0">
                <a:solidFill>
                  <a:schemeClr val="tx1">
                    <a:lumMod val="75000"/>
                    <a:lumOff val="25000"/>
                  </a:schemeClr>
                </a:solidFill>
                <a:cs typeface="Trebuchet MS"/>
              </a:rPr>
              <a:t>an </a:t>
            </a:r>
            <a:r>
              <a:rPr spc="-49" dirty="0">
                <a:solidFill>
                  <a:schemeClr val="tx1">
                    <a:lumMod val="75000"/>
                    <a:lumOff val="25000"/>
                  </a:schemeClr>
                </a:solidFill>
                <a:cs typeface="Trebuchet MS"/>
              </a:rPr>
              <a:t>individual </a:t>
            </a:r>
            <a:r>
              <a:rPr spc="-40" dirty="0">
                <a:solidFill>
                  <a:schemeClr val="tx1">
                    <a:lumMod val="75000"/>
                    <a:lumOff val="25000"/>
                  </a:schemeClr>
                </a:solidFill>
                <a:cs typeface="Trebuchet MS"/>
              </a:rPr>
              <a:t>becomes </a:t>
            </a:r>
            <a:r>
              <a:rPr spc="-49" dirty="0">
                <a:solidFill>
                  <a:schemeClr val="tx1">
                    <a:lumMod val="75000"/>
                    <a:lumOff val="25000"/>
                  </a:schemeClr>
                </a:solidFill>
                <a:cs typeface="Trebuchet MS"/>
              </a:rPr>
              <a:t>a </a:t>
            </a:r>
            <a:r>
              <a:rPr spc="-53" dirty="0">
                <a:solidFill>
                  <a:schemeClr val="tx1">
                    <a:lumMod val="75000"/>
                    <a:lumOff val="25000"/>
                  </a:schemeClr>
                </a:solidFill>
                <a:cs typeface="Trebuchet MS"/>
              </a:rPr>
              <a:t>participant </a:t>
            </a:r>
            <a:r>
              <a:rPr spc="-31" dirty="0">
                <a:solidFill>
                  <a:schemeClr val="tx1">
                    <a:lumMod val="75000"/>
                    <a:lumOff val="25000"/>
                  </a:schemeClr>
                </a:solidFill>
                <a:cs typeface="Trebuchet MS"/>
              </a:rPr>
              <a:t>and </a:t>
            </a:r>
            <a:r>
              <a:rPr spc="-35" dirty="0">
                <a:solidFill>
                  <a:schemeClr val="tx1">
                    <a:lumMod val="75000"/>
                    <a:lumOff val="25000"/>
                  </a:schemeClr>
                </a:solidFill>
                <a:cs typeface="Trebuchet MS"/>
              </a:rPr>
              <a:t>ending </a:t>
            </a:r>
            <a:r>
              <a:rPr spc="-13" dirty="0">
                <a:solidFill>
                  <a:schemeClr val="tx1">
                    <a:lumMod val="75000"/>
                    <a:lumOff val="25000"/>
                  </a:schemeClr>
                </a:solidFill>
                <a:cs typeface="Trebuchet MS"/>
              </a:rPr>
              <a:t>on </a:t>
            </a:r>
            <a:r>
              <a:rPr spc="-44" dirty="0">
                <a:solidFill>
                  <a:schemeClr val="tx1">
                    <a:lumMod val="75000"/>
                    <a:lumOff val="25000"/>
                  </a:schemeClr>
                </a:solidFill>
                <a:cs typeface="Trebuchet MS"/>
              </a:rPr>
              <a:t>the  </a:t>
            </a:r>
            <a:r>
              <a:rPr spc="-57" dirty="0">
                <a:solidFill>
                  <a:schemeClr val="tx1">
                    <a:lumMod val="75000"/>
                    <a:lumOff val="25000"/>
                  </a:schemeClr>
                </a:solidFill>
                <a:cs typeface="Trebuchet MS"/>
              </a:rPr>
              <a:t>participant’s </a:t>
            </a:r>
            <a:r>
              <a:rPr spc="-53" dirty="0">
                <a:solidFill>
                  <a:schemeClr val="tx1">
                    <a:lumMod val="75000"/>
                    <a:lumOff val="25000"/>
                  </a:schemeClr>
                </a:solidFill>
                <a:cs typeface="Trebuchet MS"/>
              </a:rPr>
              <a:t>date </a:t>
            </a:r>
            <a:r>
              <a:rPr spc="-40" dirty="0">
                <a:solidFill>
                  <a:schemeClr val="tx1">
                    <a:lumMod val="75000"/>
                    <a:lumOff val="25000"/>
                  </a:schemeClr>
                </a:solidFill>
                <a:cs typeface="Trebuchet MS"/>
              </a:rPr>
              <a:t>of </a:t>
            </a:r>
            <a:r>
              <a:rPr spc="-71" dirty="0">
                <a:solidFill>
                  <a:schemeClr val="tx1">
                    <a:lumMod val="75000"/>
                    <a:lumOff val="25000"/>
                  </a:schemeClr>
                </a:solidFill>
                <a:cs typeface="Trebuchet MS"/>
              </a:rPr>
              <a:t>exit </a:t>
            </a:r>
            <a:r>
              <a:rPr spc="-44" dirty="0">
                <a:solidFill>
                  <a:schemeClr val="tx1">
                    <a:lumMod val="75000"/>
                    <a:lumOff val="25000"/>
                  </a:schemeClr>
                </a:solidFill>
                <a:cs typeface="Trebuchet MS"/>
              </a:rPr>
              <a:t>from the</a:t>
            </a:r>
            <a:r>
              <a:rPr spc="-256" dirty="0">
                <a:solidFill>
                  <a:schemeClr val="tx1">
                    <a:lumMod val="75000"/>
                    <a:lumOff val="25000"/>
                  </a:schemeClr>
                </a:solidFill>
                <a:cs typeface="Trebuchet MS"/>
              </a:rPr>
              <a:t> </a:t>
            </a:r>
            <a:r>
              <a:rPr spc="-49" dirty="0">
                <a:solidFill>
                  <a:schemeClr val="tx1">
                    <a:lumMod val="75000"/>
                    <a:lumOff val="25000"/>
                  </a:schemeClr>
                </a:solidFill>
                <a:cs typeface="Trebuchet MS"/>
              </a:rPr>
              <a:t>program.</a:t>
            </a:r>
            <a:endParaRPr dirty="0">
              <a:solidFill>
                <a:schemeClr val="tx1">
                  <a:lumMod val="75000"/>
                  <a:lumOff val="25000"/>
                </a:schemeClr>
              </a:solidFill>
              <a:cs typeface="Trebuchet MS"/>
            </a:endParaRPr>
          </a:p>
          <a:p>
            <a:pPr>
              <a:lnSpc>
                <a:spcPct val="100000"/>
              </a:lnSpc>
            </a:pPr>
            <a:endParaRPr dirty="0">
              <a:solidFill>
                <a:schemeClr val="tx1">
                  <a:lumMod val="75000"/>
                  <a:lumOff val="25000"/>
                </a:schemeClr>
              </a:solidFill>
              <a:cs typeface="Trebuchet MS"/>
            </a:endParaRPr>
          </a:p>
          <a:p>
            <a:pPr marL="59394" marR="149046">
              <a:lnSpc>
                <a:spcPct val="92900"/>
              </a:lnSpc>
              <a:spcBef>
                <a:spcPts val="763"/>
              </a:spcBef>
            </a:pPr>
            <a:r>
              <a:rPr b="1" spc="-57" dirty="0">
                <a:solidFill>
                  <a:schemeClr val="tx1">
                    <a:lumMod val="75000"/>
                    <a:lumOff val="25000"/>
                  </a:schemeClr>
                </a:solidFill>
                <a:cs typeface="Trebuchet MS"/>
              </a:rPr>
              <a:t>Follow</a:t>
            </a:r>
            <a:r>
              <a:rPr b="1" spc="-84" dirty="0">
                <a:solidFill>
                  <a:schemeClr val="tx1">
                    <a:lumMod val="75000"/>
                    <a:lumOff val="25000"/>
                  </a:schemeClr>
                </a:solidFill>
                <a:cs typeface="Trebuchet MS"/>
              </a:rPr>
              <a:t> </a:t>
            </a:r>
            <a:r>
              <a:rPr b="1" spc="-31" dirty="0">
                <a:solidFill>
                  <a:schemeClr val="tx1">
                    <a:lumMod val="75000"/>
                    <a:lumOff val="25000"/>
                  </a:schemeClr>
                </a:solidFill>
                <a:cs typeface="Trebuchet MS"/>
              </a:rPr>
              <a:t>Up</a:t>
            </a:r>
            <a:r>
              <a:rPr b="1" spc="-84" dirty="0">
                <a:solidFill>
                  <a:schemeClr val="tx1">
                    <a:lumMod val="75000"/>
                    <a:lumOff val="25000"/>
                  </a:schemeClr>
                </a:solidFill>
                <a:cs typeface="Trebuchet MS"/>
              </a:rPr>
              <a:t> </a:t>
            </a:r>
            <a:r>
              <a:rPr b="1" spc="-66" dirty="0">
                <a:solidFill>
                  <a:schemeClr val="tx1">
                    <a:lumMod val="75000"/>
                    <a:lumOff val="25000"/>
                  </a:schemeClr>
                </a:solidFill>
                <a:cs typeface="Trebuchet MS"/>
              </a:rPr>
              <a:t>Services:</a:t>
            </a:r>
            <a:r>
              <a:rPr b="1" spc="-79" dirty="0">
                <a:solidFill>
                  <a:schemeClr val="tx1">
                    <a:lumMod val="75000"/>
                    <a:lumOff val="25000"/>
                  </a:schemeClr>
                </a:solidFill>
                <a:cs typeface="Trebuchet MS"/>
              </a:rPr>
              <a:t> </a:t>
            </a:r>
            <a:r>
              <a:rPr spc="-53" dirty="0">
                <a:solidFill>
                  <a:schemeClr val="tx1">
                    <a:lumMod val="75000"/>
                    <a:lumOff val="25000"/>
                  </a:schemeClr>
                </a:solidFill>
                <a:cs typeface="Trebuchet MS"/>
              </a:rPr>
              <a:t>States</a:t>
            </a:r>
            <a:r>
              <a:rPr spc="-79" dirty="0">
                <a:solidFill>
                  <a:schemeClr val="tx1">
                    <a:lumMod val="75000"/>
                    <a:lumOff val="25000"/>
                  </a:schemeClr>
                </a:solidFill>
                <a:cs typeface="Trebuchet MS"/>
              </a:rPr>
              <a:t> </a:t>
            </a:r>
            <a:r>
              <a:rPr spc="-31" dirty="0">
                <a:solidFill>
                  <a:schemeClr val="tx1">
                    <a:lumMod val="75000"/>
                    <a:lumOff val="25000"/>
                  </a:schemeClr>
                </a:solidFill>
                <a:cs typeface="Trebuchet MS"/>
              </a:rPr>
              <a:t>and</a:t>
            </a:r>
            <a:r>
              <a:rPr spc="-84" dirty="0">
                <a:solidFill>
                  <a:schemeClr val="tx1">
                    <a:lumMod val="75000"/>
                    <a:lumOff val="25000"/>
                  </a:schemeClr>
                </a:solidFill>
                <a:cs typeface="Trebuchet MS"/>
              </a:rPr>
              <a:t> </a:t>
            </a:r>
            <a:r>
              <a:rPr spc="-62" dirty="0">
                <a:solidFill>
                  <a:schemeClr val="tx1">
                    <a:lumMod val="75000"/>
                    <a:lumOff val="25000"/>
                  </a:schemeClr>
                </a:solidFill>
                <a:cs typeface="Trebuchet MS"/>
              </a:rPr>
              <a:t>local</a:t>
            </a:r>
            <a:r>
              <a:rPr spc="-75" dirty="0">
                <a:solidFill>
                  <a:schemeClr val="tx1">
                    <a:lumMod val="75000"/>
                    <a:lumOff val="25000"/>
                  </a:schemeClr>
                </a:solidFill>
                <a:cs typeface="Trebuchet MS"/>
              </a:rPr>
              <a:t> </a:t>
            </a:r>
            <a:r>
              <a:rPr spc="-44" dirty="0">
                <a:solidFill>
                  <a:schemeClr val="tx1">
                    <a:lumMod val="75000"/>
                    <a:lumOff val="25000"/>
                  </a:schemeClr>
                </a:solidFill>
                <a:cs typeface="Trebuchet MS"/>
              </a:rPr>
              <a:t>areas</a:t>
            </a:r>
            <a:r>
              <a:rPr spc="-75" dirty="0">
                <a:solidFill>
                  <a:schemeClr val="tx1">
                    <a:lumMod val="75000"/>
                    <a:lumOff val="25000"/>
                  </a:schemeClr>
                </a:solidFill>
                <a:cs typeface="Trebuchet MS"/>
              </a:rPr>
              <a:t> </a:t>
            </a:r>
            <a:r>
              <a:rPr spc="-31" dirty="0">
                <a:solidFill>
                  <a:schemeClr val="tx1">
                    <a:lumMod val="75000"/>
                    <a:lumOff val="25000"/>
                  </a:schemeClr>
                </a:solidFill>
                <a:cs typeface="Trebuchet MS"/>
              </a:rPr>
              <a:t>must</a:t>
            </a:r>
            <a:r>
              <a:rPr spc="-88" dirty="0">
                <a:solidFill>
                  <a:schemeClr val="tx1">
                    <a:lumMod val="75000"/>
                    <a:lumOff val="25000"/>
                  </a:schemeClr>
                </a:solidFill>
                <a:cs typeface="Trebuchet MS"/>
              </a:rPr>
              <a:t> </a:t>
            </a:r>
            <a:r>
              <a:rPr spc="-40" dirty="0">
                <a:solidFill>
                  <a:schemeClr val="tx1">
                    <a:lumMod val="75000"/>
                    <a:lumOff val="25000"/>
                  </a:schemeClr>
                </a:solidFill>
                <a:cs typeface="Trebuchet MS"/>
              </a:rPr>
              <a:t>provide</a:t>
            </a:r>
            <a:r>
              <a:rPr spc="-79" dirty="0">
                <a:solidFill>
                  <a:schemeClr val="tx1">
                    <a:lumMod val="75000"/>
                    <a:lumOff val="25000"/>
                  </a:schemeClr>
                </a:solidFill>
                <a:cs typeface="Trebuchet MS"/>
              </a:rPr>
              <a:t> </a:t>
            </a:r>
            <a:r>
              <a:rPr spc="-44" dirty="0">
                <a:solidFill>
                  <a:schemeClr val="tx1">
                    <a:lumMod val="75000"/>
                    <a:lumOff val="25000"/>
                  </a:schemeClr>
                </a:solidFill>
                <a:cs typeface="Trebuchet MS"/>
              </a:rPr>
              <a:t>follow‐up</a:t>
            </a:r>
            <a:r>
              <a:rPr spc="-71" dirty="0">
                <a:solidFill>
                  <a:schemeClr val="tx1">
                    <a:lumMod val="75000"/>
                    <a:lumOff val="25000"/>
                  </a:schemeClr>
                </a:solidFill>
                <a:cs typeface="Trebuchet MS"/>
              </a:rPr>
              <a:t> </a:t>
            </a:r>
            <a:r>
              <a:rPr spc="-44" dirty="0">
                <a:solidFill>
                  <a:schemeClr val="tx1">
                    <a:lumMod val="75000"/>
                    <a:lumOff val="25000"/>
                  </a:schemeClr>
                </a:solidFill>
                <a:cs typeface="Trebuchet MS"/>
              </a:rPr>
              <a:t>services</a:t>
            </a:r>
            <a:r>
              <a:rPr spc="-75" dirty="0">
                <a:solidFill>
                  <a:schemeClr val="tx1">
                    <a:lumMod val="75000"/>
                    <a:lumOff val="25000"/>
                  </a:schemeClr>
                </a:solidFill>
                <a:cs typeface="Trebuchet MS"/>
              </a:rPr>
              <a:t> </a:t>
            </a:r>
            <a:r>
              <a:rPr spc="-49" dirty="0">
                <a:solidFill>
                  <a:schemeClr val="tx1">
                    <a:lumMod val="75000"/>
                    <a:lumOff val="25000"/>
                  </a:schemeClr>
                </a:solidFill>
                <a:cs typeface="Trebuchet MS"/>
              </a:rPr>
              <a:t>for</a:t>
            </a:r>
            <a:r>
              <a:rPr spc="-75" dirty="0">
                <a:solidFill>
                  <a:schemeClr val="tx1">
                    <a:lumMod val="75000"/>
                    <a:lumOff val="25000"/>
                  </a:schemeClr>
                </a:solidFill>
                <a:cs typeface="Trebuchet MS"/>
              </a:rPr>
              <a:t> </a:t>
            </a:r>
            <a:r>
              <a:rPr spc="-40" dirty="0">
                <a:solidFill>
                  <a:schemeClr val="tx1">
                    <a:lumMod val="75000"/>
                    <a:lumOff val="25000"/>
                  </a:schemeClr>
                </a:solidFill>
                <a:cs typeface="Trebuchet MS"/>
              </a:rPr>
              <a:t>adult</a:t>
            </a:r>
            <a:r>
              <a:rPr lang="en-US" spc="-40" dirty="0">
                <a:solidFill>
                  <a:schemeClr val="tx1">
                    <a:lumMod val="75000"/>
                    <a:lumOff val="25000"/>
                  </a:schemeClr>
                </a:solidFill>
                <a:cs typeface="Trebuchet MS"/>
              </a:rPr>
              <a:t> and </a:t>
            </a:r>
            <a:r>
              <a:rPr spc="-53" dirty="0">
                <a:solidFill>
                  <a:schemeClr val="tx1">
                    <a:lumMod val="75000"/>
                    <a:lumOff val="25000"/>
                  </a:schemeClr>
                </a:solidFill>
                <a:cs typeface="Trebuchet MS"/>
              </a:rPr>
              <a:t>dislocated</a:t>
            </a:r>
            <a:r>
              <a:rPr spc="-75" dirty="0">
                <a:solidFill>
                  <a:schemeClr val="tx1">
                    <a:lumMod val="75000"/>
                    <a:lumOff val="25000"/>
                  </a:schemeClr>
                </a:solidFill>
                <a:cs typeface="Trebuchet MS"/>
              </a:rPr>
              <a:t> </a:t>
            </a:r>
            <a:r>
              <a:rPr spc="-44" dirty="0">
                <a:solidFill>
                  <a:schemeClr val="tx1">
                    <a:lumMod val="75000"/>
                    <a:lumOff val="25000"/>
                  </a:schemeClr>
                </a:solidFill>
                <a:cs typeface="Trebuchet MS"/>
              </a:rPr>
              <a:t>worker</a:t>
            </a:r>
            <a:r>
              <a:rPr lang="en-US" spc="-44" dirty="0">
                <a:solidFill>
                  <a:schemeClr val="tx1">
                    <a:lumMod val="75000"/>
                    <a:lumOff val="25000"/>
                  </a:schemeClr>
                </a:solidFill>
                <a:cs typeface="Trebuchet MS"/>
              </a:rPr>
              <a:t> participants </a:t>
            </a:r>
            <a:r>
              <a:rPr spc="-13" dirty="0">
                <a:solidFill>
                  <a:schemeClr val="tx1">
                    <a:lumMod val="75000"/>
                    <a:lumOff val="25000"/>
                  </a:schemeClr>
                </a:solidFill>
                <a:cs typeface="Trebuchet MS"/>
              </a:rPr>
              <a:t>who </a:t>
            </a:r>
            <a:r>
              <a:rPr spc="-53" dirty="0">
                <a:solidFill>
                  <a:schemeClr val="tx1">
                    <a:lumMod val="75000"/>
                    <a:lumOff val="25000"/>
                  </a:schemeClr>
                </a:solidFill>
                <a:cs typeface="Trebuchet MS"/>
              </a:rPr>
              <a:t>are placed </a:t>
            </a:r>
            <a:r>
              <a:rPr spc="-40" dirty="0">
                <a:solidFill>
                  <a:schemeClr val="tx1">
                    <a:lumMod val="75000"/>
                    <a:lumOff val="25000"/>
                  </a:schemeClr>
                </a:solidFill>
                <a:cs typeface="Trebuchet MS"/>
              </a:rPr>
              <a:t>in unsubsidized </a:t>
            </a:r>
            <a:r>
              <a:rPr spc="-49" dirty="0">
                <a:solidFill>
                  <a:schemeClr val="tx1">
                    <a:lumMod val="75000"/>
                    <a:lumOff val="25000"/>
                  </a:schemeClr>
                </a:solidFill>
                <a:cs typeface="Trebuchet MS"/>
              </a:rPr>
              <a:t>employment</a:t>
            </a:r>
            <a:r>
              <a:rPr lang="en-US" spc="-49" dirty="0">
                <a:solidFill>
                  <a:schemeClr val="tx1">
                    <a:lumMod val="75000"/>
                    <a:lumOff val="25000"/>
                  </a:schemeClr>
                </a:solidFill>
                <a:cs typeface="Trebuchet MS"/>
              </a:rPr>
              <a:t> </a:t>
            </a:r>
            <a:r>
              <a:rPr spc="-49" dirty="0">
                <a:solidFill>
                  <a:schemeClr val="tx1">
                    <a:lumMod val="75000"/>
                    <a:lumOff val="25000"/>
                  </a:schemeClr>
                </a:solidFill>
                <a:cs typeface="Trebuchet MS"/>
              </a:rPr>
              <a:t>for </a:t>
            </a:r>
            <a:r>
              <a:rPr spc="-22" dirty="0">
                <a:solidFill>
                  <a:schemeClr val="tx1">
                    <a:lumMod val="75000"/>
                    <a:lumOff val="25000"/>
                  </a:schemeClr>
                </a:solidFill>
                <a:cs typeface="Trebuchet MS"/>
              </a:rPr>
              <a:t>up </a:t>
            </a:r>
            <a:r>
              <a:rPr spc="-40" dirty="0">
                <a:solidFill>
                  <a:schemeClr val="tx1">
                    <a:lumMod val="75000"/>
                    <a:lumOff val="25000"/>
                  </a:schemeClr>
                </a:solidFill>
                <a:cs typeface="Trebuchet MS"/>
              </a:rPr>
              <a:t>to </a:t>
            </a:r>
            <a:r>
              <a:rPr spc="-13" dirty="0">
                <a:solidFill>
                  <a:schemeClr val="tx1">
                    <a:lumMod val="75000"/>
                    <a:lumOff val="25000"/>
                  </a:schemeClr>
                </a:solidFill>
                <a:cs typeface="Trebuchet MS"/>
              </a:rPr>
              <a:t>12 </a:t>
            </a:r>
            <a:r>
              <a:rPr spc="-26" dirty="0">
                <a:solidFill>
                  <a:schemeClr val="tx1">
                    <a:lumMod val="75000"/>
                    <a:lumOff val="25000"/>
                  </a:schemeClr>
                </a:solidFill>
                <a:cs typeface="Trebuchet MS"/>
              </a:rPr>
              <a:t>months </a:t>
            </a:r>
            <a:r>
              <a:rPr spc="-62" dirty="0">
                <a:solidFill>
                  <a:schemeClr val="tx1">
                    <a:lumMod val="75000"/>
                    <a:lumOff val="25000"/>
                  </a:schemeClr>
                </a:solidFill>
                <a:cs typeface="Trebuchet MS"/>
              </a:rPr>
              <a:t>after </a:t>
            </a:r>
            <a:r>
              <a:rPr spc="-44" dirty="0">
                <a:solidFill>
                  <a:schemeClr val="tx1">
                    <a:lumMod val="75000"/>
                    <a:lumOff val="25000"/>
                  </a:schemeClr>
                </a:solidFill>
                <a:cs typeface="Trebuchet MS"/>
              </a:rPr>
              <a:t>the </a:t>
            </a:r>
            <a:r>
              <a:rPr spc="-57" dirty="0">
                <a:solidFill>
                  <a:schemeClr val="tx1">
                    <a:lumMod val="75000"/>
                    <a:lumOff val="25000"/>
                  </a:schemeClr>
                </a:solidFill>
                <a:cs typeface="Trebuchet MS"/>
              </a:rPr>
              <a:t>first </a:t>
            </a:r>
            <a:r>
              <a:rPr spc="-49" dirty="0">
                <a:solidFill>
                  <a:schemeClr val="tx1">
                    <a:lumMod val="75000"/>
                    <a:lumOff val="25000"/>
                  </a:schemeClr>
                </a:solidFill>
                <a:cs typeface="Trebuchet MS"/>
              </a:rPr>
              <a:t>day </a:t>
            </a:r>
            <a:r>
              <a:rPr spc="-40" dirty="0">
                <a:solidFill>
                  <a:schemeClr val="tx1">
                    <a:lumMod val="75000"/>
                    <a:lumOff val="25000"/>
                  </a:schemeClr>
                </a:solidFill>
                <a:cs typeface="Trebuchet MS"/>
              </a:rPr>
              <a:t>of  </a:t>
            </a:r>
            <a:r>
              <a:rPr spc="-49" dirty="0">
                <a:solidFill>
                  <a:schemeClr val="tx1">
                    <a:lumMod val="75000"/>
                    <a:lumOff val="25000"/>
                  </a:schemeClr>
                </a:solidFill>
                <a:cs typeface="Trebuchet MS"/>
              </a:rPr>
              <a:t>employment</a:t>
            </a:r>
            <a:r>
              <a:rPr lang="en-US" spc="-49" dirty="0">
                <a:solidFill>
                  <a:schemeClr val="tx1">
                    <a:lumMod val="75000"/>
                    <a:lumOff val="25000"/>
                  </a:schemeClr>
                </a:solidFill>
                <a:cs typeface="Trebuchet MS"/>
              </a:rPr>
              <a:t> – and for </a:t>
            </a:r>
            <a:r>
              <a:rPr lang="en-US" spc="-44" dirty="0">
                <a:solidFill>
                  <a:schemeClr val="tx1">
                    <a:lumMod val="75000"/>
                    <a:lumOff val="25000"/>
                  </a:schemeClr>
                </a:solidFill>
                <a:cs typeface="Trebuchet MS"/>
              </a:rPr>
              <a:t>youth </a:t>
            </a:r>
            <a:r>
              <a:rPr lang="en-US" spc="-49" dirty="0">
                <a:solidFill>
                  <a:schemeClr val="tx1">
                    <a:lumMod val="75000"/>
                    <a:lumOff val="25000"/>
                  </a:schemeClr>
                </a:solidFill>
                <a:cs typeface="Trebuchet MS"/>
              </a:rPr>
              <a:t>participants for </a:t>
            </a:r>
            <a:r>
              <a:rPr lang="en-US" spc="-22" dirty="0">
                <a:solidFill>
                  <a:schemeClr val="tx1">
                    <a:lumMod val="75000"/>
                    <a:lumOff val="25000"/>
                  </a:schemeClr>
                </a:solidFill>
                <a:cs typeface="Trebuchet MS"/>
              </a:rPr>
              <a:t>up </a:t>
            </a:r>
            <a:r>
              <a:rPr lang="en-US" spc="-40" dirty="0">
                <a:solidFill>
                  <a:schemeClr val="tx1">
                    <a:lumMod val="75000"/>
                    <a:lumOff val="25000"/>
                  </a:schemeClr>
                </a:solidFill>
                <a:cs typeface="Trebuchet MS"/>
              </a:rPr>
              <a:t>to </a:t>
            </a:r>
            <a:r>
              <a:rPr lang="en-US" spc="-13" dirty="0">
                <a:solidFill>
                  <a:schemeClr val="tx1">
                    <a:lumMod val="75000"/>
                    <a:lumOff val="25000"/>
                  </a:schemeClr>
                </a:solidFill>
                <a:cs typeface="Trebuchet MS"/>
              </a:rPr>
              <a:t>12 </a:t>
            </a:r>
            <a:r>
              <a:rPr lang="en-US" spc="-26" dirty="0">
                <a:solidFill>
                  <a:schemeClr val="tx1">
                    <a:lumMod val="75000"/>
                    <a:lumOff val="25000"/>
                  </a:schemeClr>
                </a:solidFill>
                <a:cs typeface="Trebuchet MS"/>
              </a:rPr>
              <a:t>months </a:t>
            </a:r>
            <a:r>
              <a:rPr lang="en-US" spc="-62" dirty="0">
                <a:solidFill>
                  <a:schemeClr val="tx1">
                    <a:lumMod val="75000"/>
                    <a:lumOff val="25000"/>
                  </a:schemeClr>
                </a:solidFill>
                <a:cs typeface="Trebuchet MS"/>
              </a:rPr>
              <a:t>after exit</a:t>
            </a:r>
            <a:r>
              <a:rPr spc="-49" dirty="0">
                <a:solidFill>
                  <a:schemeClr val="tx1">
                    <a:lumMod val="75000"/>
                    <a:lumOff val="25000"/>
                  </a:schemeClr>
                </a:solidFill>
                <a:cs typeface="Trebuchet MS"/>
              </a:rPr>
              <a:t>.</a:t>
            </a:r>
            <a:r>
              <a:rPr spc="-97" dirty="0">
                <a:solidFill>
                  <a:schemeClr val="tx1">
                    <a:lumMod val="75000"/>
                    <a:lumOff val="25000"/>
                  </a:schemeClr>
                </a:solidFill>
                <a:cs typeface="Trebuchet MS"/>
              </a:rPr>
              <a:t> </a:t>
            </a:r>
            <a:r>
              <a:rPr spc="-44" dirty="0">
                <a:solidFill>
                  <a:schemeClr val="tx1">
                    <a:lumMod val="75000"/>
                    <a:lumOff val="25000"/>
                  </a:schemeClr>
                </a:solidFill>
                <a:cs typeface="Trebuchet MS"/>
              </a:rPr>
              <a:t>Follow‐up</a:t>
            </a:r>
            <a:r>
              <a:rPr spc="-75" dirty="0">
                <a:solidFill>
                  <a:schemeClr val="tx1">
                    <a:lumMod val="75000"/>
                    <a:lumOff val="25000"/>
                  </a:schemeClr>
                </a:solidFill>
                <a:cs typeface="Trebuchet MS"/>
              </a:rPr>
              <a:t> </a:t>
            </a:r>
            <a:r>
              <a:rPr spc="-44" dirty="0">
                <a:solidFill>
                  <a:schemeClr val="tx1">
                    <a:lumMod val="75000"/>
                    <a:lumOff val="25000"/>
                  </a:schemeClr>
                </a:solidFill>
                <a:cs typeface="Trebuchet MS"/>
              </a:rPr>
              <a:t>services</a:t>
            </a:r>
            <a:r>
              <a:rPr spc="-79" dirty="0">
                <a:solidFill>
                  <a:schemeClr val="tx1">
                    <a:lumMod val="75000"/>
                    <a:lumOff val="25000"/>
                  </a:schemeClr>
                </a:solidFill>
                <a:cs typeface="Trebuchet MS"/>
              </a:rPr>
              <a:t> </a:t>
            </a:r>
            <a:r>
              <a:rPr spc="-18" dirty="0">
                <a:solidFill>
                  <a:schemeClr val="tx1">
                    <a:lumMod val="75000"/>
                    <a:lumOff val="25000"/>
                  </a:schemeClr>
                </a:solidFill>
                <a:cs typeface="Trebuchet MS"/>
              </a:rPr>
              <a:t>do</a:t>
            </a:r>
            <a:r>
              <a:rPr spc="-79" dirty="0">
                <a:solidFill>
                  <a:schemeClr val="tx1">
                    <a:lumMod val="75000"/>
                    <a:lumOff val="25000"/>
                  </a:schemeClr>
                </a:solidFill>
                <a:cs typeface="Trebuchet MS"/>
              </a:rPr>
              <a:t> </a:t>
            </a:r>
            <a:r>
              <a:rPr spc="-31" dirty="0">
                <a:solidFill>
                  <a:schemeClr val="tx1">
                    <a:lumMod val="75000"/>
                    <a:lumOff val="25000"/>
                  </a:schemeClr>
                </a:solidFill>
                <a:cs typeface="Trebuchet MS"/>
              </a:rPr>
              <a:t>not</a:t>
            </a:r>
            <a:r>
              <a:rPr spc="-84" dirty="0">
                <a:solidFill>
                  <a:schemeClr val="tx1">
                    <a:lumMod val="75000"/>
                    <a:lumOff val="25000"/>
                  </a:schemeClr>
                </a:solidFill>
                <a:cs typeface="Trebuchet MS"/>
              </a:rPr>
              <a:t> </a:t>
            </a:r>
            <a:r>
              <a:rPr spc="-53" dirty="0">
                <a:solidFill>
                  <a:schemeClr val="tx1">
                    <a:lumMod val="75000"/>
                    <a:lumOff val="25000"/>
                  </a:schemeClr>
                </a:solidFill>
                <a:cs typeface="Trebuchet MS"/>
              </a:rPr>
              <a:t>extend</a:t>
            </a:r>
            <a:r>
              <a:rPr spc="-93" dirty="0">
                <a:solidFill>
                  <a:schemeClr val="tx1">
                    <a:lumMod val="75000"/>
                    <a:lumOff val="25000"/>
                  </a:schemeClr>
                </a:solidFill>
                <a:cs typeface="Trebuchet MS"/>
              </a:rPr>
              <a:t> </a:t>
            </a:r>
            <a:r>
              <a:rPr spc="-44" dirty="0">
                <a:solidFill>
                  <a:schemeClr val="tx1">
                    <a:lumMod val="75000"/>
                    <a:lumOff val="25000"/>
                  </a:schemeClr>
                </a:solidFill>
                <a:cs typeface="Trebuchet MS"/>
              </a:rPr>
              <a:t>the</a:t>
            </a:r>
            <a:r>
              <a:rPr spc="-88" dirty="0">
                <a:solidFill>
                  <a:schemeClr val="tx1">
                    <a:lumMod val="75000"/>
                    <a:lumOff val="25000"/>
                  </a:schemeClr>
                </a:solidFill>
                <a:cs typeface="Trebuchet MS"/>
              </a:rPr>
              <a:t> </a:t>
            </a:r>
            <a:r>
              <a:rPr spc="-53" dirty="0">
                <a:solidFill>
                  <a:schemeClr val="tx1">
                    <a:lumMod val="75000"/>
                    <a:lumOff val="25000"/>
                  </a:schemeClr>
                </a:solidFill>
                <a:cs typeface="Trebuchet MS"/>
              </a:rPr>
              <a:t>date</a:t>
            </a:r>
            <a:r>
              <a:rPr spc="-84" dirty="0">
                <a:solidFill>
                  <a:schemeClr val="tx1">
                    <a:lumMod val="75000"/>
                    <a:lumOff val="25000"/>
                  </a:schemeClr>
                </a:solidFill>
                <a:cs typeface="Trebuchet MS"/>
              </a:rPr>
              <a:t> </a:t>
            </a:r>
            <a:r>
              <a:rPr spc="-40" dirty="0">
                <a:solidFill>
                  <a:schemeClr val="tx1">
                    <a:lumMod val="75000"/>
                    <a:lumOff val="25000"/>
                  </a:schemeClr>
                </a:solidFill>
                <a:cs typeface="Trebuchet MS"/>
              </a:rPr>
              <a:t>of</a:t>
            </a:r>
            <a:r>
              <a:rPr spc="-84" dirty="0">
                <a:solidFill>
                  <a:schemeClr val="tx1">
                    <a:lumMod val="75000"/>
                    <a:lumOff val="25000"/>
                  </a:schemeClr>
                </a:solidFill>
                <a:cs typeface="Trebuchet MS"/>
              </a:rPr>
              <a:t> </a:t>
            </a:r>
            <a:r>
              <a:rPr spc="-71" dirty="0">
                <a:solidFill>
                  <a:schemeClr val="tx1">
                    <a:lumMod val="75000"/>
                    <a:lumOff val="25000"/>
                  </a:schemeClr>
                </a:solidFill>
                <a:cs typeface="Trebuchet MS"/>
              </a:rPr>
              <a:t>exit</a:t>
            </a:r>
            <a:r>
              <a:rPr spc="-84" dirty="0">
                <a:solidFill>
                  <a:schemeClr val="tx1">
                    <a:lumMod val="75000"/>
                    <a:lumOff val="25000"/>
                  </a:schemeClr>
                </a:solidFill>
                <a:cs typeface="Trebuchet MS"/>
              </a:rPr>
              <a:t> </a:t>
            </a:r>
            <a:r>
              <a:rPr spc="-40" dirty="0">
                <a:solidFill>
                  <a:schemeClr val="tx1">
                    <a:lumMod val="75000"/>
                    <a:lumOff val="25000"/>
                  </a:schemeClr>
                </a:solidFill>
                <a:cs typeface="Trebuchet MS"/>
              </a:rPr>
              <a:t>in</a:t>
            </a:r>
            <a:r>
              <a:rPr spc="-79" dirty="0">
                <a:solidFill>
                  <a:schemeClr val="tx1">
                    <a:lumMod val="75000"/>
                    <a:lumOff val="25000"/>
                  </a:schemeClr>
                </a:solidFill>
                <a:cs typeface="Trebuchet MS"/>
              </a:rPr>
              <a:t> </a:t>
            </a:r>
            <a:r>
              <a:rPr spc="-44" dirty="0">
                <a:solidFill>
                  <a:schemeClr val="tx1">
                    <a:lumMod val="75000"/>
                    <a:lumOff val="25000"/>
                  </a:schemeClr>
                </a:solidFill>
                <a:cs typeface="Trebuchet MS"/>
              </a:rPr>
              <a:t>performance</a:t>
            </a:r>
            <a:r>
              <a:rPr spc="-79" dirty="0">
                <a:solidFill>
                  <a:schemeClr val="tx1">
                    <a:lumMod val="75000"/>
                    <a:lumOff val="25000"/>
                  </a:schemeClr>
                </a:solidFill>
                <a:cs typeface="Trebuchet MS"/>
              </a:rPr>
              <a:t> </a:t>
            </a:r>
            <a:r>
              <a:rPr spc="-49" dirty="0">
                <a:solidFill>
                  <a:schemeClr val="tx1">
                    <a:lumMod val="75000"/>
                    <a:lumOff val="25000"/>
                  </a:schemeClr>
                </a:solidFill>
                <a:cs typeface="Trebuchet MS"/>
              </a:rPr>
              <a:t>reporting.</a:t>
            </a:r>
            <a:endParaRPr dirty="0">
              <a:solidFill>
                <a:schemeClr val="tx1">
                  <a:lumMod val="75000"/>
                  <a:lumOff val="25000"/>
                </a:schemeClr>
              </a:solidFill>
              <a:cs typeface="Trebuchet MS"/>
            </a:endParaRPr>
          </a:p>
        </p:txBody>
      </p:sp>
      <p:sp>
        <p:nvSpPr>
          <p:cNvPr id="23" name="object 23"/>
          <p:cNvSpPr txBox="1"/>
          <p:nvPr/>
        </p:nvSpPr>
        <p:spPr>
          <a:xfrm>
            <a:off x="5141618" y="6335030"/>
            <a:ext cx="6025963" cy="153888"/>
          </a:xfrm>
          <a:prstGeom prst="rect">
            <a:avLst/>
          </a:prstGeom>
        </p:spPr>
        <p:txBody>
          <a:bodyPr vert="horz" wrap="square" lIns="0" tIns="0" rIns="0" bIns="0" rtlCol="0">
            <a:spAutoFit/>
          </a:bodyPr>
          <a:lstStyle/>
          <a:p>
            <a:pPr marL="11206">
              <a:lnSpc>
                <a:spcPts val="1249"/>
              </a:lnSpc>
            </a:pPr>
            <a:r>
              <a:rPr sz="1125" baseline="26143" dirty="0">
                <a:latin typeface="Trebuchet MS"/>
                <a:cs typeface="Trebuchet MS"/>
              </a:rPr>
              <a:t>1</a:t>
            </a:r>
            <a:r>
              <a:rPr sz="1125" spc="53" baseline="26143" dirty="0">
                <a:latin typeface="Trebuchet MS"/>
                <a:cs typeface="Trebuchet MS"/>
              </a:rPr>
              <a:t> </a:t>
            </a:r>
            <a:r>
              <a:rPr sz="1147" dirty="0">
                <a:latin typeface="Trebuchet MS"/>
                <a:cs typeface="Trebuchet MS"/>
              </a:rPr>
              <a:t>WIOA</a:t>
            </a:r>
            <a:r>
              <a:rPr sz="1147" spc="-84" dirty="0">
                <a:latin typeface="Trebuchet MS"/>
                <a:cs typeface="Trebuchet MS"/>
              </a:rPr>
              <a:t> </a:t>
            </a:r>
            <a:r>
              <a:rPr sz="1147" spc="-49" dirty="0">
                <a:latin typeface="Trebuchet MS"/>
                <a:cs typeface="Trebuchet MS"/>
              </a:rPr>
              <a:t>Core</a:t>
            </a:r>
            <a:r>
              <a:rPr sz="1147" spc="-71" dirty="0">
                <a:latin typeface="Trebuchet MS"/>
                <a:cs typeface="Trebuchet MS"/>
              </a:rPr>
              <a:t> </a:t>
            </a:r>
            <a:r>
              <a:rPr sz="1147" spc="-35" dirty="0">
                <a:latin typeface="Trebuchet MS"/>
                <a:cs typeface="Trebuchet MS"/>
              </a:rPr>
              <a:t>Programs</a:t>
            </a:r>
            <a:r>
              <a:rPr sz="1147" spc="-79" dirty="0">
                <a:latin typeface="Trebuchet MS"/>
                <a:cs typeface="Trebuchet MS"/>
              </a:rPr>
              <a:t> </a:t>
            </a:r>
            <a:r>
              <a:rPr sz="1147" spc="-44" dirty="0">
                <a:latin typeface="Trebuchet MS"/>
                <a:cs typeface="Trebuchet MS"/>
              </a:rPr>
              <a:t>may</a:t>
            </a:r>
            <a:r>
              <a:rPr sz="1147" spc="-84" dirty="0">
                <a:latin typeface="Trebuchet MS"/>
                <a:cs typeface="Trebuchet MS"/>
              </a:rPr>
              <a:t> </a:t>
            </a:r>
            <a:r>
              <a:rPr sz="1147" spc="-49" dirty="0">
                <a:latin typeface="Trebuchet MS"/>
                <a:cs typeface="Trebuchet MS"/>
              </a:rPr>
              <a:t>have</a:t>
            </a:r>
            <a:r>
              <a:rPr sz="1147" spc="-75" dirty="0">
                <a:latin typeface="Trebuchet MS"/>
                <a:cs typeface="Trebuchet MS"/>
              </a:rPr>
              <a:t> </a:t>
            </a:r>
            <a:r>
              <a:rPr sz="1147" spc="-49" dirty="0">
                <a:latin typeface="Trebuchet MS"/>
                <a:cs typeface="Trebuchet MS"/>
              </a:rPr>
              <a:t>additional</a:t>
            </a:r>
            <a:r>
              <a:rPr sz="1147" spc="-93" dirty="0">
                <a:latin typeface="Trebuchet MS"/>
                <a:cs typeface="Trebuchet MS"/>
              </a:rPr>
              <a:t> </a:t>
            </a:r>
            <a:r>
              <a:rPr sz="1147" spc="-62" dirty="0">
                <a:latin typeface="Trebuchet MS"/>
                <a:cs typeface="Trebuchet MS"/>
              </a:rPr>
              <a:t>criteria</a:t>
            </a:r>
            <a:r>
              <a:rPr sz="1147" spc="-79" dirty="0">
                <a:latin typeface="Trebuchet MS"/>
                <a:cs typeface="Trebuchet MS"/>
              </a:rPr>
              <a:t> </a:t>
            </a:r>
            <a:r>
              <a:rPr sz="1147" spc="-26" dirty="0">
                <a:latin typeface="Trebuchet MS"/>
                <a:cs typeface="Trebuchet MS"/>
              </a:rPr>
              <a:t>or</a:t>
            </a:r>
            <a:r>
              <a:rPr sz="1147" spc="-66" dirty="0">
                <a:latin typeface="Trebuchet MS"/>
                <a:cs typeface="Trebuchet MS"/>
              </a:rPr>
              <a:t> </a:t>
            </a:r>
            <a:r>
              <a:rPr sz="1147" spc="-57" dirty="0">
                <a:latin typeface="Trebuchet MS"/>
                <a:cs typeface="Trebuchet MS"/>
              </a:rPr>
              <a:t>clarification</a:t>
            </a:r>
            <a:r>
              <a:rPr sz="1147" spc="-88" dirty="0">
                <a:latin typeface="Trebuchet MS"/>
                <a:cs typeface="Trebuchet MS"/>
              </a:rPr>
              <a:t> </a:t>
            </a:r>
            <a:r>
              <a:rPr sz="1147" spc="-40" dirty="0">
                <a:latin typeface="Trebuchet MS"/>
                <a:cs typeface="Trebuchet MS"/>
              </a:rPr>
              <a:t>to</a:t>
            </a:r>
            <a:r>
              <a:rPr sz="1147" spc="-71" dirty="0">
                <a:latin typeface="Trebuchet MS"/>
                <a:cs typeface="Trebuchet MS"/>
              </a:rPr>
              <a:t> </a:t>
            </a:r>
            <a:r>
              <a:rPr sz="1147" spc="-49" dirty="0">
                <a:latin typeface="Trebuchet MS"/>
                <a:cs typeface="Trebuchet MS"/>
              </a:rPr>
              <a:t>define</a:t>
            </a:r>
            <a:r>
              <a:rPr sz="1147" spc="-84" dirty="0">
                <a:latin typeface="Trebuchet MS"/>
                <a:cs typeface="Trebuchet MS"/>
              </a:rPr>
              <a:t> </a:t>
            </a:r>
            <a:r>
              <a:rPr sz="1147" spc="-66" dirty="0">
                <a:latin typeface="Trebuchet MS"/>
                <a:cs typeface="Trebuchet MS"/>
              </a:rPr>
              <a:t>Exit</a:t>
            </a:r>
            <a:r>
              <a:rPr sz="1147" spc="-75" dirty="0">
                <a:latin typeface="Trebuchet MS"/>
                <a:cs typeface="Trebuchet MS"/>
              </a:rPr>
              <a:t> </a:t>
            </a:r>
            <a:r>
              <a:rPr sz="1147" spc="-44" dirty="0">
                <a:latin typeface="Trebuchet MS"/>
                <a:cs typeface="Trebuchet MS"/>
              </a:rPr>
              <a:t>from</a:t>
            </a:r>
            <a:r>
              <a:rPr sz="1147" spc="-71" dirty="0">
                <a:latin typeface="Trebuchet MS"/>
                <a:cs typeface="Trebuchet MS"/>
              </a:rPr>
              <a:t> </a:t>
            </a:r>
            <a:r>
              <a:rPr sz="1147" spc="-49" dirty="0">
                <a:latin typeface="Trebuchet MS"/>
                <a:cs typeface="Trebuchet MS"/>
              </a:rPr>
              <a:t>their</a:t>
            </a:r>
            <a:r>
              <a:rPr sz="1147" spc="-79" dirty="0">
                <a:latin typeface="Trebuchet MS"/>
                <a:cs typeface="Trebuchet MS"/>
              </a:rPr>
              <a:t> </a:t>
            </a:r>
            <a:r>
              <a:rPr sz="1147" spc="-49" dirty="0">
                <a:latin typeface="Trebuchet MS"/>
                <a:cs typeface="Trebuchet MS"/>
              </a:rPr>
              <a:t>program.</a:t>
            </a:r>
            <a:endParaRPr sz="1147" dirty="0">
              <a:latin typeface="Trebuchet MS"/>
              <a:cs typeface="Trebuchet MS"/>
            </a:endParaRPr>
          </a:p>
        </p:txBody>
      </p:sp>
      <p:sp>
        <p:nvSpPr>
          <p:cNvPr id="25" name="Title 8">
            <a:extLst>
              <a:ext uri="{FF2B5EF4-FFF2-40B4-BE49-F238E27FC236}">
                <a16:creationId xmlns:a16="http://schemas.microsoft.com/office/drawing/2014/main" id="{852261A4-9190-9AD9-481B-0E3A6698E6D8}"/>
              </a:ext>
            </a:extLst>
          </p:cNvPr>
          <p:cNvSpPr txBox="1">
            <a:spLocks/>
          </p:cNvSpPr>
          <p:nvPr/>
        </p:nvSpPr>
        <p:spPr>
          <a:xfrm>
            <a:off x="313944" y="202584"/>
            <a:ext cx="11762995" cy="70173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912" b="0" i="0" kern="1200">
                <a:solidFill>
                  <a:srgbClr val="162068"/>
                </a:solidFill>
                <a:latin typeface="Trebuchet MS"/>
                <a:ea typeface="+mj-ea"/>
                <a:cs typeface="Trebuchet MS"/>
              </a:defRPr>
            </a:lvl1pPr>
          </a:lstStyle>
          <a:p>
            <a:r>
              <a:rPr lang="en-US" sz="3600" dirty="0">
                <a:latin typeface="+mj-lt"/>
              </a:rPr>
              <a:t>Key Terms and Definitions</a:t>
            </a:r>
          </a:p>
        </p:txBody>
      </p:sp>
      <p:sp>
        <p:nvSpPr>
          <p:cNvPr id="2" name="Slide Number Placeholder 4">
            <a:extLst>
              <a:ext uri="{FF2B5EF4-FFF2-40B4-BE49-F238E27FC236}">
                <a16:creationId xmlns:a16="http://schemas.microsoft.com/office/drawing/2014/main" id="{A75F2F98-04A6-AB85-783D-A90262BFC044}"/>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5</a:t>
            </a:fld>
            <a:endParaRPr lang="en-AU" dirty="0"/>
          </a:p>
        </p:txBody>
      </p:sp>
      <p:pic>
        <p:nvPicPr>
          <p:cNvPr id="7" name="Audio 6">
            <a:hlinkClick r:id="" action="ppaction://media"/>
            <a:extLst>
              <a:ext uri="{FF2B5EF4-FFF2-40B4-BE49-F238E27FC236}">
                <a16:creationId xmlns:a16="http://schemas.microsoft.com/office/drawing/2014/main" id="{5ED5971F-F460-2FF8-A821-DA1A9138CC5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5839"/>
    </mc:Choice>
    <mc:Fallback xmlns="">
      <p:transition spd="slow" advTm="95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29"/>
          <p:cNvSpPr txBox="1"/>
          <p:nvPr/>
        </p:nvSpPr>
        <p:spPr>
          <a:xfrm>
            <a:off x="4913018" y="6335030"/>
            <a:ext cx="6025963" cy="153888"/>
          </a:xfrm>
          <a:prstGeom prst="rect">
            <a:avLst/>
          </a:prstGeom>
        </p:spPr>
        <p:txBody>
          <a:bodyPr vert="horz" wrap="square" lIns="0" tIns="0" rIns="0" bIns="0" rtlCol="0">
            <a:spAutoFit/>
          </a:bodyPr>
          <a:lstStyle/>
          <a:p>
            <a:pPr marL="11206">
              <a:lnSpc>
                <a:spcPts val="1249"/>
              </a:lnSpc>
            </a:pPr>
            <a:r>
              <a:rPr sz="1125" baseline="26143" dirty="0">
                <a:latin typeface="Trebuchet MS"/>
                <a:cs typeface="Trebuchet MS"/>
              </a:rPr>
              <a:t>1</a:t>
            </a:r>
            <a:r>
              <a:rPr sz="1125" spc="53" baseline="26143" dirty="0">
                <a:latin typeface="Trebuchet MS"/>
                <a:cs typeface="Trebuchet MS"/>
              </a:rPr>
              <a:t> </a:t>
            </a:r>
            <a:r>
              <a:rPr sz="1147" dirty="0">
                <a:latin typeface="Trebuchet MS"/>
                <a:cs typeface="Trebuchet MS"/>
              </a:rPr>
              <a:t>WIOA</a:t>
            </a:r>
            <a:r>
              <a:rPr sz="1147" spc="-84" dirty="0">
                <a:latin typeface="Trebuchet MS"/>
                <a:cs typeface="Trebuchet MS"/>
              </a:rPr>
              <a:t> </a:t>
            </a:r>
            <a:r>
              <a:rPr sz="1147" spc="-49" dirty="0">
                <a:latin typeface="Trebuchet MS"/>
                <a:cs typeface="Trebuchet MS"/>
              </a:rPr>
              <a:t>Core</a:t>
            </a:r>
            <a:r>
              <a:rPr sz="1147" spc="-71" dirty="0">
                <a:latin typeface="Trebuchet MS"/>
                <a:cs typeface="Trebuchet MS"/>
              </a:rPr>
              <a:t> </a:t>
            </a:r>
            <a:r>
              <a:rPr sz="1147" spc="-35" dirty="0">
                <a:latin typeface="Trebuchet MS"/>
                <a:cs typeface="Trebuchet MS"/>
              </a:rPr>
              <a:t>Programs</a:t>
            </a:r>
            <a:r>
              <a:rPr sz="1147" spc="-79" dirty="0">
                <a:latin typeface="Trebuchet MS"/>
                <a:cs typeface="Trebuchet MS"/>
              </a:rPr>
              <a:t> </a:t>
            </a:r>
            <a:r>
              <a:rPr sz="1147" spc="-44" dirty="0">
                <a:latin typeface="Trebuchet MS"/>
                <a:cs typeface="Trebuchet MS"/>
              </a:rPr>
              <a:t>may</a:t>
            </a:r>
            <a:r>
              <a:rPr sz="1147" spc="-84" dirty="0">
                <a:latin typeface="Trebuchet MS"/>
                <a:cs typeface="Trebuchet MS"/>
              </a:rPr>
              <a:t> </a:t>
            </a:r>
            <a:r>
              <a:rPr sz="1147" spc="-49" dirty="0">
                <a:latin typeface="Trebuchet MS"/>
                <a:cs typeface="Trebuchet MS"/>
              </a:rPr>
              <a:t>have</a:t>
            </a:r>
            <a:r>
              <a:rPr sz="1147" spc="-75" dirty="0">
                <a:latin typeface="Trebuchet MS"/>
                <a:cs typeface="Trebuchet MS"/>
              </a:rPr>
              <a:t> </a:t>
            </a:r>
            <a:r>
              <a:rPr sz="1147" spc="-49" dirty="0">
                <a:latin typeface="Trebuchet MS"/>
                <a:cs typeface="Trebuchet MS"/>
              </a:rPr>
              <a:t>additional</a:t>
            </a:r>
            <a:r>
              <a:rPr sz="1147" spc="-93" dirty="0">
                <a:latin typeface="Trebuchet MS"/>
                <a:cs typeface="Trebuchet MS"/>
              </a:rPr>
              <a:t> </a:t>
            </a:r>
            <a:r>
              <a:rPr sz="1147" spc="-62" dirty="0">
                <a:latin typeface="Trebuchet MS"/>
                <a:cs typeface="Trebuchet MS"/>
              </a:rPr>
              <a:t>criteria</a:t>
            </a:r>
            <a:r>
              <a:rPr sz="1147" spc="-79" dirty="0">
                <a:latin typeface="Trebuchet MS"/>
                <a:cs typeface="Trebuchet MS"/>
              </a:rPr>
              <a:t> </a:t>
            </a:r>
            <a:r>
              <a:rPr sz="1147" spc="-26" dirty="0">
                <a:latin typeface="Trebuchet MS"/>
                <a:cs typeface="Trebuchet MS"/>
              </a:rPr>
              <a:t>or</a:t>
            </a:r>
            <a:r>
              <a:rPr sz="1147" spc="-66" dirty="0">
                <a:latin typeface="Trebuchet MS"/>
                <a:cs typeface="Trebuchet MS"/>
              </a:rPr>
              <a:t> </a:t>
            </a:r>
            <a:r>
              <a:rPr sz="1147" spc="-57" dirty="0">
                <a:latin typeface="Trebuchet MS"/>
                <a:cs typeface="Trebuchet MS"/>
              </a:rPr>
              <a:t>clarification</a:t>
            </a:r>
            <a:r>
              <a:rPr sz="1147" spc="-88" dirty="0">
                <a:latin typeface="Trebuchet MS"/>
                <a:cs typeface="Trebuchet MS"/>
              </a:rPr>
              <a:t> </a:t>
            </a:r>
            <a:r>
              <a:rPr sz="1147" spc="-40" dirty="0">
                <a:latin typeface="Trebuchet MS"/>
                <a:cs typeface="Trebuchet MS"/>
              </a:rPr>
              <a:t>to</a:t>
            </a:r>
            <a:r>
              <a:rPr sz="1147" spc="-71" dirty="0">
                <a:latin typeface="Trebuchet MS"/>
                <a:cs typeface="Trebuchet MS"/>
              </a:rPr>
              <a:t> </a:t>
            </a:r>
            <a:r>
              <a:rPr sz="1147" spc="-49" dirty="0">
                <a:latin typeface="Trebuchet MS"/>
                <a:cs typeface="Trebuchet MS"/>
              </a:rPr>
              <a:t>define</a:t>
            </a:r>
            <a:r>
              <a:rPr sz="1147" spc="-84" dirty="0">
                <a:latin typeface="Trebuchet MS"/>
                <a:cs typeface="Trebuchet MS"/>
              </a:rPr>
              <a:t> </a:t>
            </a:r>
            <a:r>
              <a:rPr sz="1147" spc="-66" dirty="0">
                <a:latin typeface="Trebuchet MS"/>
                <a:cs typeface="Trebuchet MS"/>
              </a:rPr>
              <a:t>Exit</a:t>
            </a:r>
            <a:r>
              <a:rPr sz="1147" spc="-75" dirty="0">
                <a:latin typeface="Trebuchet MS"/>
                <a:cs typeface="Trebuchet MS"/>
              </a:rPr>
              <a:t> </a:t>
            </a:r>
            <a:r>
              <a:rPr sz="1147" spc="-44" dirty="0">
                <a:latin typeface="Trebuchet MS"/>
                <a:cs typeface="Trebuchet MS"/>
              </a:rPr>
              <a:t>from</a:t>
            </a:r>
            <a:r>
              <a:rPr sz="1147" spc="-71" dirty="0">
                <a:latin typeface="Trebuchet MS"/>
                <a:cs typeface="Trebuchet MS"/>
              </a:rPr>
              <a:t> </a:t>
            </a:r>
            <a:r>
              <a:rPr sz="1147" spc="-49" dirty="0">
                <a:latin typeface="Trebuchet MS"/>
                <a:cs typeface="Trebuchet MS"/>
              </a:rPr>
              <a:t>their</a:t>
            </a:r>
            <a:r>
              <a:rPr sz="1147" spc="-79" dirty="0">
                <a:latin typeface="Trebuchet MS"/>
                <a:cs typeface="Trebuchet MS"/>
              </a:rPr>
              <a:t> </a:t>
            </a:r>
            <a:r>
              <a:rPr sz="1147" spc="-49" dirty="0">
                <a:latin typeface="Trebuchet MS"/>
                <a:cs typeface="Trebuchet MS"/>
              </a:rPr>
              <a:t>program.</a:t>
            </a:r>
            <a:endParaRPr sz="1147" dirty="0">
              <a:latin typeface="Trebuchet MS"/>
              <a:cs typeface="Trebuchet MS"/>
            </a:endParaRPr>
          </a:p>
        </p:txBody>
      </p:sp>
      <p:sp>
        <p:nvSpPr>
          <p:cNvPr id="31" name="Title 8">
            <a:extLst>
              <a:ext uri="{FF2B5EF4-FFF2-40B4-BE49-F238E27FC236}">
                <a16:creationId xmlns:a16="http://schemas.microsoft.com/office/drawing/2014/main" id="{F81DE003-6E2F-3B84-1562-2C38AF48B86B}"/>
              </a:ext>
            </a:extLst>
          </p:cNvPr>
          <p:cNvSpPr txBox="1">
            <a:spLocks/>
          </p:cNvSpPr>
          <p:nvPr/>
        </p:nvSpPr>
        <p:spPr>
          <a:xfrm>
            <a:off x="313944" y="202584"/>
            <a:ext cx="11762995" cy="70173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912" b="0" i="0" kern="1200">
                <a:solidFill>
                  <a:srgbClr val="162068"/>
                </a:solidFill>
                <a:latin typeface="Trebuchet MS"/>
                <a:ea typeface="+mj-ea"/>
                <a:cs typeface="Trebuchet MS"/>
              </a:defRPr>
            </a:lvl1pPr>
          </a:lstStyle>
          <a:p>
            <a:r>
              <a:rPr lang="en-US" sz="3600" dirty="0">
                <a:latin typeface="+mj-lt"/>
              </a:rPr>
              <a:t>Key Terms and Definitions</a:t>
            </a:r>
          </a:p>
        </p:txBody>
      </p:sp>
      <p:sp>
        <p:nvSpPr>
          <p:cNvPr id="34" name="object 7">
            <a:extLst>
              <a:ext uri="{FF2B5EF4-FFF2-40B4-BE49-F238E27FC236}">
                <a16:creationId xmlns:a16="http://schemas.microsoft.com/office/drawing/2014/main" id="{43EA8EA2-6C26-69E7-AE6E-CB0C4AEA821D}"/>
              </a:ext>
            </a:extLst>
          </p:cNvPr>
          <p:cNvSpPr txBox="1"/>
          <p:nvPr/>
        </p:nvSpPr>
        <p:spPr>
          <a:xfrm>
            <a:off x="862090" y="1340307"/>
            <a:ext cx="9424910" cy="860415"/>
          </a:xfrm>
          <a:prstGeom prst="rect">
            <a:avLst/>
          </a:prstGeom>
        </p:spPr>
        <p:txBody>
          <a:bodyPr vert="horz" wrap="square" lIns="0" tIns="29134" rIns="0" bIns="0" rtlCol="0">
            <a:spAutoFit/>
          </a:bodyPr>
          <a:lstStyle/>
          <a:p>
            <a:pPr marL="11206" marR="4483" indent="-560">
              <a:spcBef>
                <a:spcPts val="229"/>
              </a:spcBef>
            </a:pPr>
            <a:r>
              <a:rPr b="1" kern="0" dirty="0">
                <a:solidFill>
                  <a:schemeClr val="tx1">
                    <a:lumMod val="75000"/>
                    <a:lumOff val="25000"/>
                  </a:schemeClr>
                </a:solidFill>
                <a:cs typeface="Trebuchet MS"/>
              </a:rPr>
              <a:t>Exiter: </a:t>
            </a:r>
            <a:r>
              <a:rPr lang="en-US" kern="0" dirty="0">
                <a:solidFill>
                  <a:schemeClr val="tx1">
                    <a:lumMod val="75000"/>
                    <a:lumOff val="25000"/>
                  </a:schemeClr>
                </a:solidFill>
                <a:cs typeface="Trebuchet MS"/>
              </a:rPr>
              <a:t>S</a:t>
            </a:r>
            <a:r>
              <a:rPr kern="0" dirty="0">
                <a:solidFill>
                  <a:schemeClr val="tx1">
                    <a:lumMod val="75000"/>
                    <a:lumOff val="25000"/>
                  </a:schemeClr>
                </a:solidFill>
                <a:cs typeface="Trebuchet MS"/>
              </a:rPr>
              <a:t>omeone who has been exited from WIOA; a former WIOA Title I Program participant; someone who ended participation (exited) and has a date of exit/exit record in a system of record.</a:t>
            </a:r>
          </a:p>
        </p:txBody>
      </p:sp>
      <p:sp>
        <p:nvSpPr>
          <p:cNvPr id="35" name="object 13">
            <a:extLst>
              <a:ext uri="{FF2B5EF4-FFF2-40B4-BE49-F238E27FC236}">
                <a16:creationId xmlns:a16="http://schemas.microsoft.com/office/drawing/2014/main" id="{21084B97-A37C-0390-43D6-51EE6C60BFDF}"/>
              </a:ext>
            </a:extLst>
          </p:cNvPr>
          <p:cNvSpPr txBox="1"/>
          <p:nvPr/>
        </p:nvSpPr>
        <p:spPr>
          <a:xfrm>
            <a:off x="862088" y="2522305"/>
            <a:ext cx="8888713" cy="798929"/>
          </a:xfrm>
          <a:prstGeom prst="rect">
            <a:avLst/>
          </a:prstGeom>
        </p:spPr>
        <p:txBody>
          <a:bodyPr vert="horz" wrap="square" lIns="0" tIns="25773" rIns="0" bIns="0" rtlCol="0">
            <a:spAutoFit/>
          </a:bodyPr>
          <a:lstStyle/>
          <a:p>
            <a:pPr marL="11206" marR="4483" indent="560" algn="just">
              <a:lnSpc>
                <a:spcPct val="92900"/>
              </a:lnSpc>
              <a:spcBef>
                <a:spcPts val="202"/>
              </a:spcBef>
            </a:pPr>
            <a:r>
              <a:rPr b="1" spc="-62" dirty="0">
                <a:solidFill>
                  <a:schemeClr val="tx1">
                    <a:lumMod val="75000"/>
                    <a:lumOff val="25000"/>
                  </a:schemeClr>
                </a:solidFill>
                <a:cs typeface="Trebuchet MS"/>
              </a:rPr>
              <a:t>Exit‐Based performance measures: </a:t>
            </a:r>
            <a:r>
              <a:rPr lang="en-US" spc="-44" dirty="0">
                <a:solidFill>
                  <a:schemeClr val="tx1">
                    <a:lumMod val="75000"/>
                    <a:lumOff val="25000"/>
                  </a:schemeClr>
                </a:solidFill>
                <a:cs typeface="Trebuchet MS"/>
              </a:rPr>
              <a:t>P</a:t>
            </a:r>
            <a:r>
              <a:rPr spc="-44" dirty="0">
                <a:solidFill>
                  <a:schemeClr val="tx1">
                    <a:lumMod val="75000"/>
                    <a:lumOff val="25000"/>
                  </a:schemeClr>
                </a:solidFill>
                <a:cs typeface="Trebuchet MS"/>
              </a:rPr>
              <a:t>erformance </a:t>
            </a:r>
            <a:r>
              <a:rPr spc="-35" dirty="0">
                <a:solidFill>
                  <a:schemeClr val="tx1">
                    <a:lumMod val="75000"/>
                    <a:lumOff val="25000"/>
                  </a:schemeClr>
                </a:solidFill>
                <a:cs typeface="Trebuchet MS"/>
              </a:rPr>
              <a:t>measure </a:t>
            </a:r>
            <a:r>
              <a:rPr spc="-31" dirty="0">
                <a:solidFill>
                  <a:schemeClr val="tx1">
                    <a:lumMod val="75000"/>
                    <a:lumOff val="25000"/>
                  </a:schemeClr>
                </a:solidFill>
                <a:cs typeface="Trebuchet MS"/>
              </a:rPr>
              <a:t>methodologies </a:t>
            </a:r>
            <a:r>
              <a:rPr spc="-40" dirty="0">
                <a:solidFill>
                  <a:schemeClr val="tx1">
                    <a:lumMod val="75000"/>
                    <a:lumOff val="25000"/>
                  </a:schemeClr>
                </a:solidFill>
                <a:cs typeface="Trebuchet MS"/>
              </a:rPr>
              <a:t>where </a:t>
            </a:r>
            <a:r>
              <a:rPr spc="-53" dirty="0">
                <a:solidFill>
                  <a:schemeClr val="tx1">
                    <a:lumMod val="75000"/>
                    <a:lumOff val="25000"/>
                  </a:schemeClr>
                </a:solidFill>
                <a:cs typeface="Trebuchet MS"/>
              </a:rPr>
              <a:t>tracking </a:t>
            </a:r>
            <a:r>
              <a:rPr spc="-44" dirty="0">
                <a:solidFill>
                  <a:schemeClr val="tx1">
                    <a:lumMod val="75000"/>
                    <a:lumOff val="25000"/>
                  </a:schemeClr>
                </a:solidFill>
                <a:cs typeface="Trebuchet MS"/>
              </a:rPr>
              <a:t>performance  </a:t>
            </a:r>
            <a:r>
              <a:rPr spc="-40" dirty="0">
                <a:solidFill>
                  <a:schemeClr val="tx1">
                    <a:lumMod val="75000"/>
                    <a:lumOff val="25000"/>
                  </a:schemeClr>
                </a:solidFill>
                <a:cs typeface="Trebuchet MS"/>
              </a:rPr>
              <a:t>outcomes </a:t>
            </a:r>
            <a:r>
              <a:rPr spc="-53" dirty="0">
                <a:solidFill>
                  <a:schemeClr val="tx1">
                    <a:lumMod val="75000"/>
                    <a:lumOff val="25000"/>
                  </a:schemeClr>
                </a:solidFill>
                <a:cs typeface="Trebuchet MS"/>
              </a:rPr>
              <a:t>are </a:t>
            </a:r>
            <a:r>
              <a:rPr spc="-35" dirty="0">
                <a:solidFill>
                  <a:schemeClr val="tx1">
                    <a:lumMod val="75000"/>
                    <a:lumOff val="25000"/>
                  </a:schemeClr>
                </a:solidFill>
                <a:cs typeface="Trebuchet MS"/>
              </a:rPr>
              <a:t>based </a:t>
            </a:r>
            <a:r>
              <a:rPr spc="-13" dirty="0">
                <a:solidFill>
                  <a:schemeClr val="tx1">
                    <a:lumMod val="75000"/>
                    <a:lumOff val="25000"/>
                  </a:schemeClr>
                </a:solidFill>
                <a:cs typeface="Trebuchet MS"/>
              </a:rPr>
              <a:t>on </a:t>
            </a:r>
            <a:r>
              <a:rPr spc="-44" dirty="0">
                <a:solidFill>
                  <a:schemeClr val="tx1">
                    <a:lumMod val="75000"/>
                    <a:lumOff val="25000"/>
                  </a:schemeClr>
                </a:solidFill>
                <a:cs typeface="Trebuchet MS"/>
              </a:rPr>
              <a:t>the </a:t>
            </a:r>
            <a:r>
              <a:rPr spc="-66" dirty="0">
                <a:solidFill>
                  <a:schemeClr val="tx1">
                    <a:lumMod val="75000"/>
                    <a:lumOff val="25000"/>
                  </a:schemeClr>
                </a:solidFill>
                <a:cs typeface="Trebuchet MS"/>
              </a:rPr>
              <a:t>Exit </a:t>
            </a:r>
            <a:r>
              <a:rPr spc="-49" dirty="0">
                <a:solidFill>
                  <a:schemeClr val="tx1">
                    <a:lumMod val="75000"/>
                    <a:lumOff val="25000"/>
                  </a:schemeClr>
                </a:solidFill>
                <a:cs typeface="Trebuchet MS"/>
              </a:rPr>
              <a:t>Quarter; </a:t>
            </a:r>
            <a:r>
              <a:rPr spc="-44" dirty="0">
                <a:solidFill>
                  <a:schemeClr val="tx1">
                    <a:lumMod val="75000"/>
                    <a:lumOff val="25000"/>
                  </a:schemeClr>
                </a:solidFill>
                <a:cs typeface="Trebuchet MS"/>
              </a:rPr>
              <a:t>performance pools/denominators may </a:t>
            </a:r>
            <a:r>
              <a:rPr spc="-35" dirty="0">
                <a:solidFill>
                  <a:schemeClr val="tx1">
                    <a:lumMod val="75000"/>
                    <a:lumOff val="25000"/>
                  </a:schemeClr>
                </a:solidFill>
                <a:cs typeface="Trebuchet MS"/>
              </a:rPr>
              <a:t>only </a:t>
            </a:r>
            <a:r>
              <a:rPr spc="-40" dirty="0">
                <a:solidFill>
                  <a:schemeClr val="tx1">
                    <a:lumMod val="75000"/>
                    <a:lumOff val="25000"/>
                  </a:schemeClr>
                </a:solidFill>
                <a:cs typeface="Trebuchet MS"/>
              </a:rPr>
              <a:t>be </a:t>
            </a:r>
            <a:r>
              <a:rPr spc="-44" dirty="0">
                <a:solidFill>
                  <a:schemeClr val="tx1">
                    <a:lumMod val="75000"/>
                    <a:lumOff val="25000"/>
                  </a:schemeClr>
                </a:solidFill>
                <a:cs typeface="Trebuchet MS"/>
              </a:rPr>
              <a:t>determined </a:t>
            </a:r>
            <a:r>
              <a:rPr spc="-40" dirty="0">
                <a:solidFill>
                  <a:schemeClr val="tx1">
                    <a:lumMod val="75000"/>
                    <a:lumOff val="25000"/>
                  </a:schemeClr>
                </a:solidFill>
                <a:cs typeface="Trebuchet MS"/>
              </a:rPr>
              <a:t>by  </a:t>
            </a:r>
            <a:r>
              <a:rPr spc="-97" dirty="0">
                <a:solidFill>
                  <a:schemeClr val="tx1">
                    <a:lumMod val="75000"/>
                    <a:lumOff val="25000"/>
                  </a:schemeClr>
                </a:solidFill>
                <a:cs typeface="Trebuchet MS"/>
              </a:rPr>
              <a:t>“exiters”.</a:t>
            </a:r>
            <a:endParaRPr dirty="0">
              <a:solidFill>
                <a:schemeClr val="tx1">
                  <a:lumMod val="75000"/>
                  <a:lumOff val="25000"/>
                </a:schemeClr>
              </a:solidFill>
              <a:cs typeface="Trebuchet MS"/>
            </a:endParaRPr>
          </a:p>
        </p:txBody>
      </p:sp>
      <p:sp>
        <p:nvSpPr>
          <p:cNvPr id="36" name="object 19">
            <a:extLst>
              <a:ext uri="{FF2B5EF4-FFF2-40B4-BE49-F238E27FC236}">
                <a16:creationId xmlns:a16="http://schemas.microsoft.com/office/drawing/2014/main" id="{09113BFA-319E-B0CC-57C1-63E7624A2576}"/>
              </a:ext>
            </a:extLst>
          </p:cNvPr>
          <p:cNvSpPr txBox="1"/>
          <p:nvPr/>
        </p:nvSpPr>
        <p:spPr>
          <a:xfrm>
            <a:off x="828248" y="3642818"/>
            <a:ext cx="8956393" cy="583416"/>
          </a:xfrm>
          <a:prstGeom prst="rect">
            <a:avLst/>
          </a:prstGeom>
        </p:spPr>
        <p:txBody>
          <a:bodyPr vert="horz" wrap="square" lIns="0" tIns="29134" rIns="0" bIns="0" rtlCol="0">
            <a:spAutoFit/>
          </a:bodyPr>
          <a:lstStyle/>
          <a:p>
            <a:pPr marL="11206" marR="4483">
              <a:spcBef>
                <a:spcPts val="229"/>
              </a:spcBef>
            </a:pPr>
            <a:r>
              <a:rPr b="1" kern="0" dirty="0">
                <a:solidFill>
                  <a:schemeClr val="tx1">
                    <a:lumMod val="75000"/>
                    <a:lumOff val="25000"/>
                  </a:schemeClr>
                </a:solidFill>
                <a:cs typeface="Trebuchet MS"/>
              </a:rPr>
              <a:t>Exit Quarter: </a:t>
            </a:r>
            <a:r>
              <a:rPr kern="0" dirty="0">
                <a:solidFill>
                  <a:schemeClr val="tx1">
                    <a:lumMod val="75000"/>
                    <a:lumOff val="25000"/>
                  </a:schemeClr>
                </a:solidFill>
                <a:cs typeface="Trebuchet MS"/>
              </a:rPr>
              <a:t>Program Year (PY) Quarter in which the Exit date falls and in which the program exit is  reported to DOL. The “Clock Starts” on performance outcome tracking.</a:t>
            </a:r>
          </a:p>
        </p:txBody>
      </p:sp>
      <p:sp>
        <p:nvSpPr>
          <p:cNvPr id="37" name="object 25">
            <a:extLst>
              <a:ext uri="{FF2B5EF4-FFF2-40B4-BE49-F238E27FC236}">
                <a16:creationId xmlns:a16="http://schemas.microsoft.com/office/drawing/2014/main" id="{FD68FED0-3023-9B4F-B992-66F38B9E7108}"/>
              </a:ext>
            </a:extLst>
          </p:cNvPr>
          <p:cNvSpPr txBox="1"/>
          <p:nvPr/>
        </p:nvSpPr>
        <p:spPr>
          <a:xfrm>
            <a:off x="862088" y="4594278"/>
            <a:ext cx="9982696" cy="798929"/>
          </a:xfrm>
          <a:prstGeom prst="rect">
            <a:avLst/>
          </a:prstGeom>
        </p:spPr>
        <p:txBody>
          <a:bodyPr vert="horz" wrap="square" lIns="0" tIns="25773" rIns="0" bIns="0" rtlCol="0">
            <a:spAutoFit/>
          </a:bodyPr>
          <a:lstStyle/>
          <a:p>
            <a:pPr marL="11206" marR="4483">
              <a:lnSpc>
                <a:spcPct val="92900"/>
              </a:lnSpc>
              <a:spcBef>
                <a:spcPts val="202"/>
              </a:spcBef>
            </a:pPr>
            <a:r>
              <a:rPr b="1" spc="-62" dirty="0">
                <a:solidFill>
                  <a:schemeClr val="tx1">
                    <a:lumMod val="75000"/>
                    <a:lumOff val="25000"/>
                  </a:schemeClr>
                </a:solidFill>
                <a:cs typeface="Trebuchet MS"/>
              </a:rPr>
              <a:t>POST </a:t>
            </a:r>
            <a:r>
              <a:rPr b="1" spc="-79" dirty="0">
                <a:solidFill>
                  <a:schemeClr val="tx1">
                    <a:lumMod val="75000"/>
                    <a:lumOff val="25000"/>
                  </a:schemeClr>
                </a:solidFill>
                <a:cs typeface="Trebuchet MS"/>
              </a:rPr>
              <a:t>Exit </a:t>
            </a:r>
            <a:r>
              <a:rPr b="1" spc="-44" dirty="0">
                <a:solidFill>
                  <a:schemeClr val="tx1">
                    <a:lumMod val="75000"/>
                    <a:lumOff val="25000"/>
                  </a:schemeClr>
                </a:solidFill>
                <a:cs typeface="Trebuchet MS"/>
              </a:rPr>
              <a:t>and </a:t>
            </a:r>
            <a:r>
              <a:rPr b="1" spc="-62" dirty="0">
                <a:solidFill>
                  <a:schemeClr val="tx1">
                    <a:lumMod val="75000"/>
                    <a:lumOff val="25000"/>
                  </a:schemeClr>
                </a:solidFill>
                <a:cs typeface="Trebuchet MS"/>
              </a:rPr>
              <a:t>POST </a:t>
            </a:r>
            <a:r>
              <a:rPr b="1" spc="-79" dirty="0">
                <a:solidFill>
                  <a:schemeClr val="tx1">
                    <a:lumMod val="75000"/>
                    <a:lumOff val="25000"/>
                  </a:schemeClr>
                </a:solidFill>
                <a:cs typeface="Trebuchet MS"/>
              </a:rPr>
              <a:t>Exit </a:t>
            </a:r>
            <a:r>
              <a:rPr b="1" spc="-66" dirty="0">
                <a:solidFill>
                  <a:schemeClr val="tx1">
                    <a:lumMod val="75000"/>
                    <a:lumOff val="25000"/>
                  </a:schemeClr>
                </a:solidFill>
                <a:cs typeface="Trebuchet MS"/>
              </a:rPr>
              <a:t>Quarter: </a:t>
            </a:r>
            <a:r>
              <a:rPr spc="-57" dirty="0">
                <a:solidFill>
                  <a:schemeClr val="tx1">
                    <a:lumMod val="75000"/>
                    <a:lumOff val="25000"/>
                  </a:schemeClr>
                </a:solidFill>
                <a:cs typeface="Trebuchet MS"/>
              </a:rPr>
              <a:t>Timeframes </a:t>
            </a:r>
            <a:r>
              <a:rPr spc="-31" dirty="0">
                <a:solidFill>
                  <a:schemeClr val="tx1">
                    <a:lumMod val="75000"/>
                    <a:lumOff val="25000"/>
                  </a:schemeClr>
                </a:solidFill>
                <a:cs typeface="Trebuchet MS"/>
              </a:rPr>
              <a:t>used </a:t>
            </a:r>
            <a:r>
              <a:rPr spc="-40" dirty="0">
                <a:solidFill>
                  <a:schemeClr val="tx1">
                    <a:lumMod val="75000"/>
                    <a:lumOff val="25000"/>
                  </a:schemeClr>
                </a:solidFill>
                <a:cs typeface="Trebuchet MS"/>
              </a:rPr>
              <a:t>to </a:t>
            </a:r>
            <a:r>
              <a:rPr spc="-49" dirty="0">
                <a:solidFill>
                  <a:schemeClr val="tx1">
                    <a:lumMod val="75000"/>
                    <a:lumOff val="25000"/>
                  </a:schemeClr>
                </a:solidFill>
                <a:cs typeface="Trebuchet MS"/>
              </a:rPr>
              <a:t>describe </a:t>
            </a:r>
            <a:r>
              <a:rPr spc="-31" dirty="0">
                <a:solidFill>
                  <a:schemeClr val="tx1">
                    <a:lumMod val="75000"/>
                    <a:lumOff val="25000"/>
                  </a:schemeClr>
                </a:solidFill>
                <a:cs typeface="Trebuchet MS"/>
              </a:rPr>
              <a:t>when and </a:t>
            </a:r>
            <a:r>
              <a:rPr spc="-40" dirty="0">
                <a:solidFill>
                  <a:schemeClr val="tx1">
                    <a:lumMod val="75000"/>
                    <a:lumOff val="25000"/>
                  </a:schemeClr>
                </a:solidFill>
                <a:cs typeface="Trebuchet MS"/>
              </a:rPr>
              <a:t>what </a:t>
            </a:r>
            <a:r>
              <a:rPr spc="-49" dirty="0">
                <a:solidFill>
                  <a:schemeClr val="tx1">
                    <a:lumMod val="75000"/>
                    <a:lumOff val="25000"/>
                  </a:schemeClr>
                </a:solidFill>
                <a:cs typeface="Trebuchet MS"/>
              </a:rPr>
              <a:t>a </a:t>
            </a:r>
            <a:r>
              <a:rPr spc="-44" dirty="0">
                <a:solidFill>
                  <a:schemeClr val="tx1">
                    <a:lumMod val="75000"/>
                    <a:lumOff val="25000"/>
                  </a:schemeClr>
                </a:solidFill>
                <a:cs typeface="Trebuchet MS"/>
              </a:rPr>
              <a:t>former </a:t>
            </a:r>
            <a:r>
              <a:rPr dirty="0">
                <a:solidFill>
                  <a:schemeClr val="tx1">
                    <a:lumMod val="75000"/>
                    <a:lumOff val="25000"/>
                  </a:schemeClr>
                </a:solidFill>
                <a:cs typeface="Trebuchet MS"/>
              </a:rPr>
              <a:t>WIOA </a:t>
            </a:r>
            <a:r>
              <a:rPr spc="-62" dirty="0">
                <a:solidFill>
                  <a:schemeClr val="tx1">
                    <a:lumMod val="75000"/>
                    <a:lumOff val="25000"/>
                  </a:schemeClr>
                </a:solidFill>
                <a:cs typeface="Trebuchet MS"/>
              </a:rPr>
              <a:t>participant,  </a:t>
            </a:r>
            <a:r>
              <a:rPr spc="-88" dirty="0">
                <a:solidFill>
                  <a:schemeClr val="tx1">
                    <a:lumMod val="75000"/>
                    <a:lumOff val="25000"/>
                  </a:schemeClr>
                </a:solidFill>
                <a:cs typeface="Trebuchet MS"/>
              </a:rPr>
              <a:t>“Exiter”, </a:t>
            </a:r>
            <a:r>
              <a:rPr spc="-40" dirty="0">
                <a:solidFill>
                  <a:schemeClr val="tx1">
                    <a:lumMod val="75000"/>
                    <a:lumOff val="25000"/>
                  </a:schemeClr>
                </a:solidFill>
                <a:cs typeface="Trebuchet MS"/>
              </a:rPr>
              <a:t>is </a:t>
            </a:r>
            <a:r>
              <a:rPr spc="-49" dirty="0">
                <a:solidFill>
                  <a:schemeClr val="tx1">
                    <a:lumMod val="75000"/>
                    <a:lumOff val="25000"/>
                  </a:schemeClr>
                </a:solidFill>
                <a:cs typeface="Trebuchet MS"/>
              </a:rPr>
              <a:t>achieving </a:t>
            </a:r>
            <a:r>
              <a:rPr spc="-62" dirty="0">
                <a:solidFill>
                  <a:schemeClr val="tx1">
                    <a:lumMod val="75000"/>
                    <a:lumOff val="25000"/>
                  </a:schemeClr>
                </a:solidFill>
                <a:cs typeface="Trebuchet MS"/>
              </a:rPr>
              <a:t>after </a:t>
            </a:r>
            <a:r>
              <a:rPr spc="-49" dirty="0">
                <a:solidFill>
                  <a:schemeClr val="tx1">
                    <a:lumMod val="75000"/>
                    <a:lumOff val="25000"/>
                  </a:schemeClr>
                </a:solidFill>
                <a:cs typeface="Trebuchet MS"/>
              </a:rPr>
              <a:t>their </a:t>
            </a:r>
            <a:r>
              <a:rPr spc="-53" dirty="0">
                <a:solidFill>
                  <a:schemeClr val="tx1">
                    <a:lumMod val="75000"/>
                    <a:lumOff val="25000"/>
                  </a:schemeClr>
                </a:solidFill>
                <a:cs typeface="Trebuchet MS"/>
              </a:rPr>
              <a:t>participation </a:t>
            </a:r>
            <a:r>
              <a:rPr spc="-40" dirty="0">
                <a:solidFill>
                  <a:schemeClr val="tx1">
                    <a:lumMod val="75000"/>
                    <a:lumOff val="25000"/>
                  </a:schemeClr>
                </a:solidFill>
                <a:cs typeface="Trebuchet MS"/>
              </a:rPr>
              <a:t>in </a:t>
            </a:r>
            <a:r>
              <a:rPr dirty="0">
                <a:solidFill>
                  <a:schemeClr val="tx1">
                    <a:lumMod val="75000"/>
                    <a:lumOff val="25000"/>
                  </a:schemeClr>
                </a:solidFill>
                <a:cs typeface="Trebuchet MS"/>
              </a:rPr>
              <a:t>WIOA </a:t>
            </a:r>
            <a:r>
              <a:rPr spc="-26" dirty="0">
                <a:solidFill>
                  <a:schemeClr val="tx1">
                    <a:lumMod val="75000"/>
                    <a:lumOff val="25000"/>
                  </a:schemeClr>
                </a:solidFill>
                <a:cs typeface="Trebuchet MS"/>
              </a:rPr>
              <a:t>has </a:t>
            </a:r>
            <a:r>
              <a:rPr spc="-35" dirty="0">
                <a:solidFill>
                  <a:schemeClr val="tx1">
                    <a:lumMod val="75000"/>
                    <a:lumOff val="25000"/>
                  </a:schemeClr>
                </a:solidFill>
                <a:cs typeface="Trebuchet MS"/>
              </a:rPr>
              <a:t>ended </a:t>
            </a:r>
            <a:r>
              <a:rPr spc="-31" dirty="0">
                <a:solidFill>
                  <a:schemeClr val="tx1">
                    <a:lumMod val="75000"/>
                    <a:lumOff val="25000"/>
                  </a:schemeClr>
                </a:solidFill>
                <a:cs typeface="Trebuchet MS"/>
              </a:rPr>
              <a:t>and </a:t>
            </a:r>
            <a:r>
              <a:rPr spc="-44" dirty="0">
                <a:solidFill>
                  <a:schemeClr val="tx1">
                    <a:lumMod val="75000"/>
                    <a:lumOff val="25000"/>
                  </a:schemeClr>
                </a:solidFill>
                <a:cs typeface="Trebuchet MS"/>
              </a:rPr>
              <a:t>they </a:t>
            </a:r>
            <a:r>
              <a:rPr spc="-53" dirty="0">
                <a:solidFill>
                  <a:schemeClr val="tx1">
                    <a:lumMod val="75000"/>
                    <a:lumOff val="25000"/>
                  </a:schemeClr>
                </a:solidFill>
                <a:cs typeface="Trebuchet MS"/>
              </a:rPr>
              <a:t>are </a:t>
            </a:r>
            <a:r>
              <a:rPr spc="-9" dirty="0">
                <a:solidFill>
                  <a:schemeClr val="tx1">
                    <a:lumMod val="75000"/>
                    <a:lumOff val="25000"/>
                  </a:schemeClr>
                </a:solidFill>
                <a:cs typeface="Trebuchet MS"/>
              </a:rPr>
              <a:t>no </a:t>
            </a:r>
            <a:r>
              <a:rPr spc="-40" dirty="0">
                <a:solidFill>
                  <a:schemeClr val="tx1">
                    <a:lumMod val="75000"/>
                    <a:lumOff val="25000"/>
                  </a:schemeClr>
                </a:solidFill>
                <a:cs typeface="Trebuchet MS"/>
              </a:rPr>
              <a:t>longer </a:t>
            </a:r>
            <a:r>
              <a:rPr spc="-53" dirty="0">
                <a:solidFill>
                  <a:schemeClr val="tx1">
                    <a:lumMod val="75000"/>
                    <a:lumOff val="25000"/>
                  </a:schemeClr>
                </a:solidFill>
                <a:cs typeface="Trebuchet MS"/>
              </a:rPr>
              <a:t>receiving </a:t>
            </a:r>
            <a:r>
              <a:rPr spc="-79" dirty="0">
                <a:solidFill>
                  <a:schemeClr val="tx1">
                    <a:lumMod val="75000"/>
                    <a:lumOff val="25000"/>
                  </a:schemeClr>
                </a:solidFill>
                <a:cs typeface="Trebuchet MS"/>
              </a:rPr>
              <a:t>“active”  </a:t>
            </a:r>
            <a:r>
              <a:rPr spc="-44" dirty="0">
                <a:solidFill>
                  <a:schemeClr val="tx1">
                    <a:lumMod val="75000"/>
                    <a:lumOff val="25000"/>
                  </a:schemeClr>
                </a:solidFill>
                <a:cs typeface="Trebuchet MS"/>
              </a:rPr>
              <a:t>services </a:t>
            </a:r>
            <a:r>
              <a:rPr spc="-40" dirty="0">
                <a:solidFill>
                  <a:schemeClr val="tx1">
                    <a:lumMod val="75000"/>
                    <a:lumOff val="25000"/>
                  </a:schemeClr>
                </a:solidFill>
                <a:cs typeface="Trebuchet MS"/>
              </a:rPr>
              <a:t>in </a:t>
            </a:r>
            <a:r>
              <a:rPr spc="-44" dirty="0">
                <a:solidFill>
                  <a:schemeClr val="tx1">
                    <a:lumMod val="75000"/>
                    <a:lumOff val="25000"/>
                  </a:schemeClr>
                </a:solidFill>
                <a:cs typeface="Trebuchet MS"/>
              </a:rPr>
              <a:t>the </a:t>
            </a:r>
            <a:r>
              <a:rPr spc="-49" dirty="0">
                <a:solidFill>
                  <a:schemeClr val="tx1">
                    <a:lumMod val="75000"/>
                    <a:lumOff val="25000"/>
                  </a:schemeClr>
                </a:solidFill>
                <a:cs typeface="Trebuchet MS"/>
              </a:rPr>
              <a:t>program. </a:t>
            </a:r>
            <a:r>
              <a:rPr spc="-44" dirty="0">
                <a:solidFill>
                  <a:schemeClr val="tx1">
                    <a:lumMod val="75000"/>
                    <a:lumOff val="25000"/>
                  </a:schemeClr>
                </a:solidFill>
                <a:cs typeface="Trebuchet MS"/>
              </a:rPr>
              <a:t>POST </a:t>
            </a:r>
            <a:r>
              <a:rPr spc="-71" dirty="0">
                <a:solidFill>
                  <a:schemeClr val="tx1">
                    <a:lumMod val="75000"/>
                    <a:lumOff val="25000"/>
                  </a:schemeClr>
                </a:solidFill>
                <a:cs typeface="Trebuchet MS"/>
              </a:rPr>
              <a:t>exit </a:t>
            </a:r>
            <a:r>
              <a:rPr spc="-40" dirty="0">
                <a:solidFill>
                  <a:schemeClr val="tx1">
                    <a:lumMod val="75000"/>
                    <a:lumOff val="25000"/>
                  </a:schemeClr>
                </a:solidFill>
                <a:cs typeface="Trebuchet MS"/>
              </a:rPr>
              <a:t>outcomes </a:t>
            </a:r>
            <a:r>
              <a:rPr spc="-49" dirty="0">
                <a:solidFill>
                  <a:schemeClr val="tx1">
                    <a:lumMod val="75000"/>
                    <a:lumOff val="25000"/>
                  </a:schemeClr>
                </a:solidFill>
                <a:cs typeface="Trebuchet MS"/>
              </a:rPr>
              <a:t>align </a:t>
            </a:r>
            <a:r>
              <a:rPr spc="-44" dirty="0">
                <a:solidFill>
                  <a:schemeClr val="tx1">
                    <a:lumMod val="75000"/>
                    <a:lumOff val="25000"/>
                  </a:schemeClr>
                </a:solidFill>
                <a:cs typeface="Trebuchet MS"/>
              </a:rPr>
              <a:t>with </a:t>
            </a:r>
            <a:r>
              <a:rPr spc="-62" dirty="0">
                <a:solidFill>
                  <a:schemeClr val="tx1">
                    <a:lumMod val="75000"/>
                    <a:lumOff val="25000"/>
                  </a:schemeClr>
                </a:solidFill>
                <a:cs typeface="Trebuchet MS"/>
              </a:rPr>
              <a:t>federal </a:t>
            </a:r>
            <a:r>
              <a:rPr spc="-44" dirty="0">
                <a:solidFill>
                  <a:schemeClr val="tx1">
                    <a:lumMod val="75000"/>
                    <a:lumOff val="25000"/>
                  </a:schemeClr>
                </a:solidFill>
                <a:cs typeface="Trebuchet MS"/>
              </a:rPr>
              <a:t>performance</a:t>
            </a:r>
            <a:r>
              <a:rPr spc="-154" dirty="0">
                <a:solidFill>
                  <a:schemeClr val="tx1">
                    <a:lumMod val="75000"/>
                    <a:lumOff val="25000"/>
                  </a:schemeClr>
                </a:solidFill>
                <a:cs typeface="Trebuchet MS"/>
              </a:rPr>
              <a:t> </a:t>
            </a:r>
            <a:r>
              <a:rPr spc="-49" dirty="0">
                <a:solidFill>
                  <a:schemeClr val="tx1">
                    <a:lumMod val="75000"/>
                    <a:lumOff val="25000"/>
                  </a:schemeClr>
                </a:solidFill>
                <a:cs typeface="Trebuchet MS"/>
              </a:rPr>
              <a:t>reporting.</a:t>
            </a:r>
            <a:endParaRPr dirty="0">
              <a:solidFill>
                <a:schemeClr val="tx1">
                  <a:lumMod val="75000"/>
                  <a:lumOff val="25000"/>
                </a:schemeClr>
              </a:solidFill>
              <a:cs typeface="Trebuchet MS"/>
            </a:endParaRPr>
          </a:p>
        </p:txBody>
      </p:sp>
      <p:sp>
        <p:nvSpPr>
          <p:cNvPr id="2" name="Slide Number Placeholder 4">
            <a:extLst>
              <a:ext uri="{FF2B5EF4-FFF2-40B4-BE49-F238E27FC236}">
                <a16:creationId xmlns:a16="http://schemas.microsoft.com/office/drawing/2014/main" id="{5567F474-2E8F-69BC-01B9-63FFD7FFA577}"/>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6</a:t>
            </a:fld>
            <a:endParaRPr lang="en-AU" dirty="0"/>
          </a:p>
        </p:txBody>
      </p:sp>
      <p:pic>
        <p:nvPicPr>
          <p:cNvPr id="8" name="Audio 7">
            <a:hlinkClick r:id="" action="ppaction://media"/>
            <a:extLst>
              <a:ext uri="{FF2B5EF4-FFF2-40B4-BE49-F238E27FC236}">
                <a16:creationId xmlns:a16="http://schemas.microsoft.com/office/drawing/2014/main" id="{9EEEF109-B86F-00AE-6CF8-3788FC7D27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1708"/>
    </mc:Choice>
    <mc:Fallback xmlns="">
      <p:transition spd="slow" advTm="51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226" y="224924"/>
            <a:ext cx="7396690" cy="565313"/>
          </a:xfrm>
          <a:prstGeom prst="rect">
            <a:avLst/>
          </a:prstGeom>
        </p:spPr>
        <p:txBody>
          <a:bodyPr vert="horz" wrap="square" lIns="0" tIns="11206" rIns="0" bIns="0" rtlCol="0" anchor="t">
            <a:spAutoFit/>
          </a:bodyPr>
          <a:lstStyle/>
          <a:p>
            <a:pPr marL="11206">
              <a:lnSpc>
                <a:spcPct val="100000"/>
              </a:lnSpc>
              <a:spcBef>
                <a:spcPts val="88"/>
              </a:spcBef>
            </a:pPr>
            <a:r>
              <a:rPr sz="3600" dirty="0">
                <a:latin typeface="+mj-lt"/>
              </a:rPr>
              <a:t>General Requirements for Program Exit</a:t>
            </a:r>
          </a:p>
        </p:txBody>
      </p:sp>
      <p:sp>
        <p:nvSpPr>
          <p:cNvPr id="3" name="object 3"/>
          <p:cNvSpPr txBox="1"/>
          <p:nvPr/>
        </p:nvSpPr>
        <p:spPr>
          <a:xfrm>
            <a:off x="589636" y="2255292"/>
            <a:ext cx="9532772" cy="2347415"/>
          </a:xfrm>
          <a:prstGeom prst="rect">
            <a:avLst/>
          </a:prstGeom>
        </p:spPr>
        <p:txBody>
          <a:bodyPr vert="horz" wrap="square" lIns="0" tIns="10646" rIns="0" bIns="0" rtlCol="0">
            <a:spAutoFit/>
          </a:bodyPr>
          <a:lstStyle/>
          <a:p>
            <a:pPr marL="260551" marR="4483" indent="-249344">
              <a:lnSpc>
                <a:spcPct val="101499"/>
              </a:lnSpc>
              <a:spcBef>
                <a:spcPts val="84"/>
              </a:spcBef>
              <a:buFont typeface="Arial"/>
              <a:buChar char="•"/>
              <a:tabLst>
                <a:tab pos="260551" algn="l"/>
                <a:tab pos="261111" algn="l"/>
              </a:tabLst>
            </a:pPr>
            <a:r>
              <a:rPr b="1" spc="-97" dirty="0">
                <a:solidFill>
                  <a:schemeClr val="tx1">
                    <a:lumMod val="75000"/>
                    <a:lumOff val="25000"/>
                  </a:schemeClr>
                </a:solidFill>
                <a:cs typeface="Trebuchet MS"/>
              </a:rPr>
              <a:t>Concept </a:t>
            </a:r>
            <a:r>
              <a:rPr spc="-97" dirty="0">
                <a:solidFill>
                  <a:schemeClr val="tx1">
                    <a:lumMod val="75000"/>
                    <a:lumOff val="25000"/>
                  </a:schemeClr>
                </a:solidFill>
                <a:cs typeface="Trebuchet MS"/>
              </a:rPr>
              <a:t>‐ </a:t>
            </a:r>
            <a:r>
              <a:rPr spc="-93" dirty="0">
                <a:solidFill>
                  <a:schemeClr val="tx1">
                    <a:lumMod val="75000"/>
                    <a:lumOff val="25000"/>
                  </a:schemeClr>
                </a:solidFill>
                <a:cs typeface="Trebuchet MS"/>
              </a:rPr>
              <a:t>Exit </a:t>
            </a:r>
            <a:r>
              <a:rPr spc="-62" dirty="0">
                <a:solidFill>
                  <a:schemeClr val="tx1">
                    <a:lumMod val="75000"/>
                    <a:lumOff val="25000"/>
                  </a:schemeClr>
                </a:solidFill>
                <a:cs typeface="Trebuchet MS"/>
              </a:rPr>
              <a:t>occurs </a:t>
            </a:r>
            <a:r>
              <a:rPr spc="-40" dirty="0">
                <a:solidFill>
                  <a:schemeClr val="tx1">
                    <a:lumMod val="75000"/>
                    <a:lumOff val="25000"/>
                  </a:schemeClr>
                </a:solidFill>
                <a:cs typeface="Trebuchet MS"/>
              </a:rPr>
              <a:t>when </a:t>
            </a:r>
            <a:r>
              <a:rPr spc="-71" dirty="0">
                <a:solidFill>
                  <a:schemeClr val="tx1">
                    <a:lumMod val="75000"/>
                    <a:lumOff val="25000"/>
                  </a:schemeClr>
                </a:solidFill>
                <a:cs typeface="Trebuchet MS"/>
              </a:rPr>
              <a:t>a </a:t>
            </a:r>
            <a:r>
              <a:rPr spc="-79" dirty="0">
                <a:solidFill>
                  <a:schemeClr val="tx1">
                    <a:lumMod val="75000"/>
                    <a:lumOff val="25000"/>
                  </a:schemeClr>
                </a:solidFill>
                <a:cs typeface="Trebuchet MS"/>
              </a:rPr>
              <a:t>participant </a:t>
            </a:r>
            <a:r>
              <a:rPr spc="-53" dirty="0">
                <a:solidFill>
                  <a:schemeClr val="tx1">
                    <a:lumMod val="75000"/>
                    <a:lumOff val="25000"/>
                  </a:schemeClr>
                </a:solidFill>
                <a:cs typeface="Trebuchet MS"/>
              </a:rPr>
              <a:t>is </a:t>
            </a:r>
            <a:r>
              <a:rPr spc="-18" dirty="0">
                <a:solidFill>
                  <a:schemeClr val="tx1">
                    <a:lumMod val="75000"/>
                    <a:lumOff val="25000"/>
                  </a:schemeClr>
                </a:solidFill>
                <a:cs typeface="Trebuchet MS"/>
              </a:rPr>
              <a:t>no </a:t>
            </a:r>
            <a:r>
              <a:rPr spc="-62" dirty="0">
                <a:solidFill>
                  <a:schemeClr val="tx1">
                    <a:lumMod val="75000"/>
                    <a:lumOff val="25000"/>
                  </a:schemeClr>
                </a:solidFill>
                <a:cs typeface="Trebuchet MS"/>
              </a:rPr>
              <a:t>longer  </a:t>
            </a:r>
            <a:r>
              <a:rPr spc="-57" dirty="0">
                <a:solidFill>
                  <a:schemeClr val="tx1">
                    <a:lumMod val="75000"/>
                    <a:lumOff val="25000"/>
                  </a:schemeClr>
                </a:solidFill>
                <a:cs typeface="Trebuchet MS"/>
              </a:rPr>
              <a:t>being served </a:t>
            </a:r>
            <a:r>
              <a:rPr spc="-49" dirty="0">
                <a:solidFill>
                  <a:schemeClr val="tx1">
                    <a:lumMod val="75000"/>
                    <a:lumOff val="25000"/>
                  </a:schemeClr>
                </a:solidFill>
                <a:cs typeface="Trebuchet MS"/>
              </a:rPr>
              <a:t>and </a:t>
            </a:r>
            <a:r>
              <a:rPr spc="-75" dirty="0">
                <a:solidFill>
                  <a:schemeClr val="tx1">
                    <a:lumMod val="75000"/>
                    <a:lumOff val="25000"/>
                  </a:schemeClr>
                </a:solidFill>
                <a:cs typeface="Trebuchet MS"/>
              </a:rPr>
              <a:t>leaves </a:t>
            </a:r>
            <a:r>
              <a:rPr spc="-35" dirty="0">
                <a:solidFill>
                  <a:schemeClr val="tx1">
                    <a:lumMod val="75000"/>
                    <a:lumOff val="25000"/>
                  </a:schemeClr>
                </a:solidFill>
                <a:cs typeface="Trebuchet MS"/>
              </a:rPr>
              <a:t>or </a:t>
            </a:r>
            <a:r>
              <a:rPr spc="-119" dirty="0">
                <a:solidFill>
                  <a:schemeClr val="tx1">
                    <a:lumMod val="75000"/>
                    <a:lumOff val="25000"/>
                  </a:schemeClr>
                </a:solidFill>
                <a:cs typeface="Trebuchet MS"/>
              </a:rPr>
              <a:t>“exits” </a:t>
            </a:r>
            <a:r>
              <a:rPr spc="-66" dirty="0">
                <a:solidFill>
                  <a:schemeClr val="tx1">
                    <a:lumMod val="75000"/>
                    <a:lumOff val="25000"/>
                  </a:schemeClr>
                </a:solidFill>
                <a:cs typeface="Trebuchet MS"/>
              </a:rPr>
              <a:t>the </a:t>
            </a:r>
            <a:r>
              <a:rPr spc="-75" dirty="0">
                <a:solidFill>
                  <a:schemeClr val="tx1">
                    <a:lumMod val="75000"/>
                    <a:lumOff val="25000"/>
                  </a:schemeClr>
                </a:solidFill>
                <a:cs typeface="Trebuchet MS"/>
              </a:rPr>
              <a:t>program. </a:t>
            </a:r>
            <a:r>
              <a:rPr spc="-93" dirty="0">
                <a:solidFill>
                  <a:schemeClr val="tx1">
                    <a:lumMod val="75000"/>
                    <a:lumOff val="25000"/>
                  </a:schemeClr>
                </a:solidFill>
                <a:cs typeface="Trebuchet MS"/>
              </a:rPr>
              <a:t>Exit</a:t>
            </a:r>
            <a:r>
              <a:rPr spc="-212" dirty="0">
                <a:solidFill>
                  <a:schemeClr val="tx1">
                    <a:lumMod val="75000"/>
                    <a:lumOff val="25000"/>
                  </a:schemeClr>
                </a:solidFill>
                <a:cs typeface="Trebuchet MS"/>
              </a:rPr>
              <a:t> </a:t>
            </a:r>
            <a:r>
              <a:rPr spc="-57" dirty="0">
                <a:solidFill>
                  <a:schemeClr val="tx1">
                    <a:lumMod val="75000"/>
                    <a:lumOff val="25000"/>
                  </a:schemeClr>
                </a:solidFill>
                <a:cs typeface="Trebuchet MS"/>
              </a:rPr>
              <a:t>from  </a:t>
            </a:r>
            <a:r>
              <a:rPr spc="-71" dirty="0">
                <a:solidFill>
                  <a:schemeClr val="tx1">
                    <a:lumMod val="75000"/>
                    <a:lumOff val="25000"/>
                  </a:schemeClr>
                </a:solidFill>
                <a:cs typeface="Trebuchet MS"/>
              </a:rPr>
              <a:t>a </a:t>
            </a:r>
            <a:r>
              <a:rPr spc="4" dirty="0">
                <a:solidFill>
                  <a:schemeClr val="tx1">
                    <a:lumMod val="75000"/>
                    <a:lumOff val="25000"/>
                  </a:schemeClr>
                </a:solidFill>
                <a:cs typeface="Trebuchet MS"/>
              </a:rPr>
              <a:t>WIOA </a:t>
            </a:r>
            <a:r>
              <a:rPr spc="-106" dirty="0">
                <a:solidFill>
                  <a:schemeClr val="tx1">
                    <a:lumMod val="75000"/>
                    <a:lumOff val="25000"/>
                  </a:schemeClr>
                </a:solidFill>
                <a:cs typeface="Trebuchet MS"/>
              </a:rPr>
              <a:t>Title </a:t>
            </a:r>
            <a:r>
              <a:rPr spc="-40" dirty="0">
                <a:solidFill>
                  <a:schemeClr val="tx1">
                    <a:lumMod val="75000"/>
                    <a:lumOff val="25000"/>
                  </a:schemeClr>
                </a:solidFill>
                <a:cs typeface="Trebuchet MS"/>
              </a:rPr>
              <a:t>I </a:t>
            </a:r>
            <a:r>
              <a:rPr spc="-57" dirty="0">
                <a:solidFill>
                  <a:schemeClr val="tx1">
                    <a:lumMod val="75000"/>
                    <a:lumOff val="25000"/>
                  </a:schemeClr>
                </a:solidFill>
                <a:cs typeface="Trebuchet MS"/>
              </a:rPr>
              <a:t>program </a:t>
            </a:r>
            <a:r>
              <a:rPr spc="-53" dirty="0">
                <a:solidFill>
                  <a:schemeClr val="tx1">
                    <a:lumMod val="75000"/>
                    <a:lumOff val="25000"/>
                  </a:schemeClr>
                </a:solidFill>
                <a:cs typeface="Trebuchet MS"/>
              </a:rPr>
              <a:t>is </a:t>
            </a:r>
            <a:r>
              <a:rPr spc="-66" dirty="0">
                <a:solidFill>
                  <a:schemeClr val="tx1">
                    <a:lumMod val="75000"/>
                    <a:lumOff val="25000"/>
                  </a:schemeClr>
                </a:solidFill>
                <a:cs typeface="Trebuchet MS"/>
              </a:rPr>
              <a:t>often </a:t>
            </a:r>
            <a:r>
              <a:rPr spc="-71" dirty="0">
                <a:solidFill>
                  <a:schemeClr val="tx1">
                    <a:lumMod val="75000"/>
                    <a:lumOff val="25000"/>
                  </a:schemeClr>
                </a:solidFill>
                <a:cs typeface="Trebuchet MS"/>
              </a:rPr>
              <a:t>triggered </a:t>
            </a:r>
            <a:r>
              <a:rPr spc="-57" dirty="0">
                <a:solidFill>
                  <a:schemeClr val="tx1">
                    <a:lumMod val="75000"/>
                    <a:lumOff val="25000"/>
                  </a:schemeClr>
                </a:solidFill>
                <a:cs typeface="Trebuchet MS"/>
              </a:rPr>
              <a:t>by </a:t>
            </a:r>
            <a:r>
              <a:rPr spc="-71" dirty="0">
                <a:solidFill>
                  <a:schemeClr val="tx1">
                    <a:lumMod val="75000"/>
                    <a:lumOff val="25000"/>
                  </a:schemeClr>
                </a:solidFill>
                <a:cs typeface="Trebuchet MS"/>
              </a:rPr>
              <a:t>a  </a:t>
            </a:r>
            <a:r>
              <a:rPr spc="-88" dirty="0">
                <a:solidFill>
                  <a:schemeClr val="tx1">
                    <a:lumMod val="75000"/>
                    <a:lumOff val="25000"/>
                  </a:schemeClr>
                </a:solidFill>
                <a:cs typeface="Trebuchet MS"/>
              </a:rPr>
              <a:t>participant’s </a:t>
            </a:r>
            <a:r>
              <a:rPr spc="-66" dirty="0">
                <a:solidFill>
                  <a:schemeClr val="tx1">
                    <a:lumMod val="75000"/>
                    <a:lumOff val="25000"/>
                  </a:schemeClr>
                </a:solidFill>
                <a:cs typeface="Trebuchet MS"/>
              </a:rPr>
              <a:t>training </a:t>
            </a:r>
            <a:r>
              <a:rPr spc="-75" dirty="0">
                <a:solidFill>
                  <a:schemeClr val="tx1">
                    <a:lumMod val="75000"/>
                    <a:lumOff val="25000"/>
                  </a:schemeClr>
                </a:solidFill>
                <a:cs typeface="Trebuchet MS"/>
              </a:rPr>
              <a:t>completion, </a:t>
            </a:r>
            <a:r>
              <a:rPr spc="-62" dirty="0">
                <a:solidFill>
                  <a:schemeClr val="tx1">
                    <a:lumMod val="75000"/>
                    <a:lumOff val="25000"/>
                  </a:schemeClr>
                </a:solidFill>
                <a:cs typeface="Trebuchet MS"/>
              </a:rPr>
              <a:t>transition </a:t>
            </a:r>
            <a:r>
              <a:rPr spc="-66" dirty="0">
                <a:solidFill>
                  <a:schemeClr val="tx1">
                    <a:lumMod val="75000"/>
                    <a:lumOff val="25000"/>
                  </a:schemeClr>
                </a:solidFill>
                <a:cs typeface="Trebuchet MS"/>
              </a:rPr>
              <a:t>into  </a:t>
            </a:r>
            <a:r>
              <a:rPr spc="-57" dirty="0">
                <a:solidFill>
                  <a:schemeClr val="tx1">
                    <a:lumMod val="75000"/>
                    <a:lumOff val="25000"/>
                  </a:schemeClr>
                </a:solidFill>
                <a:cs typeface="Trebuchet MS"/>
              </a:rPr>
              <a:t>employment </a:t>
            </a:r>
            <a:r>
              <a:rPr spc="-35" dirty="0">
                <a:solidFill>
                  <a:schemeClr val="tx1">
                    <a:lumMod val="75000"/>
                    <a:lumOff val="25000"/>
                  </a:schemeClr>
                </a:solidFill>
                <a:cs typeface="Trebuchet MS"/>
              </a:rPr>
              <a:t>or </a:t>
            </a:r>
            <a:r>
              <a:rPr spc="-40" dirty="0">
                <a:solidFill>
                  <a:schemeClr val="tx1">
                    <a:lumMod val="75000"/>
                    <a:lumOff val="25000"/>
                  </a:schemeClr>
                </a:solidFill>
                <a:cs typeface="Trebuchet MS"/>
              </a:rPr>
              <a:t>loss </a:t>
            </a:r>
            <a:r>
              <a:rPr spc="-57" dirty="0">
                <a:solidFill>
                  <a:schemeClr val="tx1">
                    <a:lumMod val="75000"/>
                    <a:lumOff val="25000"/>
                  </a:schemeClr>
                </a:solidFill>
                <a:cs typeface="Trebuchet MS"/>
              </a:rPr>
              <a:t>of</a:t>
            </a:r>
            <a:r>
              <a:rPr spc="-397" dirty="0">
                <a:solidFill>
                  <a:schemeClr val="tx1">
                    <a:lumMod val="75000"/>
                    <a:lumOff val="25000"/>
                  </a:schemeClr>
                </a:solidFill>
                <a:cs typeface="Trebuchet MS"/>
              </a:rPr>
              <a:t> </a:t>
            </a:r>
            <a:r>
              <a:rPr lang="en-US" spc="-397" dirty="0">
                <a:solidFill>
                  <a:schemeClr val="tx1">
                    <a:lumMod val="75000"/>
                    <a:lumOff val="25000"/>
                  </a:schemeClr>
                </a:solidFill>
                <a:cs typeface="Trebuchet MS"/>
              </a:rPr>
              <a:t>  </a:t>
            </a:r>
            <a:r>
              <a:rPr spc="-97" dirty="0">
                <a:solidFill>
                  <a:schemeClr val="tx1">
                    <a:lumMod val="75000"/>
                    <a:lumOff val="25000"/>
                  </a:schemeClr>
                </a:solidFill>
                <a:cs typeface="Trebuchet MS"/>
              </a:rPr>
              <a:t>contact.</a:t>
            </a:r>
            <a:endParaRPr lang="en-US" spc="-97" dirty="0">
              <a:solidFill>
                <a:schemeClr val="tx1">
                  <a:lumMod val="75000"/>
                  <a:lumOff val="25000"/>
                </a:schemeClr>
              </a:solidFill>
              <a:cs typeface="Trebuchet MS"/>
            </a:endParaRPr>
          </a:p>
          <a:p>
            <a:pPr marL="260551" marR="4483" indent="-249344">
              <a:lnSpc>
                <a:spcPct val="101499"/>
              </a:lnSpc>
              <a:spcBef>
                <a:spcPts val="84"/>
              </a:spcBef>
              <a:buFont typeface="Arial"/>
              <a:buChar char="•"/>
              <a:tabLst>
                <a:tab pos="260551" algn="l"/>
                <a:tab pos="261111" algn="l"/>
              </a:tabLst>
            </a:pPr>
            <a:endParaRPr dirty="0">
              <a:solidFill>
                <a:schemeClr val="tx1">
                  <a:lumMod val="75000"/>
                  <a:lumOff val="25000"/>
                </a:schemeClr>
              </a:solidFill>
              <a:cs typeface="Trebuchet MS"/>
            </a:endParaRPr>
          </a:p>
          <a:p>
            <a:pPr marL="259990" marR="27456" indent="-249344">
              <a:lnSpc>
                <a:spcPct val="101499"/>
              </a:lnSpc>
              <a:spcBef>
                <a:spcPts val="432"/>
              </a:spcBef>
              <a:buFont typeface="Arial"/>
              <a:buChar char="•"/>
              <a:tabLst>
                <a:tab pos="260551" algn="l"/>
                <a:tab pos="261111" algn="l"/>
              </a:tabLst>
            </a:pPr>
            <a:r>
              <a:rPr b="1" spc="-79" dirty="0">
                <a:solidFill>
                  <a:schemeClr val="tx1">
                    <a:lumMod val="75000"/>
                    <a:lumOff val="25000"/>
                  </a:schemeClr>
                </a:solidFill>
                <a:cs typeface="Trebuchet MS"/>
              </a:rPr>
              <a:t>Reporting </a:t>
            </a:r>
            <a:r>
              <a:rPr spc="-97" dirty="0">
                <a:solidFill>
                  <a:schemeClr val="tx1">
                    <a:lumMod val="75000"/>
                    <a:lumOff val="25000"/>
                  </a:schemeClr>
                </a:solidFill>
                <a:cs typeface="Trebuchet MS"/>
              </a:rPr>
              <a:t>‐ </a:t>
            </a:r>
            <a:r>
              <a:rPr spc="4" dirty="0">
                <a:solidFill>
                  <a:schemeClr val="tx1">
                    <a:lumMod val="75000"/>
                    <a:lumOff val="25000"/>
                  </a:schemeClr>
                </a:solidFill>
                <a:cs typeface="Trebuchet MS"/>
              </a:rPr>
              <a:t>WIOA </a:t>
            </a:r>
            <a:r>
              <a:rPr spc="-106" dirty="0">
                <a:solidFill>
                  <a:schemeClr val="tx1">
                    <a:lumMod val="75000"/>
                    <a:lumOff val="25000"/>
                  </a:schemeClr>
                </a:solidFill>
                <a:cs typeface="Trebuchet MS"/>
              </a:rPr>
              <a:t>Title </a:t>
            </a:r>
            <a:r>
              <a:rPr spc="-40" dirty="0">
                <a:solidFill>
                  <a:schemeClr val="tx1">
                    <a:lumMod val="75000"/>
                    <a:lumOff val="25000"/>
                  </a:schemeClr>
                </a:solidFill>
                <a:cs typeface="Trebuchet MS"/>
              </a:rPr>
              <a:t>I </a:t>
            </a:r>
            <a:r>
              <a:rPr spc="-62" dirty="0">
                <a:solidFill>
                  <a:schemeClr val="tx1">
                    <a:lumMod val="75000"/>
                    <a:lumOff val="25000"/>
                  </a:schemeClr>
                </a:solidFill>
                <a:cs typeface="Trebuchet MS"/>
              </a:rPr>
              <a:t>Program </a:t>
            </a:r>
            <a:r>
              <a:rPr spc="-75" dirty="0">
                <a:solidFill>
                  <a:schemeClr val="tx1">
                    <a:lumMod val="75000"/>
                    <a:lumOff val="25000"/>
                  </a:schemeClr>
                </a:solidFill>
                <a:cs typeface="Trebuchet MS"/>
              </a:rPr>
              <a:t>Exits are </a:t>
            </a:r>
            <a:r>
              <a:rPr spc="-84" dirty="0">
                <a:solidFill>
                  <a:schemeClr val="tx1">
                    <a:lumMod val="75000"/>
                    <a:lumOff val="25000"/>
                  </a:schemeClr>
                </a:solidFill>
                <a:cs typeface="Trebuchet MS"/>
              </a:rPr>
              <a:t>directly related </a:t>
            </a:r>
            <a:r>
              <a:rPr spc="-62" dirty="0">
                <a:solidFill>
                  <a:schemeClr val="tx1">
                    <a:lumMod val="75000"/>
                    <a:lumOff val="25000"/>
                  </a:schemeClr>
                </a:solidFill>
                <a:cs typeface="Trebuchet MS"/>
              </a:rPr>
              <a:t>to </a:t>
            </a:r>
            <a:r>
              <a:rPr spc="-71" dirty="0">
                <a:solidFill>
                  <a:schemeClr val="tx1">
                    <a:lumMod val="75000"/>
                    <a:lumOff val="25000"/>
                  </a:schemeClr>
                </a:solidFill>
                <a:cs typeface="Trebuchet MS"/>
              </a:rPr>
              <a:t>Performance </a:t>
            </a:r>
            <a:r>
              <a:rPr spc="-13" dirty="0">
                <a:solidFill>
                  <a:schemeClr val="tx1">
                    <a:lumMod val="75000"/>
                    <a:lumOff val="25000"/>
                  </a:schemeClr>
                </a:solidFill>
                <a:cs typeface="Trebuchet MS"/>
              </a:rPr>
              <a:t>Measure </a:t>
            </a:r>
            <a:r>
              <a:rPr spc="-71" dirty="0">
                <a:solidFill>
                  <a:schemeClr val="tx1">
                    <a:lumMod val="75000"/>
                    <a:lumOff val="25000"/>
                  </a:schemeClr>
                </a:solidFill>
                <a:cs typeface="Trebuchet MS"/>
              </a:rPr>
              <a:t>Reporting. </a:t>
            </a:r>
            <a:r>
              <a:rPr spc="-75" dirty="0">
                <a:solidFill>
                  <a:schemeClr val="tx1">
                    <a:lumMod val="75000"/>
                    <a:lumOff val="25000"/>
                  </a:schemeClr>
                </a:solidFill>
                <a:cs typeface="Trebuchet MS"/>
              </a:rPr>
              <a:t>IF </a:t>
            </a:r>
            <a:r>
              <a:rPr spc="-71" dirty="0">
                <a:solidFill>
                  <a:schemeClr val="tx1">
                    <a:lumMod val="75000"/>
                    <a:lumOff val="25000"/>
                  </a:schemeClr>
                </a:solidFill>
                <a:cs typeface="Trebuchet MS"/>
              </a:rPr>
              <a:t>a  </a:t>
            </a:r>
            <a:r>
              <a:rPr spc="-79" dirty="0">
                <a:solidFill>
                  <a:schemeClr val="tx1">
                    <a:lumMod val="75000"/>
                    <a:lumOff val="25000"/>
                  </a:schemeClr>
                </a:solidFill>
                <a:cs typeface="Trebuchet MS"/>
              </a:rPr>
              <a:t>participant </a:t>
            </a:r>
            <a:r>
              <a:rPr spc="-53" dirty="0">
                <a:solidFill>
                  <a:schemeClr val="tx1">
                    <a:lumMod val="75000"/>
                    <a:lumOff val="25000"/>
                  </a:schemeClr>
                </a:solidFill>
                <a:cs typeface="Trebuchet MS"/>
              </a:rPr>
              <a:t>is </a:t>
            </a:r>
            <a:r>
              <a:rPr spc="-44" dirty="0">
                <a:solidFill>
                  <a:schemeClr val="tx1">
                    <a:lumMod val="75000"/>
                    <a:lumOff val="25000"/>
                  </a:schemeClr>
                </a:solidFill>
                <a:cs typeface="Trebuchet MS"/>
              </a:rPr>
              <a:t>not </a:t>
            </a:r>
            <a:r>
              <a:rPr spc="-88" dirty="0">
                <a:solidFill>
                  <a:schemeClr val="tx1">
                    <a:lumMod val="75000"/>
                    <a:lumOff val="25000"/>
                  </a:schemeClr>
                </a:solidFill>
                <a:cs typeface="Trebuchet MS"/>
              </a:rPr>
              <a:t>exited </a:t>
            </a:r>
            <a:r>
              <a:rPr lang="en-US" spc="-57" dirty="0">
                <a:solidFill>
                  <a:schemeClr val="tx1">
                    <a:lumMod val="75000"/>
                    <a:lumOff val="25000"/>
                  </a:schemeClr>
                </a:solidFill>
                <a:cs typeface="Trebuchet MS"/>
              </a:rPr>
              <a:t>accordingly; </a:t>
            </a:r>
            <a:r>
              <a:rPr spc="-62" dirty="0">
                <a:solidFill>
                  <a:schemeClr val="tx1">
                    <a:lumMod val="75000"/>
                    <a:lumOff val="25000"/>
                  </a:schemeClr>
                </a:solidFill>
                <a:cs typeface="Trebuchet MS"/>
              </a:rPr>
              <a:t>systems</a:t>
            </a:r>
            <a:r>
              <a:rPr spc="-132" dirty="0">
                <a:solidFill>
                  <a:schemeClr val="tx1">
                    <a:lumMod val="75000"/>
                    <a:lumOff val="25000"/>
                  </a:schemeClr>
                </a:solidFill>
                <a:cs typeface="Trebuchet MS"/>
              </a:rPr>
              <a:t> </a:t>
            </a:r>
            <a:r>
              <a:rPr spc="-49" dirty="0">
                <a:solidFill>
                  <a:schemeClr val="tx1">
                    <a:lumMod val="75000"/>
                    <a:lumOff val="25000"/>
                  </a:schemeClr>
                </a:solidFill>
                <a:cs typeface="Trebuchet MS"/>
              </a:rPr>
              <a:t>and</a:t>
            </a:r>
            <a:r>
              <a:rPr spc="-119" dirty="0">
                <a:solidFill>
                  <a:schemeClr val="tx1">
                    <a:lumMod val="75000"/>
                    <a:lumOff val="25000"/>
                  </a:schemeClr>
                </a:solidFill>
                <a:cs typeface="Trebuchet MS"/>
              </a:rPr>
              <a:t> </a:t>
            </a:r>
            <a:r>
              <a:rPr spc="-53" dirty="0">
                <a:solidFill>
                  <a:schemeClr val="tx1">
                    <a:lumMod val="75000"/>
                    <a:lumOff val="25000"/>
                  </a:schemeClr>
                </a:solidFill>
                <a:cs typeface="Trebuchet MS"/>
              </a:rPr>
              <a:t>programs</a:t>
            </a:r>
            <a:r>
              <a:rPr spc="-128" dirty="0">
                <a:solidFill>
                  <a:schemeClr val="tx1">
                    <a:lumMod val="75000"/>
                    <a:lumOff val="25000"/>
                  </a:schemeClr>
                </a:solidFill>
                <a:cs typeface="Trebuchet MS"/>
              </a:rPr>
              <a:t> </a:t>
            </a:r>
            <a:r>
              <a:rPr spc="-75" dirty="0">
                <a:solidFill>
                  <a:schemeClr val="tx1">
                    <a:lumMod val="75000"/>
                    <a:lumOff val="25000"/>
                  </a:schemeClr>
                </a:solidFill>
                <a:cs typeface="Trebuchet MS"/>
              </a:rPr>
              <a:t>are</a:t>
            </a:r>
            <a:r>
              <a:rPr spc="-124" dirty="0">
                <a:solidFill>
                  <a:schemeClr val="tx1">
                    <a:lumMod val="75000"/>
                    <a:lumOff val="25000"/>
                  </a:schemeClr>
                </a:solidFill>
                <a:cs typeface="Trebuchet MS"/>
              </a:rPr>
              <a:t> </a:t>
            </a:r>
            <a:r>
              <a:rPr spc="-44" dirty="0">
                <a:solidFill>
                  <a:schemeClr val="tx1">
                    <a:lumMod val="75000"/>
                    <a:lumOff val="25000"/>
                  </a:schemeClr>
                </a:solidFill>
                <a:cs typeface="Trebuchet MS"/>
              </a:rPr>
              <a:t>not</a:t>
            </a:r>
            <a:r>
              <a:rPr spc="-128" dirty="0">
                <a:solidFill>
                  <a:schemeClr val="tx1">
                    <a:lumMod val="75000"/>
                    <a:lumOff val="25000"/>
                  </a:schemeClr>
                </a:solidFill>
                <a:cs typeface="Trebuchet MS"/>
              </a:rPr>
              <a:t> </a:t>
            </a:r>
            <a:r>
              <a:rPr spc="-75" dirty="0">
                <a:solidFill>
                  <a:schemeClr val="tx1">
                    <a:lumMod val="75000"/>
                    <a:lumOff val="25000"/>
                  </a:schemeClr>
                </a:solidFill>
                <a:cs typeface="Trebuchet MS"/>
              </a:rPr>
              <a:t>able</a:t>
            </a:r>
            <a:r>
              <a:rPr spc="-124" dirty="0">
                <a:solidFill>
                  <a:schemeClr val="tx1">
                    <a:lumMod val="75000"/>
                    <a:lumOff val="25000"/>
                  </a:schemeClr>
                </a:solidFill>
                <a:cs typeface="Trebuchet MS"/>
              </a:rPr>
              <a:t> </a:t>
            </a:r>
            <a:r>
              <a:rPr spc="-62" dirty="0">
                <a:solidFill>
                  <a:schemeClr val="tx1">
                    <a:lumMod val="75000"/>
                    <a:lumOff val="25000"/>
                  </a:schemeClr>
                </a:solidFill>
                <a:cs typeface="Trebuchet MS"/>
              </a:rPr>
              <a:t>to</a:t>
            </a:r>
            <a:r>
              <a:rPr spc="-128" dirty="0">
                <a:solidFill>
                  <a:schemeClr val="tx1">
                    <a:lumMod val="75000"/>
                    <a:lumOff val="25000"/>
                  </a:schemeClr>
                </a:solidFill>
                <a:cs typeface="Trebuchet MS"/>
              </a:rPr>
              <a:t> </a:t>
            </a:r>
            <a:r>
              <a:rPr spc="-62" dirty="0">
                <a:solidFill>
                  <a:schemeClr val="tx1">
                    <a:lumMod val="75000"/>
                    <a:lumOff val="25000"/>
                  </a:schemeClr>
                </a:solidFill>
                <a:cs typeface="Trebuchet MS"/>
              </a:rPr>
              <a:t>report</a:t>
            </a:r>
            <a:r>
              <a:rPr spc="-132" dirty="0">
                <a:solidFill>
                  <a:schemeClr val="tx1">
                    <a:lumMod val="75000"/>
                    <a:lumOff val="25000"/>
                  </a:schemeClr>
                </a:solidFill>
                <a:cs typeface="Trebuchet MS"/>
              </a:rPr>
              <a:t> </a:t>
            </a:r>
            <a:r>
              <a:rPr spc="-53" dirty="0">
                <a:solidFill>
                  <a:schemeClr val="tx1">
                    <a:lumMod val="75000"/>
                    <a:lumOff val="25000"/>
                  </a:schemeClr>
                </a:solidFill>
                <a:cs typeface="Trebuchet MS"/>
              </a:rPr>
              <a:t>outcomes</a:t>
            </a:r>
            <a:r>
              <a:rPr spc="-132" dirty="0">
                <a:solidFill>
                  <a:schemeClr val="tx1">
                    <a:lumMod val="75000"/>
                    <a:lumOff val="25000"/>
                  </a:schemeClr>
                </a:solidFill>
                <a:cs typeface="Trebuchet MS"/>
              </a:rPr>
              <a:t> </a:t>
            </a:r>
            <a:r>
              <a:rPr spc="-57" dirty="0">
                <a:solidFill>
                  <a:schemeClr val="tx1">
                    <a:lumMod val="75000"/>
                    <a:lumOff val="25000"/>
                  </a:schemeClr>
                </a:solidFill>
                <a:cs typeface="Trebuchet MS"/>
              </a:rPr>
              <a:t>in  </a:t>
            </a:r>
            <a:r>
              <a:rPr spc="-75" dirty="0">
                <a:solidFill>
                  <a:schemeClr val="tx1">
                    <a:lumMod val="75000"/>
                    <a:lumOff val="25000"/>
                  </a:schemeClr>
                </a:solidFill>
                <a:cs typeface="Trebuchet MS"/>
              </a:rPr>
              <a:t>accordance </a:t>
            </a:r>
            <a:r>
              <a:rPr spc="-62" dirty="0">
                <a:solidFill>
                  <a:schemeClr val="tx1">
                    <a:lumMod val="75000"/>
                    <a:lumOff val="25000"/>
                  </a:schemeClr>
                </a:solidFill>
                <a:cs typeface="Trebuchet MS"/>
              </a:rPr>
              <a:t>with</a:t>
            </a:r>
            <a:r>
              <a:rPr spc="-199" dirty="0">
                <a:solidFill>
                  <a:schemeClr val="tx1">
                    <a:lumMod val="75000"/>
                    <a:lumOff val="25000"/>
                  </a:schemeClr>
                </a:solidFill>
                <a:cs typeface="Trebuchet MS"/>
              </a:rPr>
              <a:t> </a:t>
            </a:r>
            <a:r>
              <a:rPr spc="-35" dirty="0">
                <a:solidFill>
                  <a:schemeClr val="tx1">
                    <a:lumMod val="75000"/>
                    <a:lumOff val="25000"/>
                  </a:schemeClr>
                </a:solidFill>
                <a:cs typeface="Trebuchet MS"/>
              </a:rPr>
              <a:t>WIOA.</a:t>
            </a:r>
            <a:endParaRPr dirty="0">
              <a:solidFill>
                <a:schemeClr val="tx1">
                  <a:lumMod val="75000"/>
                  <a:lumOff val="25000"/>
                </a:schemeClr>
              </a:solidFill>
              <a:cs typeface="Trebuchet MS"/>
            </a:endParaRPr>
          </a:p>
          <a:p>
            <a:pPr marL="592823" marR="100297" lvl="1" indent="-249905">
              <a:lnSpc>
                <a:spcPct val="101499"/>
              </a:lnSpc>
              <a:spcBef>
                <a:spcPts val="441"/>
              </a:spcBef>
              <a:buFont typeface="Arial"/>
              <a:buChar char="•"/>
              <a:tabLst>
                <a:tab pos="592823" algn="l"/>
                <a:tab pos="593383" algn="l"/>
              </a:tabLst>
            </a:pPr>
            <a:r>
              <a:rPr spc="-13" dirty="0">
                <a:solidFill>
                  <a:schemeClr val="tx1">
                    <a:lumMod val="75000"/>
                    <a:lumOff val="25000"/>
                  </a:schemeClr>
                </a:solidFill>
                <a:cs typeface="Trebuchet MS"/>
              </a:rPr>
              <a:t>An</a:t>
            </a:r>
            <a:r>
              <a:rPr spc="-132" dirty="0">
                <a:solidFill>
                  <a:schemeClr val="tx1">
                    <a:lumMod val="75000"/>
                    <a:lumOff val="25000"/>
                  </a:schemeClr>
                </a:solidFill>
                <a:cs typeface="Trebuchet MS"/>
              </a:rPr>
              <a:t> “exit</a:t>
            </a:r>
            <a:r>
              <a:rPr spc="-128" dirty="0">
                <a:solidFill>
                  <a:schemeClr val="tx1">
                    <a:lumMod val="75000"/>
                    <a:lumOff val="25000"/>
                  </a:schemeClr>
                </a:solidFill>
                <a:cs typeface="Trebuchet MS"/>
              </a:rPr>
              <a:t> </a:t>
            </a:r>
            <a:r>
              <a:rPr spc="-88" dirty="0">
                <a:solidFill>
                  <a:schemeClr val="tx1">
                    <a:lumMod val="75000"/>
                    <a:lumOff val="25000"/>
                  </a:schemeClr>
                </a:solidFill>
                <a:cs typeface="Trebuchet MS"/>
              </a:rPr>
              <a:t>record”</a:t>
            </a:r>
            <a:r>
              <a:rPr spc="-132" dirty="0">
                <a:solidFill>
                  <a:schemeClr val="tx1">
                    <a:lumMod val="75000"/>
                    <a:lumOff val="25000"/>
                  </a:schemeClr>
                </a:solidFill>
                <a:cs typeface="Trebuchet MS"/>
              </a:rPr>
              <a:t> </a:t>
            </a:r>
            <a:r>
              <a:rPr spc="-53" dirty="0">
                <a:solidFill>
                  <a:schemeClr val="tx1">
                    <a:lumMod val="75000"/>
                    <a:lumOff val="25000"/>
                  </a:schemeClr>
                </a:solidFill>
                <a:cs typeface="Trebuchet MS"/>
              </a:rPr>
              <a:t>is</a:t>
            </a:r>
            <a:r>
              <a:rPr spc="-128" dirty="0">
                <a:solidFill>
                  <a:schemeClr val="tx1">
                    <a:lumMod val="75000"/>
                    <a:lumOff val="25000"/>
                  </a:schemeClr>
                </a:solidFill>
                <a:cs typeface="Trebuchet MS"/>
              </a:rPr>
              <a:t> </a:t>
            </a:r>
            <a:r>
              <a:rPr spc="-66" dirty="0">
                <a:solidFill>
                  <a:schemeClr val="tx1">
                    <a:lumMod val="75000"/>
                    <a:lumOff val="25000"/>
                  </a:schemeClr>
                </a:solidFill>
                <a:cs typeface="Trebuchet MS"/>
              </a:rPr>
              <a:t>the</a:t>
            </a:r>
            <a:r>
              <a:rPr spc="-128" dirty="0">
                <a:solidFill>
                  <a:schemeClr val="tx1">
                    <a:lumMod val="75000"/>
                    <a:lumOff val="25000"/>
                  </a:schemeClr>
                </a:solidFill>
                <a:cs typeface="Trebuchet MS"/>
              </a:rPr>
              <a:t> </a:t>
            </a:r>
            <a:r>
              <a:rPr spc="-53" dirty="0">
                <a:solidFill>
                  <a:schemeClr val="tx1">
                    <a:lumMod val="75000"/>
                    <a:lumOff val="25000"/>
                  </a:schemeClr>
                </a:solidFill>
                <a:cs typeface="Trebuchet MS"/>
              </a:rPr>
              <a:t>mechanism</a:t>
            </a:r>
            <a:r>
              <a:rPr spc="-132" dirty="0">
                <a:solidFill>
                  <a:schemeClr val="tx1">
                    <a:lumMod val="75000"/>
                    <a:lumOff val="25000"/>
                  </a:schemeClr>
                </a:solidFill>
                <a:cs typeface="Trebuchet MS"/>
              </a:rPr>
              <a:t> </a:t>
            </a:r>
            <a:r>
              <a:rPr spc="-40" dirty="0">
                <a:solidFill>
                  <a:schemeClr val="tx1">
                    <a:lumMod val="75000"/>
                    <a:lumOff val="25000"/>
                  </a:schemeClr>
                </a:solidFill>
                <a:cs typeface="Trebuchet MS"/>
              </a:rPr>
              <a:t>used</a:t>
            </a:r>
            <a:r>
              <a:rPr spc="-119" dirty="0">
                <a:solidFill>
                  <a:schemeClr val="tx1">
                    <a:lumMod val="75000"/>
                    <a:lumOff val="25000"/>
                  </a:schemeClr>
                </a:solidFill>
                <a:cs typeface="Trebuchet MS"/>
              </a:rPr>
              <a:t> </a:t>
            </a:r>
            <a:r>
              <a:rPr spc="-62" dirty="0">
                <a:solidFill>
                  <a:schemeClr val="tx1">
                    <a:lumMod val="75000"/>
                    <a:lumOff val="25000"/>
                  </a:schemeClr>
                </a:solidFill>
                <a:cs typeface="Trebuchet MS"/>
              </a:rPr>
              <a:t>to</a:t>
            </a:r>
            <a:r>
              <a:rPr spc="-132" dirty="0">
                <a:solidFill>
                  <a:schemeClr val="tx1">
                    <a:lumMod val="75000"/>
                    <a:lumOff val="25000"/>
                  </a:schemeClr>
                </a:solidFill>
                <a:cs typeface="Trebuchet MS"/>
              </a:rPr>
              <a:t> </a:t>
            </a:r>
            <a:r>
              <a:rPr spc="-57" dirty="0">
                <a:solidFill>
                  <a:schemeClr val="tx1">
                    <a:lumMod val="75000"/>
                    <a:lumOff val="25000"/>
                  </a:schemeClr>
                </a:solidFill>
                <a:cs typeface="Trebuchet MS"/>
              </a:rPr>
              <a:t>document </a:t>
            </a:r>
            <a:r>
              <a:rPr spc="-71" dirty="0">
                <a:solidFill>
                  <a:schemeClr val="tx1">
                    <a:lumMod val="75000"/>
                    <a:lumOff val="25000"/>
                  </a:schemeClr>
                </a:solidFill>
                <a:cs typeface="Trebuchet MS"/>
              </a:rPr>
              <a:t>a</a:t>
            </a:r>
            <a:r>
              <a:rPr spc="-128" dirty="0">
                <a:solidFill>
                  <a:schemeClr val="tx1">
                    <a:lumMod val="75000"/>
                    <a:lumOff val="25000"/>
                  </a:schemeClr>
                </a:solidFill>
                <a:cs typeface="Trebuchet MS"/>
              </a:rPr>
              <a:t> </a:t>
            </a:r>
            <a:r>
              <a:rPr spc="-88" dirty="0">
                <a:solidFill>
                  <a:schemeClr val="tx1">
                    <a:lumMod val="75000"/>
                    <a:lumOff val="25000"/>
                  </a:schemeClr>
                </a:solidFill>
                <a:cs typeface="Trebuchet MS"/>
              </a:rPr>
              <a:t>participant’s</a:t>
            </a:r>
            <a:r>
              <a:rPr spc="-128" dirty="0">
                <a:solidFill>
                  <a:schemeClr val="tx1">
                    <a:lumMod val="75000"/>
                    <a:lumOff val="25000"/>
                  </a:schemeClr>
                </a:solidFill>
                <a:cs typeface="Trebuchet MS"/>
              </a:rPr>
              <a:t> </a:t>
            </a:r>
            <a:r>
              <a:rPr spc="-57" dirty="0">
                <a:solidFill>
                  <a:schemeClr val="tx1">
                    <a:lumMod val="75000"/>
                    <a:lumOff val="25000"/>
                  </a:schemeClr>
                </a:solidFill>
                <a:cs typeface="Trebuchet MS"/>
              </a:rPr>
              <a:t>program</a:t>
            </a:r>
            <a:r>
              <a:rPr spc="-128" dirty="0">
                <a:solidFill>
                  <a:schemeClr val="tx1">
                    <a:lumMod val="75000"/>
                    <a:lumOff val="25000"/>
                  </a:schemeClr>
                </a:solidFill>
                <a:cs typeface="Trebuchet MS"/>
              </a:rPr>
              <a:t> </a:t>
            </a:r>
            <a:r>
              <a:rPr spc="-101" dirty="0">
                <a:solidFill>
                  <a:schemeClr val="tx1">
                    <a:lumMod val="75000"/>
                    <a:lumOff val="25000"/>
                  </a:schemeClr>
                </a:solidFill>
                <a:cs typeface="Trebuchet MS"/>
              </a:rPr>
              <a:t>exit</a:t>
            </a:r>
            <a:r>
              <a:rPr spc="-128" dirty="0">
                <a:solidFill>
                  <a:schemeClr val="tx1">
                    <a:lumMod val="75000"/>
                    <a:lumOff val="25000"/>
                  </a:schemeClr>
                </a:solidFill>
                <a:cs typeface="Trebuchet MS"/>
              </a:rPr>
              <a:t> </a:t>
            </a:r>
            <a:r>
              <a:rPr spc="-57" dirty="0">
                <a:solidFill>
                  <a:schemeClr val="tx1">
                    <a:lumMod val="75000"/>
                    <a:lumOff val="25000"/>
                  </a:schemeClr>
                </a:solidFill>
                <a:cs typeface="Trebuchet MS"/>
              </a:rPr>
              <a:t>in</a:t>
            </a:r>
            <a:r>
              <a:rPr spc="-132" dirty="0">
                <a:solidFill>
                  <a:schemeClr val="tx1">
                    <a:lumMod val="75000"/>
                    <a:lumOff val="25000"/>
                  </a:schemeClr>
                </a:solidFill>
                <a:cs typeface="Trebuchet MS"/>
              </a:rPr>
              <a:t> </a:t>
            </a:r>
            <a:r>
              <a:rPr spc="-71" dirty="0">
                <a:solidFill>
                  <a:schemeClr val="tx1">
                    <a:lumMod val="75000"/>
                    <a:lumOff val="25000"/>
                  </a:schemeClr>
                </a:solidFill>
                <a:cs typeface="Trebuchet MS"/>
              </a:rPr>
              <a:t>a</a:t>
            </a:r>
            <a:r>
              <a:rPr spc="-128" dirty="0">
                <a:solidFill>
                  <a:schemeClr val="tx1">
                    <a:lumMod val="75000"/>
                    <a:lumOff val="25000"/>
                  </a:schemeClr>
                </a:solidFill>
                <a:cs typeface="Trebuchet MS"/>
              </a:rPr>
              <a:t> </a:t>
            </a:r>
            <a:r>
              <a:rPr spc="-66" dirty="0">
                <a:solidFill>
                  <a:schemeClr val="tx1">
                    <a:lumMod val="75000"/>
                    <a:lumOff val="25000"/>
                  </a:schemeClr>
                </a:solidFill>
                <a:cs typeface="Trebuchet MS"/>
              </a:rPr>
              <a:t>system</a:t>
            </a:r>
            <a:r>
              <a:rPr spc="-128" dirty="0">
                <a:solidFill>
                  <a:schemeClr val="tx1">
                    <a:lumMod val="75000"/>
                    <a:lumOff val="25000"/>
                  </a:schemeClr>
                </a:solidFill>
                <a:cs typeface="Trebuchet MS"/>
              </a:rPr>
              <a:t> </a:t>
            </a:r>
            <a:r>
              <a:rPr spc="-57" dirty="0">
                <a:solidFill>
                  <a:schemeClr val="tx1">
                    <a:lumMod val="75000"/>
                    <a:lumOff val="25000"/>
                  </a:schemeClr>
                </a:solidFill>
                <a:cs typeface="Trebuchet MS"/>
              </a:rPr>
              <a:t>of</a:t>
            </a:r>
            <a:r>
              <a:rPr spc="-132" dirty="0">
                <a:solidFill>
                  <a:schemeClr val="tx1">
                    <a:lumMod val="75000"/>
                    <a:lumOff val="25000"/>
                  </a:schemeClr>
                </a:solidFill>
                <a:cs typeface="Trebuchet MS"/>
              </a:rPr>
              <a:t> </a:t>
            </a:r>
            <a:r>
              <a:rPr spc="-88" dirty="0">
                <a:solidFill>
                  <a:schemeClr val="tx1">
                    <a:lumMod val="75000"/>
                    <a:lumOff val="25000"/>
                  </a:schemeClr>
                </a:solidFill>
                <a:cs typeface="Trebuchet MS"/>
              </a:rPr>
              <a:t>record.</a:t>
            </a:r>
            <a:endParaRPr dirty="0">
              <a:solidFill>
                <a:schemeClr val="tx1">
                  <a:lumMod val="75000"/>
                  <a:lumOff val="25000"/>
                </a:schemeClr>
              </a:solidFill>
              <a:cs typeface="Trebuchet MS"/>
            </a:endParaRPr>
          </a:p>
        </p:txBody>
      </p:sp>
      <p:pic>
        <p:nvPicPr>
          <p:cNvPr id="3074" name="Picture 2" descr="Exit / Running Man Right – Linden Signs &amp; Print">
            <a:extLst>
              <a:ext uri="{FF2B5EF4-FFF2-40B4-BE49-F238E27FC236}">
                <a16:creationId xmlns:a16="http://schemas.microsoft.com/office/drawing/2014/main" id="{202359BA-64F9-5722-464C-99B3C70A6E7D}"/>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4177" t="27941" r="3689" b="27600"/>
          <a:stretch/>
        </p:blipFill>
        <p:spPr bwMode="auto">
          <a:xfrm>
            <a:off x="8641080" y="371183"/>
            <a:ext cx="2962656" cy="142962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4">
            <a:extLst>
              <a:ext uri="{FF2B5EF4-FFF2-40B4-BE49-F238E27FC236}">
                <a16:creationId xmlns:a16="http://schemas.microsoft.com/office/drawing/2014/main" id="{85608977-3BD7-4626-00B4-02A2440F8590}"/>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7</a:t>
            </a:fld>
            <a:endParaRPr lang="en-AU" dirty="0"/>
          </a:p>
        </p:txBody>
      </p:sp>
      <p:pic>
        <p:nvPicPr>
          <p:cNvPr id="12" name="Audio 11">
            <a:hlinkClick r:id="" action="ppaction://media"/>
            <a:extLst>
              <a:ext uri="{FF2B5EF4-FFF2-40B4-BE49-F238E27FC236}">
                <a16:creationId xmlns:a16="http://schemas.microsoft.com/office/drawing/2014/main" id="{25986CC8-2CD9-432B-D89C-3A96A4D7BC1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0235"/>
    </mc:Choice>
    <mc:Fallback xmlns="">
      <p:transition spd="slow" advTm="40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98336" y="2066447"/>
            <a:ext cx="9790002" cy="833785"/>
          </a:xfrm>
          <a:prstGeom prst="rect">
            <a:avLst/>
          </a:prstGeom>
        </p:spPr>
        <p:txBody>
          <a:bodyPr vert="horz" wrap="square" lIns="0" tIns="11206" rIns="0" bIns="0" rtlCol="0">
            <a:spAutoFit/>
          </a:bodyPr>
          <a:lstStyle/>
          <a:p>
            <a:pPr marL="259990" marR="4483" indent="-249344">
              <a:lnSpc>
                <a:spcPct val="100800"/>
              </a:lnSpc>
              <a:spcBef>
                <a:spcPts val="88"/>
              </a:spcBef>
              <a:buFont typeface="Arial"/>
              <a:buChar char="•"/>
              <a:tabLst>
                <a:tab pos="259990" algn="l"/>
                <a:tab pos="261111" algn="l"/>
              </a:tabLst>
            </a:pPr>
            <a:r>
              <a:rPr kern="0" dirty="0">
                <a:solidFill>
                  <a:schemeClr val="tx1">
                    <a:lumMod val="75000"/>
                    <a:lumOff val="25000"/>
                  </a:schemeClr>
                </a:solidFill>
              </a:rPr>
              <a:t>A WIOA Title I program Exit must occur when a Participant  has not received any active services funded by the program or  a partner program for 90 consecutive calendar days, has no  gap in service and is not scheduled for future services.</a:t>
            </a:r>
          </a:p>
        </p:txBody>
      </p:sp>
      <p:sp>
        <p:nvSpPr>
          <p:cNvPr id="4" name="object 4"/>
          <p:cNvSpPr txBox="1"/>
          <p:nvPr/>
        </p:nvSpPr>
        <p:spPr>
          <a:xfrm>
            <a:off x="667511" y="3050080"/>
            <a:ext cx="9169083" cy="2007118"/>
          </a:xfrm>
          <a:prstGeom prst="rect">
            <a:avLst/>
          </a:prstGeom>
        </p:spPr>
        <p:txBody>
          <a:bodyPr vert="horz" wrap="square" lIns="0" tIns="11206" rIns="0" bIns="0" rtlCol="0">
            <a:spAutoFit/>
          </a:bodyPr>
          <a:lstStyle/>
          <a:p>
            <a:pPr marL="259990" marR="49869" indent="-249344">
              <a:lnSpc>
                <a:spcPct val="100800"/>
              </a:lnSpc>
              <a:spcBef>
                <a:spcPts val="88"/>
              </a:spcBef>
              <a:buFont typeface="Arial"/>
              <a:buChar char="•"/>
              <a:tabLst>
                <a:tab pos="259990" algn="l"/>
                <a:tab pos="261111" algn="l"/>
                <a:tab pos="4634440" algn="l"/>
              </a:tabLst>
            </a:pPr>
            <a:r>
              <a:rPr kern="0" dirty="0">
                <a:solidFill>
                  <a:schemeClr val="tx1">
                    <a:lumMod val="75000"/>
                    <a:lumOff val="25000"/>
                  </a:schemeClr>
                </a:solidFill>
                <a:cs typeface="Trebuchet MS"/>
              </a:rPr>
              <a:t>At that point, the Date of Exit is </a:t>
            </a:r>
            <a:r>
              <a:rPr lang="en-US" kern="0" dirty="0">
                <a:solidFill>
                  <a:schemeClr val="tx1">
                    <a:lumMod val="75000"/>
                    <a:lumOff val="25000"/>
                  </a:schemeClr>
                </a:solidFill>
                <a:cs typeface="Trebuchet MS"/>
              </a:rPr>
              <a:t>applied retroactively </a:t>
            </a:r>
            <a:r>
              <a:rPr kern="0" dirty="0">
                <a:solidFill>
                  <a:schemeClr val="tx1">
                    <a:lumMod val="75000"/>
                    <a:lumOff val="25000"/>
                  </a:schemeClr>
                </a:solidFill>
                <a:cs typeface="Trebuchet MS"/>
              </a:rPr>
              <a:t>to the last date of service. (This is the end date of the last active  servic</a:t>
            </a:r>
            <a:r>
              <a:rPr lang="en-US" kern="0" dirty="0">
                <a:solidFill>
                  <a:schemeClr val="tx1">
                    <a:lumMod val="75000"/>
                    <a:lumOff val="25000"/>
                  </a:schemeClr>
                </a:solidFill>
                <a:cs typeface="Trebuchet MS"/>
              </a:rPr>
              <a:t>e</a:t>
            </a:r>
            <a:r>
              <a:rPr kern="0" dirty="0">
                <a:solidFill>
                  <a:schemeClr val="tx1">
                    <a:lumMod val="75000"/>
                    <a:lumOff val="25000"/>
                  </a:schemeClr>
                </a:solidFill>
                <a:cs typeface="Trebuchet MS"/>
              </a:rPr>
              <a:t> recorded.)</a:t>
            </a:r>
          </a:p>
          <a:p>
            <a:pPr marL="594504" lvl="1" indent="-249905">
              <a:spcBef>
                <a:spcPts val="446"/>
              </a:spcBef>
              <a:buFont typeface="Wingdings"/>
              <a:buChar char=""/>
              <a:tabLst>
                <a:tab pos="595064" algn="l"/>
              </a:tabLst>
            </a:pPr>
            <a:r>
              <a:rPr kern="0" dirty="0">
                <a:solidFill>
                  <a:schemeClr val="tx1">
                    <a:lumMod val="75000"/>
                    <a:lumOff val="25000"/>
                  </a:schemeClr>
                </a:solidFill>
                <a:cs typeface="Trebuchet MS"/>
              </a:rPr>
              <a:t>An active program service is a service provided to</a:t>
            </a:r>
            <a:r>
              <a:rPr lang="en-US" kern="0" dirty="0">
                <a:solidFill>
                  <a:schemeClr val="tx1">
                    <a:lumMod val="75000"/>
                    <a:lumOff val="25000"/>
                  </a:schemeClr>
                </a:solidFill>
                <a:cs typeface="Trebuchet MS"/>
              </a:rPr>
              <a:t> </a:t>
            </a:r>
            <a:r>
              <a:rPr kern="0" dirty="0">
                <a:solidFill>
                  <a:schemeClr val="tx1">
                    <a:lumMod val="75000"/>
                    <a:lumOff val="25000"/>
                  </a:schemeClr>
                </a:solidFill>
                <a:cs typeface="Trebuchet MS"/>
              </a:rPr>
              <a:t>a </a:t>
            </a:r>
            <a:r>
              <a:rPr i="1" kern="0" dirty="0">
                <a:solidFill>
                  <a:schemeClr val="tx1">
                    <a:lumMod val="75000"/>
                    <a:lumOff val="25000"/>
                  </a:schemeClr>
                </a:solidFill>
                <a:cs typeface="Trebuchet MS"/>
              </a:rPr>
              <a:t>Participant </a:t>
            </a:r>
            <a:r>
              <a:rPr kern="0" dirty="0">
                <a:solidFill>
                  <a:schemeClr val="tx1">
                    <a:lumMod val="75000"/>
                    <a:lumOff val="25000"/>
                  </a:schemeClr>
                </a:solidFill>
                <a:cs typeface="Trebuchet MS"/>
              </a:rPr>
              <a:t>that has taken place within the last ninety (90)  consecutive days.</a:t>
            </a:r>
          </a:p>
          <a:p>
            <a:pPr marL="594504" marR="4483" lvl="1" indent="-249905">
              <a:buFont typeface="Wingdings"/>
              <a:buChar char=""/>
              <a:tabLst>
                <a:tab pos="595064" algn="l"/>
              </a:tabLst>
            </a:pPr>
            <a:r>
              <a:rPr kern="0" dirty="0">
                <a:solidFill>
                  <a:schemeClr val="tx1">
                    <a:lumMod val="75000"/>
                    <a:lumOff val="25000"/>
                  </a:schemeClr>
                </a:solidFill>
                <a:cs typeface="Trebuchet MS"/>
              </a:rPr>
              <a:t>Active program services would not include determination of eligibility to participate in the program, self‐service activities, follow‐up services or documentation of case notes and fiscal records.</a:t>
            </a:r>
          </a:p>
        </p:txBody>
      </p:sp>
      <p:sp>
        <p:nvSpPr>
          <p:cNvPr id="11" name="object 2">
            <a:extLst>
              <a:ext uri="{FF2B5EF4-FFF2-40B4-BE49-F238E27FC236}">
                <a16:creationId xmlns:a16="http://schemas.microsoft.com/office/drawing/2014/main" id="{8328D3BF-EB4A-D541-501A-E19C9124DAF4}"/>
              </a:ext>
            </a:extLst>
          </p:cNvPr>
          <p:cNvSpPr txBox="1">
            <a:spLocks/>
          </p:cNvSpPr>
          <p:nvPr/>
        </p:nvSpPr>
        <p:spPr>
          <a:xfrm>
            <a:off x="393370" y="160916"/>
            <a:ext cx="7396690" cy="565313"/>
          </a:xfrm>
          <a:prstGeom prst="rect">
            <a:avLst/>
          </a:prstGeom>
        </p:spPr>
        <p:txBody>
          <a:bodyPr vert="horz" wrap="square" lIns="0" tIns="11206" rIns="0" bIns="0" rtlCol="0" anchor="t">
            <a:spAutoFit/>
          </a:bodyPr>
          <a:lstStyle>
            <a:lvl1pPr algn="l" defTabSz="914400" rtl="0" eaLnBrk="1" latinLnBrk="0" hangingPunct="1">
              <a:lnSpc>
                <a:spcPct val="90000"/>
              </a:lnSpc>
              <a:spcBef>
                <a:spcPct val="0"/>
              </a:spcBef>
              <a:buNone/>
              <a:defRPr sz="2912" b="0" i="0" kern="1200">
                <a:solidFill>
                  <a:srgbClr val="162068"/>
                </a:solidFill>
                <a:latin typeface="Trebuchet MS"/>
                <a:ea typeface="+mj-ea"/>
                <a:cs typeface="Trebuchet MS"/>
              </a:defRPr>
            </a:lvl1pPr>
          </a:lstStyle>
          <a:p>
            <a:pPr marL="11206">
              <a:lnSpc>
                <a:spcPct val="100000"/>
              </a:lnSpc>
              <a:spcBef>
                <a:spcPts val="88"/>
              </a:spcBef>
            </a:pPr>
            <a:r>
              <a:rPr lang="en-US" sz="3600" dirty="0">
                <a:latin typeface="+mj-lt"/>
              </a:rPr>
              <a:t>General Requirements for Program Exit</a:t>
            </a:r>
          </a:p>
        </p:txBody>
      </p:sp>
      <p:pic>
        <p:nvPicPr>
          <p:cNvPr id="16" name="Picture 2" descr="Exit / Running Man Right – Linden Signs &amp; Print">
            <a:extLst>
              <a:ext uri="{FF2B5EF4-FFF2-40B4-BE49-F238E27FC236}">
                <a16:creationId xmlns:a16="http://schemas.microsoft.com/office/drawing/2014/main" id="{53C7ED31-3352-52CE-B9A7-A9BEF1727634}"/>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4177" t="27941" r="3689" b="27600"/>
          <a:stretch/>
        </p:blipFill>
        <p:spPr bwMode="auto">
          <a:xfrm>
            <a:off x="8641080" y="371183"/>
            <a:ext cx="2962656" cy="142962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4">
            <a:extLst>
              <a:ext uri="{FF2B5EF4-FFF2-40B4-BE49-F238E27FC236}">
                <a16:creationId xmlns:a16="http://schemas.microsoft.com/office/drawing/2014/main" id="{2FCB21AC-0FE3-3530-46F2-9ED44575D58F}"/>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8</a:t>
            </a:fld>
            <a:endParaRPr lang="en-AU" dirty="0"/>
          </a:p>
        </p:txBody>
      </p:sp>
      <p:pic>
        <p:nvPicPr>
          <p:cNvPr id="9" name="Audio 8">
            <a:hlinkClick r:id="" action="ppaction://media"/>
            <a:extLst>
              <a:ext uri="{FF2B5EF4-FFF2-40B4-BE49-F238E27FC236}">
                <a16:creationId xmlns:a16="http://schemas.microsoft.com/office/drawing/2014/main" id="{F1EE4DF9-0DB9-E38D-E008-1DEFBFB4793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5575"/>
    </mc:Choice>
    <mc:Fallback xmlns="">
      <p:transition spd="slow" advTm="45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1430" y="80886"/>
            <a:ext cx="6875482" cy="565313"/>
          </a:xfrm>
          <a:prstGeom prst="rect">
            <a:avLst/>
          </a:prstGeom>
        </p:spPr>
        <p:txBody>
          <a:bodyPr vert="horz" wrap="square" lIns="0" tIns="11206" rIns="0" bIns="0" rtlCol="0" anchor="t">
            <a:spAutoFit/>
          </a:bodyPr>
          <a:lstStyle/>
          <a:p>
            <a:pPr marL="11206">
              <a:lnSpc>
                <a:spcPct val="100000"/>
              </a:lnSpc>
              <a:spcBef>
                <a:spcPts val="88"/>
              </a:spcBef>
            </a:pPr>
            <a:r>
              <a:rPr sz="3600" dirty="0">
                <a:latin typeface="+mj-lt"/>
              </a:rPr>
              <a:t>90 Days (No Service) Exit Rule</a:t>
            </a:r>
          </a:p>
        </p:txBody>
      </p:sp>
      <p:sp>
        <p:nvSpPr>
          <p:cNvPr id="3" name="object 3"/>
          <p:cNvSpPr txBox="1"/>
          <p:nvPr/>
        </p:nvSpPr>
        <p:spPr>
          <a:xfrm>
            <a:off x="686606" y="1942867"/>
            <a:ext cx="8429962" cy="2695267"/>
          </a:xfrm>
          <a:prstGeom prst="rect">
            <a:avLst/>
          </a:prstGeom>
        </p:spPr>
        <p:txBody>
          <a:bodyPr vert="horz" wrap="square" lIns="0" tIns="10646" rIns="0" bIns="0" rtlCol="0">
            <a:spAutoFit/>
          </a:bodyPr>
          <a:lstStyle/>
          <a:p>
            <a:pPr marL="260551" marR="57152" indent="-249344">
              <a:lnSpc>
                <a:spcPct val="101499"/>
              </a:lnSpc>
              <a:spcBef>
                <a:spcPts val="84"/>
              </a:spcBef>
              <a:buFont typeface="Arial"/>
              <a:buChar char="•"/>
              <a:tabLst>
                <a:tab pos="261111" algn="l"/>
                <a:tab pos="261671" algn="l"/>
              </a:tabLst>
            </a:pPr>
            <a:r>
              <a:rPr spc="-53" dirty="0">
                <a:solidFill>
                  <a:schemeClr val="tx1">
                    <a:lumMod val="75000"/>
                    <a:lumOff val="25000"/>
                  </a:schemeClr>
                </a:solidFill>
                <a:cs typeface="Trebuchet MS"/>
              </a:rPr>
              <a:t>On</a:t>
            </a:r>
            <a:r>
              <a:rPr kern="0" spc="-53" dirty="0">
                <a:solidFill>
                  <a:schemeClr val="tx1">
                    <a:lumMod val="75000"/>
                    <a:lumOff val="25000"/>
                  </a:schemeClr>
                </a:solidFill>
                <a:cs typeface="Trebuchet MS"/>
              </a:rPr>
              <a:t>ce</a:t>
            </a:r>
            <a:r>
              <a:rPr kern="0" spc="-132" dirty="0">
                <a:solidFill>
                  <a:schemeClr val="tx1">
                    <a:lumMod val="75000"/>
                    <a:lumOff val="25000"/>
                  </a:schemeClr>
                </a:solidFill>
                <a:cs typeface="Trebuchet MS"/>
              </a:rPr>
              <a:t> </a:t>
            </a:r>
            <a:r>
              <a:rPr kern="0" spc="-71" dirty="0">
                <a:solidFill>
                  <a:schemeClr val="tx1">
                    <a:lumMod val="75000"/>
                    <a:lumOff val="25000"/>
                  </a:schemeClr>
                </a:solidFill>
                <a:cs typeface="Trebuchet MS"/>
              </a:rPr>
              <a:t>a</a:t>
            </a:r>
            <a:r>
              <a:rPr kern="0" spc="-124" dirty="0">
                <a:solidFill>
                  <a:schemeClr val="tx1">
                    <a:lumMod val="75000"/>
                    <a:lumOff val="25000"/>
                  </a:schemeClr>
                </a:solidFill>
                <a:cs typeface="Trebuchet MS"/>
              </a:rPr>
              <a:t> </a:t>
            </a:r>
            <a:r>
              <a:rPr kern="0" spc="-79" dirty="0">
                <a:solidFill>
                  <a:schemeClr val="tx1">
                    <a:lumMod val="75000"/>
                    <a:lumOff val="25000"/>
                  </a:schemeClr>
                </a:solidFill>
                <a:cs typeface="Trebuchet MS"/>
              </a:rPr>
              <a:t>participant</a:t>
            </a:r>
            <a:r>
              <a:rPr kern="0" spc="-128" dirty="0">
                <a:solidFill>
                  <a:schemeClr val="tx1">
                    <a:lumMod val="75000"/>
                    <a:lumOff val="25000"/>
                  </a:schemeClr>
                </a:solidFill>
                <a:cs typeface="Trebuchet MS"/>
              </a:rPr>
              <a:t> </a:t>
            </a:r>
            <a:r>
              <a:rPr kern="0" spc="-40" dirty="0">
                <a:solidFill>
                  <a:schemeClr val="tx1">
                    <a:lumMod val="75000"/>
                    <a:lumOff val="25000"/>
                  </a:schemeClr>
                </a:solidFill>
                <a:cs typeface="Trebuchet MS"/>
              </a:rPr>
              <a:t>has</a:t>
            </a:r>
            <a:r>
              <a:rPr kern="0" spc="-124" dirty="0">
                <a:solidFill>
                  <a:schemeClr val="tx1">
                    <a:lumMod val="75000"/>
                    <a:lumOff val="25000"/>
                  </a:schemeClr>
                </a:solidFill>
                <a:cs typeface="Trebuchet MS"/>
              </a:rPr>
              <a:t> </a:t>
            </a:r>
            <a:r>
              <a:rPr kern="0" spc="-18" dirty="0">
                <a:solidFill>
                  <a:schemeClr val="tx1">
                    <a:lumMod val="75000"/>
                    <a:lumOff val="25000"/>
                  </a:schemeClr>
                </a:solidFill>
                <a:cs typeface="Trebuchet MS"/>
              </a:rPr>
              <a:t>no</a:t>
            </a:r>
            <a:r>
              <a:rPr kern="0" spc="-124" dirty="0">
                <a:solidFill>
                  <a:schemeClr val="tx1">
                    <a:lumMod val="75000"/>
                    <a:lumOff val="25000"/>
                  </a:schemeClr>
                </a:solidFill>
                <a:cs typeface="Trebuchet MS"/>
              </a:rPr>
              <a:t> </a:t>
            </a:r>
            <a:r>
              <a:rPr kern="0" spc="-88" dirty="0">
                <a:solidFill>
                  <a:schemeClr val="tx1">
                    <a:lumMod val="75000"/>
                    <a:lumOff val="25000"/>
                  </a:schemeClr>
                </a:solidFill>
                <a:cs typeface="Trebuchet MS"/>
              </a:rPr>
              <a:t>active</a:t>
            </a:r>
            <a:r>
              <a:rPr kern="0" spc="-137" dirty="0">
                <a:solidFill>
                  <a:schemeClr val="tx1">
                    <a:lumMod val="75000"/>
                    <a:lumOff val="25000"/>
                  </a:schemeClr>
                </a:solidFill>
                <a:cs typeface="Trebuchet MS"/>
              </a:rPr>
              <a:t> </a:t>
            </a:r>
            <a:r>
              <a:rPr kern="0" spc="4" dirty="0">
                <a:solidFill>
                  <a:schemeClr val="tx1">
                    <a:lumMod val="75000"/>
                    <a:lumOff val="25000"/>
                  </a:schemeClr>
                </a:solidFill>
                <a:cs typeface="Trebuchet MS"/>
              </a:rPr>
              <a:t>WIOA</a:t>
            </a:r>
            <a:r>
              <a:rPr kern="0" spc="-132" dirty="0">
                <a:solidFill>
                  <a:schemeClr val="tx1">
                    <a:lumMod val="75000"/>
                    <a:lumOff val="25000"/>
                  </a:schemeClr>
                </a:solidFill>
                <a:cs typeface="Trebuchet MS"/>
              </a:rPr>
              <a:t> </a:t>
            </a:r>
            <a:r>
              <a:rPr kern="0" spc="-106" dirty="0">
                <a:solidFill>
                  <a:schemeClr val="tx1">
                    <a:lumMod val="75000"/>
                    <a:lumOff val="25000"/>
                  </a:schemeClr>
                </a:solidFill>
                <a:cs typeface="Trebuchet MS"/>
              </a:rPr>
              <a:t>Title</a:t>
            </a:r>
            <a:r>
              <a:rPr lang="en-US" kern="0" spc="-128" dirty="0">
                <a:solidFill>
                  <a:schemeClr val="tx1">
                    <a:lumMod val="75000"/>
                    <a:lumOff val="25000"/>
                  </a:schemeClr>
                </a:solidFill>
                <a:cs typeface="Trebuchet MS"/>
              </a:rPr>
              <a:t> I</a:t>
            </a:r>
            <a:r>
              <a:rPr kern="0" spc="-132" dirty="0">
                <a:solidFill>
                  <a:schemeClr val="tx1">
                    <a:lumMod val="75000"/>
                    <a:lumOff val="25000"/>
                  </a:schemeClr>
                </a:solidFill>
                <a:cs typeface="Trebuchet MS"/>
              </a:rPr>
              <a:t> </a:t>
            </a:r>
            <a:r>
              <a:rPr kern="0" spc="-62" dirty="0">
                <a:solidFill>
                  <a:schemeClr val="tx1">
                    <a:lumMod val="75000"/>
                    <a:lumOff val="25000"/>
                  </a:schemeClr>
                </a:solidFill>
                <a:cs typeface="Trebuchet MS"/>
              </a:rPr>
              <a:t>services</a:t>
            </a:r>
            <a:r>
              <a:rPr kern="0" spc="-119" dirty="0">
                <a:solidFill>
                  <a:schemeClr val="tx1">
                    <a:lumMod val="75000"/>
                    <a:lumOff val="25000"/>
                  </a:schemeClr>
                </a:solidFill>
                <a:cs typeface="Trebuchet MS"/>
              </a:rPr>
              <a:t> </a:t>
            </a:r>
            <a:r>
              <a:rPr kern="0" spc="-71" dirty="0">
                <a:solidFill>
                  <a:schemeClr val="tx1">
                    <a:lumMod val="75000"/>
                    <a:lumOff val="25000"/>
                  </a:schemeClr>
                </a:solidFill>
                <a:cs typeface="Trebuchet MS"/>
              </a:rPr>
              <a:t>for </a:t>
            </a:r>
            <a:r>
              <a:rPr kern="0" spc="-66" dirty="0">
                <a:solidFill>
                  <a:schemeClr val="tx1">
                    <a:lumMod val="75000"/>
                    <a:lumOff val="25000"/>
                  </a:schemeClr>
                </a:solidFill>
                <a:cs typeface="Trebuchet MS"/>
              </a:rPr>
              <a:t>ninety (90) </a:t>
            </a:r>
            <a:r>
              <a:rPr kern="0" spc="-79" dirty="0">
                <a:solidFill>
                  <a:schemeClr val="tx1">
                    <a:lumMod val="75000"/>
                    <a:lumOff val="25000"/>
                  </a:schemeClr>
                </a:solidFill>
                <a:cs typeface="Trebuchet MS"/>
              </a:rPr>
              <a:t>Days, </a:t>
            </a:r>
            <a:r>
              <a:rPr kern="0" spc="-40" dirty="0">
                <a:solidFill>
                  <a:schemeClr val="tx1">
                    <a:lumMod val="75000"/>
                    <a:lumOff val="25000"/>
                  </a:schemeClr>
                </a:solidFill>
                <a:cs typeface="Trebuchet MS"/>
              </a:rPr>
              <a:t>has </a:t>
            </a:r>
            <a:r>
              <a:rPr kern="0" spc="-18" dirty="0">
                <a:solidFill>
                  <a:schemeClr val="tx1">
                    <a:lumMod val="75000"/>
                    <a:lumOff val="25000"/>
                  </a:schemeClr>
                </a:solidFill>
                <a:cs typeface="Trebuchet MS"/>
              </a:rPr>
              <a:t>no </a:t>
            </a:r>
            <a:r>
              <a:rPr kern="0" spc="-62" dirty="0">
                <a:solidFill>
                  <a:schemeClr val="tx1">
                    <a:lumMod val="75000"/>
                    <a:lumOff val="25000"/>
                  </a:schemeClr>
                </a:solidFill>
                <a:cs typeface="Trebuchet MS"/>
              </a:rPr>
              <a:t>gap </a:t>
            </a:r>
            <a:r>
              <a:rPr kern="0" spc="-57" dirty="0">
                <a:solidFill>
                  <a:schemeClr val="tx1">
                    <a:lumMod val="75000"/>
                    <a:lumOff val="25000"/>
                  </a:schemeClr>
                </a:solidFill>
                <a:cs typeface="Trebuchet MS"/>
              </a:rPr>
              <a:t>in </a:t>
            </a:r>
            <a:r>
              <a:rPr kern="0" spc="-66" dirty="0">
                <a:solidFill>
                  <a:schemeClr val="tx1">
                    <a:lumMod val="75000"/>
                    <a:lumOff val="25000"/>
                  </a:schemeClr>
                </a:solidFill>
                <a:cs typeface="Trebuchet MS"/>
              </a:rPr>
              <a:t>service </a:t>
            </a:r>
            <a:r>
              <a:rPr kern="0" spc="-75" dirty="0">
                <a:solidFill>
                  <a:schemeClr val="tx1">
                    <a:lumMod val="75000"/>
                    <a:lumOff val="25000"/>
                  </a:schemeClr>
                </a:solidFill>
                <a:cs typeface="Trebuchet MS"/>
              </a:rPr>
              <a:t>planned, </a:t>
            </a:r>
            <a:r>
              <a:rPr kern="0" spc="-49" dirty="0">
                <a:solidFill>
                  <a:schemeClr val="tx1">
                    <a:lumMod val="75000"/>
                    <a:lumOff val="25000"/>
                  </a:schemeClr>
                </a:solidFill>
                <a:cs typeface="Trebuchet MS"/>
              </a:rPr>
              <a:t>and </a:t>
            </a:r>
            <a:r>
              <a:rPr kern="0" spc="-18" dirty="0">
                <a:solidFill>
                  <a:schemeClr val="tx1">
                    <a:lumMod val="75000"/>
                    <a:lumOff val="25000"/>
                  </a:schemeClr>
                </a:solidFill>
                <a:cs typeface="Trebuchet MS"/>
              </a:rPr>
              <a:t>no </a:t>
            </a:r>
            <a:r>
              <a:rPr kern="0" spc="-71" dirty="0">
                <a:solidFill>
                  <a:schemeClr val="tx1">
                    <a:lumMod val="75000"/>
                    <a:lumOff val="25000"/>
                  </a:schemeClr>
                </a:solidFill>
                <a:cs typeface="Trebuchet MS"/>
              </a:rPr>
              <a:t>future</a:t>
            </a:r>
            <a:r>
              <a:rPr kern="0" spc="-124" dirty="0">
                <a:solidFill>
                  <a:schemeClr val="tx1">
                    <a:lumMod val="75000"/>
                    <a:lumOff val="25000"/>
                  </a:schemeClr>
                </a:solidFill>
                <a:cs typeface="Trebuchet MS"/>
              </a:rPr>
              <a:t> </a:t>
            </a:r>
            <a:r>
              <a:rPr kern="0" spc="-62" dirty="0">
                <a:solidFill>
                  <a:schemeClr val="tx1">
                    <a:lumMod val="75000"/>
                    <a:lumOff val="25000"/>
                  </a:schemeClr>
                </a:solidFill>
                <a:cs typeface="Trebuchet MS"/>
              </a:rPr>
              <a:t>services</a:t>
            </a:r>
            <a:r>
              <a:rPr kern="0" spc="-115" dirty="0">
                <a:solidFill>
                  <a:schemeClr val="tx1">
                    <a:lumMod val="75000"/>
                    <a:lumOff val="25000"/>
                  </a:schemeClr>
                </a:solidFill>
                <a:cs typeface="Trebuchet MS"/>
              </a:rPr>
              <a:t> </a:t>
            </a:r>
            <a:r>
              <a:rPr kern="0" spc="-75" dirty="0">
                <a:solidFill>
                  <a:schemeClr val="tx1">
                    <a:lumMod val="75000"/>
                    <a:lumOff val="25000"/>
                  </a:schemeClr>
                </a:solidFill>
                <a:cs typeface="Trebuchet MS"/>
              </a:rPr>
              <a:t>scheduled,</a:t>
            </a:r>
            <a:r>
              <a:rPr kern="0" spc="-110" dirty="0">
                <a:solidFill>
                  <a:schemeClr val="tx1">
                    <a:lumMod val="75000"/>
                    <a:lumOff val="25000"/>
                  </a:schemeClr>
                </a:solidFill>
                <a:cs typeface="Trebuchet MS"/>
              </a:rPr>
              <a:t> </a:t>
            </a:r>
            <a:r>
              <a:rPr kern="0" spc="-93" dirty="0">
                <a:solidFill>
                  <a:schemeClr val="tx1">
                    <a:lumMod val="75000"/>
                    <a:lumOff val="25000"/>
                  </a:schemeClr>
                </a:solidFill>
                <a:cs typeface="Trebuchet MS"/>
              </a:rPr>
              <a:t>Staff</a:t>
            </a:r>
            <a:r>
              <a:rPr kern="0" spc="-128" dirty="0">
                <a:solidFill>
                  <a:schemeClr val="tx1">
                    <a:lumMod val="75000"/>
                    <a:lumOff val="25000"/>
                  </a:schemeClr>
                </a:solidFill>
                <a:cs typeface="Trebuchet MS"/>
              </a:rPr>
              <a:t> </a:t>
            </a:r>
            <a:r>
              <a:rPr kern="0" spc="-49" dirty="0">
                <a:solidFill>
                  <a:schemeClr val="tx1">
                    <a:lumMod val="75000"/>
                    <a:lumOff val="25000"/>
                  </a:schemeClr>
                </a:solidFill>
                <a:cs typeface="Trebuchet MS"/>
              </a:rPr>
              <a:t>must</a:t>
            </a:r>
            <a:r>
              <a:rPr kern="0" spc="-132" dirty="0">
                <a:solidFill>
                  <a:schemeClr val="tx1">
                    <a:lumMod val="75000"/>
                    <a:lumOff val="25000"/>
                  </a:schemeClr>
                </a:solidFill>
                <a:cs typeface="Trebuchet MS"/>
              </a:rPr>
              <a:t> </a:t>
            </a:r>
            <a:r>
              <a:rPr kern="0" spc="-75" dirty="0">
                <a:solidFill>
                  <a:schemeClr val="tx1">
                    <a:lumMod val="75000"/>
                    <a:lumOff val="25000"/>
                  </a:schemeClr>
                </a:solidFill>
                <a:cs typeface="Trebuchet MS"/>
              </a:rPr>
              <a:t>enter</a:t>
            </a:r>
            <a:r>
              <a:rPr kern="0" spc="-115" dirty="0">
                <a:solidFill>
                  <a:schemeClr val="tx1">
                    <a:lumMod val="75000"/>
                    <a:lumOff val="25000"/>
                  </a:schemeClr>
                </a:solidFill>
                <a:cs typeface="Trebuchet MS"/>
              </a:rPr>
              <a:t> </a:t>
            </a:r>
            <a:r>
              <a:rPr kern="0" spc="-66" dirty="0">
                <a:solidFill>
                  <a:schemeClr val="tx1">
                    <a:lumMod val="75000"/>
                    <a:lumOff val="25000"/>
                  </a:schemeClr>
                </a:solidFill>
                <a:cs typeface="Trebuchet MS"/>
              </a:rPr>
              <a:t>the</a:t>
            </a:r>
            <a:r>
              <a:rPr kern="0" spc="-124" dirty="0">
                <a:solidFill>
                  <a:schemeClr val="tx1">
                    <a:lumMod val="75000"/>
                    <a:lumOff val="25000"/>
                  </a:schemeClr>
                </a:solidFill>
                <a:cs typeface="Trebuchet MS"/>
              </a:rPr>
              <a:t> </a:t>
            </a:r>
            <a:r>
              <a:rPr kern="0" spc="-84" dirty="0">
                <a:solidFill>
                  <a:schemeClr val="tx1">
                    <a:lumMod val="75000"/>
                    <a:lumOff val="25000"/>
                  </a:schemeClr>
                </a:solidFill>
                <a:cs typeface="Trebuchet MS"/>
              </a:rPr>
              <a:t>EXIT</a:t>
            </a:r>
            <a:r>
              <a:rPr kern="0" spc="-115" dirty="0">
                <a:solidFill>
                  <a:schemeClr val="tx1">
                    <a:lumMod val="75000"/>
                    <a:lumOff val="25000"/>
                  </a:schemeClr>
                </a:solidFill>
                <a:cs typeface="Trebuchet MS"/>
              </a:rPr>
              <a:t> </a:t>
            </a:r>
            <a:r>
              <a:rPr kern="0" spc="-75" dirty="0">
                <a:solidFill>
                  <a:schemeClr val="tx1">
                    <a:lumMod val="75000"/>
                    <a:lumOff val="25000"/>
                  </a:schemeClr>
                </a:solidFill>
                <a:cs typeface="Trebuchet MS"/>
              </a:rPr>
              <a:t>record  </a:t>
            </a:r>
            <a:r>
              <a:rPr kern="0" spc="-57" dirty="0">
                <a:solidFill>
                  <a:schemeClr val="tx1">
                    <a:lumMod val="75000"/>
                    <a:lumOff val="25000"/>
                  </a:schemeClr>
                </a:solidFill>
                <a:cs typeface="Trebuchet MS"/>
              </a:rPr>
              <a:t>in </a:t>
            </a:r>
            <a:r>
              <a:rPr kern="0" spc="-66" dirty="0">
                <a:solidFill>
                  <a:schemeClr val="tx1">
                    <a:lumMod val="75000"/>
                    <a:lumOff val="25000"/>
                  </a:schemeClr>
                </a:solidFill>
                <a:cs typeface="Trebuchet MS"/>
              </a:rPr>
              <a:t>the system </a:t>
            </a:r>
            <a:r>
              <a:rPr kern="0" spc="-57" dirty="0">
                <a:solidFill>
                  <a:schemeClr val="tx1">
                    <a:lumMod val="75000"/>
                    <a:lumOff val="25000"/>
                  </a:schemeClr>
                </a:solidFill>
                <a:cs typeface="Trebuchet MS"/>
              </a:rPr>
              <a:t>of</a:t>
            </a:r>
            <a:r>
              <a:rPr kern="0" spc="-331" dirty="0">
                <a:solidFill>
                  <a:schemeClr val="tx1">
                    <a:lumMod val="75000"/>
                    <a:lumOff val="25000"/>
                  </a:schemeClr>
                </a:solidFill>
                <a:cs typeface="Trebuchet MS"/>
              </a:rPr>
              <a:t> </a:t>
            </a:r>
            <a:r>
              <a:rPr lang="en-US" kern="0" spc="-331" dirty="0">
                <a:solidFill>
                  <a:schemeClr val="tx1">
                    <a:lumMod val="75000"/>
                    <a:lumOff val="25000"/>
                  </a:schemeClr>
                </a:solidFill>
                <a:cs typeface="Trebuchet MS"/>
              </a:rPr>
              <a:t>  </a:t>
            </a:r>
            <a:r>
              <a:rPr kern="0" spc="-88" dirty="0">
                <a:solidFill>
                  <a:schemeClr val="tx1">
                    <a:lumMod val="75000"/>
                    <a:lumOff val="25000"/>
                  </a:schemeClr>
                </a:solidFill>
                <a:cs typeface="Trebuchet MS"/>
              </a:rPr>
              <a:t>record.</a:t>
            </a:r>
            <a:endParaRPr kern="0" dirty="0">
              <a:solidFill>
                <a:schemeClr val="tx1">
                  <a:lumMod val="75000"/>
                  <a:lumOff val="25000"/>
                </a:schemeClr>
              </a:solidFill>
              <a:cs typeface="Trebuchet MS"/>
            </a:endParaRPr>
          </a:p>
          <a:p>
            <a:pPr marL="259430" marR="4483" indent="-248784" algn="just">
              <a:lnSpc>
                <a:spcPct val="101600"/>
              </a:lnSpc>
              <a:spcBef>
                <a:spcPts val="431"/>
              </a:spcBef>
              <a:buFont typeface="Arial"/>
              <a:buChar char="•"/>
              <a:tabLst>
                <a:tab pos="261111" algn="l"/>
              </a:tabLst>
            </a:pPr>
            <a:r>
              <a:rPr kern="0" spc="-53" dirty="0">
                <a:solidFill>
                  <a:schemeClr val="tx1">
                    <a:lumMod val="75000"/>
                    <a:lumOff val="25000"/>
                  </a:schemeClr>
                </a:solidFill>
                <a:cs typeface="Trebuchet MS"/>
              </a:rPr>
              <a:t>Programs </a:t>
            </a:r>
            <a:r>
              <a:rPr kern="0" spc="-75" dirty="0">
                <a:solidFill>
                  <a:schemeClr val="tx1">
                    <a:lumMod val="75000"/>
                    <a:lumOff val="25000"/>
                  </a:schemeClr>
                </a:solidFill>
                <a:cs typeface="Trebuchet MS"/>
              </a:rPr>
              <a:t>are </a:t>
            </a:r>
            <a:r>
              <a:rPr kern="0" spc="-71" dirty="0">
                <a:solidFill>
                  <a:schemeClr val="tx1">
                    <a:lumMod val="75000"/>
                    <a:lumOff val="25000"/>
                  </a:schemeClr>
                </a:solidFill>
                <a:cs typeface="Trebuchet MS"/>
              </a:rPr>
              <a:t>reviewed for </a:t>
            </a:r>
            <a:r>
              <a:rPr kern="0" spc="-101" dirty="0">
                <a:solidFill>
                  <a:schemeClr val="tx1">
                    <a:lumMod val="75000"/>
                    <a:lumOff val="25000"/>
                  </a:schemeClr>
                </a:solidFill>
                <a:cs typeface="Trebuchet MS"/>
              </a:rPr>
              <a:t>exit </a:t>
            </a:r>
            <a:r>
              <a:rPr kern="0" spc="-84" dirty="0">
                <a:solidFill>
                  <a:schemeClr val="tx1">
                    <a:lumMod val="75000"/>
                    <a:lumOff val="25000"/>
                  </a:schemeClr>
                </a:solidFill>
                <a:cs typeface="Trebuchet MS"/>
              </a:rPr>
              <a:t>compliance. </a:t>
            </a:r>
            <a:r>
              <a:rPr kern="0" spc="-53" dirty="0">
                <a:solidFill>
                  <a:schemeClr val="tx1">
                    <a:lumMod val="75000"/>
                    <a:lumOff val="25000"/>
                  </a:schemeClr>
                </a:solidFill>
                <a:cs typeface="Trebuchet MS"/>
              </a:rPr>
              <a:t>Programs </a:t>
            </a:r>
            <a:r>
              <a:rPr kern="0" spc="-66" dirty="0">
                <a:solidFill>
                  <a:schemeClr val="tx1">
                    <a:lumMod val="75000"/>
                    <a:lumOff val="25000"/>
                  </a:schemeClr>
                </a:solidFill>
                <a:cs typeface="Trebuchet MS"/>
              </a:rPr>
              <a:t>may  </a:t>
            </a:r>
            <a:r>
              <a:rPr kern="0" spc="-57" dirty="0">
                <a:solidFill>
                  <a:schemeClr val="tx1">
                    <a:lumMod val="75000"/>
                    <a:lumOff val="25000"/>
                  </a:schemeClr>
                </a:solidFill>
                <a:cs typeface="Trebuchet MS"/>
              </a:rPr>
              <a:t>be</a:t>
            </a:r>
            <a:r>
              <a:rPr kern="0" spc="-124" dirty="0">
                <a:solidFill>
                  <a:schemeClr val="tx1">
                    <a:lumMod val="75000"/>
                    <a:lumOff val="25000"/>
                  </a:schemeClr>
                </a:solidFill>
                <a:cs typeface="Trebuchet MS"/>
              </a:rPr>
              <a:t> </a:t>
            </a:r>
            <a:r>
              <a:rPr kern="0" spc="-88" dirty="0">
                <a:solidFill>
                  <a:schemeClr val="tx1">
                    <a:lumMod val="75000"/>
                    <a:lumOff val="25000"/>
                  </a:schemeClr>
                </a:solidFill>
                <a:cs typeface="Trebuchet MS"/>
              </a:rPr>
              <a:t>cited</a:t>
            </a:r>
            <a:r>
              <a:rPr kern="0" spc="-128" dirty="0">
                <a:solidFill>
                  <a:schemeClr val="tx1">
                    <a:lumMod val="75000"/>
                    <a:lumOff val="25000"/>
                  </a:schemeClr>
                </a:solidFill>
                <a:cs typeface="Trebuchet MS"/>
              </a:rPr>
              <a:t> </a:t>
            </a:r>
            <a:r>
              <a:rPr kern="0" spc="-40" dirty="0">
                <a:solidFill>
                  <a:schemeClr val="tx1">
                    <a:lumMod val="75000"/>
                    <a:lumOff val="25000"/>
                  </a:schemeClr>
                </a:solidFill>
                <a:cs typeface="Trebuchet MS"/>
              </a:rPr>
              <a:t>when</a:t>
            </a:r>
            <a:r>
              <a:rPr kern="0" spc="-115" dirty="0">
                <a:solidFill>
                  <a:schemeClr val="tx1">
                    <a:lumMod val="75000"/>
                    <a:lumOff val="25000"/>
                  </a:schemeClr>
                </a:solidFill>
                <a:cs typeface="Trebuchet MS"/>
              </a:rPr>
              <a:t> </a:t>
            </a:r>
            <a:r>
              <a:rPr kern="0" spc="-93" dirty="0">
                <a:solidFill>
                  <a:schemeClr val="tx1">
                    <a:lumMod val="75000"/>
                    <a:lumOff val="25000"/>
                  </a:schemeClr>
                </a:solidFill>
                <a:cs typeface="Trebuchet MS"/>
              </a:rPr>
              <a:t>staff</a:t>
            </a:r>
            <a:r>
              <a:rPr kern="0" spc="-128" dirty="0">
                <a:solidFill>
                  <a:schemeClr val="tx1">
                    <a:lumMod val="75000"/>
                    <a:lumOff val="25000"/>
                  </a:schemeClr>
                </a:solidFill>
                <a:cs typeface="Trebuchet MS"/>
              </a:rPr>
              <a:t> </a:t>
            </a:r>
            <a:r>
              <a:rPr kern="0" spc="-53" dirty="0">
                <a:solidFill>
                  <a:schemeClr val="tx1">
                    <a:lumMod val="75000"/>
                    <a:lumOff val="25000"/>
                  </a:schemeClr>
                </a:solidFill>
                <a:cs typeface="Trebuchet MS"/>
              </a:rPr>
              <a:t>is</a:t>
            </a:r>
            <a:r>
              <a:rPr kern="0" spc="-128" dirty="0">
                <a:solidFill>
                  <a:schemeClr val="tx1">
                    <a:lumMod val="75000"/>
                    <a:lumOff val="25000"/>
                  </a:schemeClr>
                </a:solidFill>
                <a:cs typeface="Trebuchet MS"/>
              </a:rPr>
              <a:t> </a:t>
            </a:r>
            <a:r>
              <a:rPr kern="0" spc="-44" dirty="0">
                <a:solidFill>
                  <a:schemeClr val="tx1">
                    <a:lumMod val="75000"/>
                    <a:lumOff val="25000"/>
                  </a:schemeClr>
                </a:solidFill>
                <a:cs typeface="Trebuchet MS"/>
              </a:rPr>
              <a:t>not</a:t>
            </a:r>
            <a:r>
              <a:rPr kern="0" spc="-124" dirty="0">
                <a:solidFill>
                  <a:schemeClr val="tx1">
                    <a:lumMod val="75000"/>
                    <a:lumOff val="25000"/>
                  </a:schemeClr>
                </a:solidFill>
                <a:cs typeface="Trebuchet MS"/>
              </a:rPr>
              <a:t> </a:t>
            </a:r>
            <a:r>
              <a:rPr kern="0" spc="-79" dirty="0">
                <a:solidFill>
                  <a:schemeClr val="tx1">
                    <a:lumMod val="75000"/>
                    <a:lumOff val="25000"/>
                  </a:schemeClr>
                </a:solidFill>
                <a:cs typeface="Trebuchet MS"/>
              </a:rPr>
              <a:t>exiting</a:t>
            </a:r>
            <a:r>
              <a:rPr kern="0" spc="-137" dirty="0">
                <a:solidFill>
                  <a:schemeClr val="tx1">
                    <a:lumMod val="75000"/>
                    <a:lumOff val="25000"/>
                  </a:schemeClr>
                </a:solidFill>
                <a:cs typeface="Trebuchet MS"/>
              </a:rPr>
              <a:t> </a:t>
            </a:r>
            <a:r>
              <a:rPr kern="0" spc="-71" dirty="0">
                <a:solidFill>
                  <a:schemeClr val="tx1">
                    <a:lumMod val="75000"/>
                    <a:lumOff val="25000"/>
                  </a:schemeClr>
                </a:solidFill>
                <a:cs typeface="Trebuchet MS"/>
              </a:rPr>
              <a:t>participants</a:t>
            </a:r>
            <a:r>
              <a:rPr kern="0" spc="-128" dirty="0">
                <a:solidFill>
                  <a:schemeClr val="tx1">
                    <a:lumMod val="75000"/>
                    <a:lumOff val="25000"/>
                  </a:schemeClr>
                </a:solidFill>
                <a:cs typeface="Trebuchet MS"/>
              </a:rPr>
              <a:t> </a:t>
            </a:r>
            <a:r>
              <a:rPr kern="0" spc="-57" dirty="0">
                <a:solidFill>
                  <a:schemeClr val="tx1">
                    <a:lumMod val="75000"/>
                    <a:lumOff val="25000"/>
                  </a:schemeClr>
                </a:solidFill>
                <a:cs typeface="Trebuchet MS"/>
              </a:rPr>
              <a:t>in</a:t>
            </a:r>
            <a:r>
              <a:rPr kern="0" spc="-128" dirty="0">
                <a:solidFill>
                  <a:schemeClr val="tx1">
                    <a:lumMod val="75000"/>
                    <a:lumOff val="25000"/>
                  </a:schemeClr>
                </a:solidFill>
                <a:cs typeface="Trebuchet MS"/>
              </a:rPr>
              <a:t> </a:t>
            </a:r>
            <a:r>
              <a:rPr kern="0" spc="-75" dirty="0">
                <a:solidFill>
                  <a:schemeClr val="tx1">
                    <a:lumMod val="75000"/>
                    <a:lumOff val="25000"/>
                  </a:schemeClr>
                </a:solidFill>
                <a:cs typeface="Trebuchet MS"/>
              </a:rPr>
              <a:t>compliance  </a:t>
            </a:r>
            <a:r>
              <a:rPr kern="0" spc="-62" dirty="0">
                <a:solidFill>
                  <a:schemeClr val="tx1">
                    <a:lumMod val="75000"/>
                    <a:lumOff val="25000"/>
                  </a:schemeClr>
                </a:solidFill>
                <a:cs typeface="Trebuchet MS"/>
              </a:rPr>
              <a:t>with </a:t>
            </a:r>
            <a:r>
              <a:rPr kern="0" spc="-66" dirty="0">
                <a:solidFill>
                  <a:schemeClr val="tx1">
                    <a:lumMod val="75000"/>
                    <a:lumOff val="25000"/>
                  </a:schemeClr>
                </a:solidFill>
                <a:cs typeface="Trebuchet MS"/>
              </a:rPr>
              <a:t>the </a:t>
            </a:r>
            <a:r>
              <a:rPr kern="0" spc="-75" dirty="0">
                <a:solidFill>
                  <a:schemeClr val="tx1">
                    <a:lumMod val="75000"/>
                    <a:lumOff val="25000"/>
                  </a:schemeClr>
                </a:solidFill>
                <a:cs typeface="Trebuchet MS"/>
              </a:rPr>
              <a:t>“90 </a:t>
            </a:r>
            <a:r>
              <a:rPr kern="0" spc="-49" dirty="0">
                <a:solidFill>
                  <a:schemeClr val="tx1">
                    <a:lumMod val="75000"/>
                    <a:lumOff val="25000"/>
                  </a:schemeClr>
                </a:solidFill>
                <a:cs typeface="Trebuchet MS"/>
              </a:rPr>
              <a:t>Day</a:t>
            </a:r>
            <a:r>
              <a:rPr lang="en-US" kern="0" spc="-49" dirty="0">
                <a:solidFill>
                  <a:schemeClr val="tx1">
                    <a:lumMod val="75000"/>
                    <a:lumOff val="25000"/>
                  </a:schemeClr>
                </a:solidFill>
                <a:cs typeface="Trebuchet MS"/>
              </a:rPr>
              <a:t> </a:t>
            </a:r>
            <a:r>
              <a:rPr kern="0" spc="-371" dirty="0">
                <a:solidFill>
                  <a:schemeClr val="tx1">
                    <a:lumMod val="75000"/>
                    <a:lumOff val="25000"/>
                  </a:schemeClr>
                </a:solidFill>
                <a:cs typeface="Trebuchet MS"/>
              </a:rPr>
              <a:t> </a:t>
            </a:r>
            <a:r>
              <a:rPr kern="0" spc="-93" dirty="0">
                <a:solidFill>
                  <a:schemeClr val="tx1">
                    <a:lumMod val="75000"/>
                    <a:lumOff val="25000"/>
                  </a:schemeClr>
                </a:solidFill>
                <a:cs typeface="Trebuchet MS"/>
              </a:rPr>
              <a:t>Exit </a:t>
            </a:r>
            <a:r>
              <a:rPr kern="0" spc="-137" dirty="0">
                <a:solidFill>
                  <a:schemeClr val="tx1">
                    <a:lumMod val="75000"/>
                    <a:lumOff val="25000"/>
                  </a:schemeClr>
                </a:solidFill>
                <a:cs typeface="Trebuchet MS"/>
              </a:rPr>
              <a:t>Rule”.</a:t>
            </a:r>
            <a:endParaRPr kern="0" dirty="0">
              <a:solidFill>
                <a:schemeClr val="tx1">
                  <a:lumMod val="75000"/>
                  <a:lumOff val="25000"/>
                </a:schemeClr>
              </a:solidFill>
              <a:cs typeface="Trebuchet MS"/>
            </a:endParaRPr>
          </a:p>
          <a:p>
            <a:pPr marL="260551" marR="354125" indent="-249344" algn="just">
              <a:lnSpc>
                <a:spcPct val="101499"/>
              </a:lnSpc>
              <a:spcBef>
                <a:spcPts val="437"/>
              </a:spcBef>
              <a:buFont typeface="Arial"/>
              <a:buChar char="•"/>
              <a:tabLst>
                <a:tab pos="261111" algn="l"/>
              </a:tabLst>
            </a:pPr>
            <a:r>
              <a:rPr kern="0" spc="-79" dirty="0">
                <a:solidFill>
                  <a:schemeClr val="tx1">
                    <a:lumMod val="75000"/>
                    <a:lumOff val="25000"/>
                  </a:schemeClr>
                </a:solidFill>
                <a:cs typeface="Trebuchet MS"/>
              </a:rPr>
              <a:t>Significant </a:t>
            </a:r>
            <a:r>
              <a:rPr kern="0" spc="-93" dirty="0">
                <a:solidFill>
                  <a:schemeClr val="tx1">
                    <a:lumMod val="75000"/>
                    <a:lumOff val="25000"/>
                  </a:schemeClr>
                </a:solidFill>
                <a:cs typeface="Trebuchet MS"/>
              </a:rPr>
              <a:t>staff </a:t>
            </a:r>
            <a:r>
              <a:rPr kern="0" spc="-66" dirty="0">
                <a:solidFill>
                  <a:schemeClr val="tx1">
                    <a:lumMod val="75000"/>
                    <a:lumOff val="25000"/>
                  </a:schemeClr>
                </a:solidFill>
                <a:cs typeface="Trebuchet MS"/>
              </a:rPr>
              <a:t>involvement </a:t>
            </a:r>
            <a:r>
              <a:rPr kern="0" spc="-49" dirty="0">
                <a:solidFill>
                  <a:schemeClr val="tx1">
                    <a:lumMod val="75000"/>
                    <a:lumOff val="25000"/>
                  </a:schemeClr>
                </a:solidFill>
                <a:cs typeface="Trebuchet MS"/>
              </a:rPr>
              <a:t>and</a:t>
            </a:r>
            <a:r>
              <a:rPr kern="0" spc="-401" dirty="0">
                <a:solidFill>
                  <a:schemeClr val="tx1">
                    <a:lumMod val="75000"/>
                    <a:lumOff val="25000"/>
                  </a:schemeClr>
                </a:solidFill>
                <a:cs typeface="Trebuchet MS"/>
              </a:rPr>
              <a:t> </a:t>
            </a:r>
            <a:r>
              <a:rPr kern="0" spc="-66" dirty="0">
                <a:solidFill>
                  <a:schemeClr val="tx1">
                    <a:lumMod val="75000"/>
                    <a:lumOff val="25000"/>
                  </a:schemeClr>
                </a:solidFill>
                <a:cs typeface="Trebuchet MS"/>
              </a:rPr>
              <a:t>enrollment </a:t>
            </a:r>
            <a:r>
              <a:rPr kern="0" spc="-57" dirty="0">
                <a:solidFill>
                  <a:schemeClr val="tx1">
                    <a:lumMod val="75000"/>
                    <a:lumOff val="25000"/>
                  </a:schemeClr>
                </a:solidFill>
                <a:cs typeface="Trebuchet MS"/>
              </a:rPr>
              <a:t>in </a:t>
            </a:r>
            <a:r>
              <a:rPr kern="0" spc="-62" dirty="0">
                <a:solidFill>
                  <a:schemeClr val="tx1">
                    <a:lumMod val="75000"/>
                    <a:lumOff val="25000"/>
                  </a:schemeClr>
                </a:solidFill>
                <a:cs typeface="Trebuchet MS"/>
              </a:rPr>
              <a:t>services  </a:t>
            </a:r>
            <a:r>
              <a:rPr kern="0" spc="-79" dirty="0">
                <a:solidFill>
                  <a:schemeClr val="tx1">
                    <a:lumMod val="75000"/>
                    <a:lumOff val="25000"/>
                  </a:schemeClr>
                </a:solidFill>
                <a:cs typeface="Trebuchet MS"/>
              </a:rPr>
              <a:t>indicates</a:t>
            </a:r>
            <a:r>
              <a:rPr kern="0" spc="-119" dirty="0">
                <a:solidFill>
                  <a:schemeClr val="tx1">
                    <a:lumMod val="75000"/>
                    <a:lumOff val="25000"/>
                  </a:schemeClr>
                </a:solidFill>
                <a:cs typeface="Trebuchet MS"/>
              </a:rPr>
              <a:t> </a:t>
            </a:r>
            <a:r>
              <a:rPr kern="0" spc="-79" dirty="0">
                <a:solidFill>
                  <a:schemeClr val="tx1">
                    <a:lumMod val="75000"/>
                    <a:lumOff val="25000"/>
                  </a:schemeClr>
                </a:solidFill>
                <a:cs typeface="Trebuchet MS"/>
              </a:rPr>
              <a:t>that</a:t>
            </a:r>
            <a:r>
              <a:rPr kern="0" spc="-124" dirty="0">
                <a:solidFill>
                  <a:schemeClr val="tx1">
                    <a:lumMod val="75000"/>
                    <a:lumOff val="25000"/>
                  </a:schemeClr>
                </a:solidFill>
                <a:cs typeface="Trebuchet MS"/>
              </a:rPr>
              <a:t> </a:t>
            </a:r>
            <a:r>
              <a:rPr kern="0" spc="-71" dirty="0">
                <a:solidFill>
                  <a:schemeClr val="tx1">
                    <a:lumMod val="75000"/>
                    <a:lumOff val="25000"/>
                  </a:schemeClr>
                </a:solidFill>
                <a:cs typeface="Trebuchet MS"/>
              </a:rPr>
              <a:t>a</a:t>
            </a:r>
            <a:r>
              <a:rPr kern="0" spc="-119" dirty="0">
                <a:solidFill>
                  <a:schemeClr val="tx1">
                    <a:lumMod val="75000"/>
                    <a:lumOff val="25000"/>
                  </a:schemeClr>
                </a:solidFill>
                <a:cs typeface="Trebuchet MS"/>
              </a:rPr>
              <a:t> </a:t>
            </a:r>
            <a:r>
              <a:rPr kern="0" spc="-79" dirty="0">
                <a:solidFill>
                  <a:schemeClr val="tx1">
                    <a:lumMod val="75000"/>
                    <a:lumOff val="25000"/>
                  </a:schemeClr>
                </a:solidFill>
                <a:cs typeface="Trebuchet MS"/>
              </a:rPr>
              <a:t>participant</a:t>
            </a:r>
            <a:r>
              <a:rPr kern="0" spc="-124" dirty="0">
                <a:solidFill>
                  <a:schemeClr val="tx1">
                    <a:lumMod val="75000"/>
                    <a:lumOff val="25000"/>
                  </a:schemeClr>
                </a:solidFill>
                <a:cs typeface="Trebuchet MS"/>
              </a:rPr>
              <a:t> </a:t>
            </a:r>
            <a:r>
              <a:rPr kern="0" spc="-53" dirty="0">
                <a:solidFill>
                  <a:schemeClr val="tx1">
                    <a:lumMod val="75000"/>
                    <a:lumOff val="25000"/>
                  </a:schemeClr>
                </a:solidFill>
                <a:cs typeface="Trebuchet MS"/>
              </a:rPr>
              <a:t>is</a:t>
            </a:r>
            <a:r>
              <a:rPr kern="0" spc="-119" dirty="0">
                <a:solidFill>
                  <a:schemeClr val="tx1">
                    <a:lumMod val="75000"/>
                    <a:lumOff val="25000"/>
                  </a:schemeClr>
                </a:solidFill>
                <a:cs typeface="Trebuchet MS"/>
              </a:rPr>
              <a:t> </a:t>
            </a:r>
            <a:r>
              <a:rPr kern="0" spc="-57" dirty="0">
                <a:solidFill>
                  <a:schemeClr val="tx1">
                    <a:lumMod val="75000"/>
                    <a:lumOff val="25000"/>
                  </a:schemeClr>
                </a:solidFill>
                <a:cs typeface="Trebuchet MS"/>
              </a:rPr>
              <a:t>being</a:t>
            </a:r>
            <a:r>
              <a:rPr kern="0" spc="-115" dirty="0">
                <a:solidFill>
                  <a:schemeClr val="tx1">
                    <a:lumMod val="75000"/>
                    <a:lumOff val="25000"/>
                  </a:schemeClr>
                </a:solidFill>
                <a:cs typeface="Trebuchet MS"/>
              </a:rPr>
              <a:t> </a:t>
            </a:r>
            <a:r>
              <a:rPr kern="0" spc="-106" dirty="0">
                <a:solidFill>
                  <a:schemeClr val="tx1">
                    <a:lumMod val="75000"/>
                    <a:lumOff val="25000"/>
                  </a:schemeClr>
                </a:solidFill>
                <a:cs typeface="Trebuchet MS"/>
              </a:rPr>
              <a:t>“actively”</a:t>
            </a:r>
            <a:r>
              <a:rPr kern="0" spc="-132" dirty="0">
                <a:solidFill>
                  <a:schemeClr val="tx1">
                    <a:lumMod val="75000"/>
                    <a:lumOff val="25000"/>
                  </a:schemeClr>
                </a:solidFill>
                <a:cs typeface="Trebuchet MS"/>
              </a:rPr>
              <a:t> </a:t>
            </a:r>
            <a:r>
              <a:rPr kern="0" spc="-57" dirty="0">
                <a:solidFill>
                  <a:schemeClr val="tx1">
                    <a:lumMod val="75000"/>
                    <a:lumOff val="25000"/>
                  </a:schemeClr>
                </a:solidFill>
                <a:cs typeface="Trebuchet MS"/>
              </a:rPr>
              <a:t>served</a:t>
            </a:r>
            <a:r>
              <a:rPr kern="0" spc="-106" dirty="0">
                <a:solidFill>
                  <a:schemeClr val="tx1">
                    <a:lumMod val="75000"/>
                    <a:lumOff val="25000"/>
                  </a:schemeClr>
                </a:solidFill>
                <a:cs typeface="Trebuchet MS"/>
              </a:rPr>
              <a:t> </a:t>
            </a:r>
            <a:r>
              <a:rPr kern="0" spc="-66" dirty="0">
                <a:solidFill>
                  <a:schemeClr val="tx1">
                    <a:lumMod val="75000"/>
                    <a:lumOff val="25000"/>
                  </a:schemeClr>
                </a:solidFill>
                <a:cs typeface="Trebuchet MS"/>
              </a:rPr>
              <a:t>by  </a:t>
            </a:r>
            <a:r>
              <a:rPr kern="0" spc="-35" dirty="0">
                <a:solidFill>
                  <a:schemeClr val="tx1">
                    <a:lumMod val="75000"/>
                    <a:lumOff val="25000"/>
                  </a:schemeClr>
                </a:solidFill>
                <a:cs typeface="Trebuchet MS"/>
              </a:rPr>
              <a:t>WIOA.</a:t>
            </a:r>
            <a:endParaRPr kern="0" dirty="0">
              <a:solidFill>
                <a:schemeClr val="tx1">
                  <a:lumMod val="75000"/>
                  <a:lumOff val="25000"/>
                </a:schemeClr>
              </a:solidFill>
              <a:cs typeface="Trebuchet MS"/>
            </a:endParaRPr>
          </a:p>
          <a:p>
            <a:pPr marL="594504" marR="76764" lvl="1" indent="-249905">
              <a:spcBef>
                <a:spcPts val="463"/>
              </a:spcBef>
              <a:buFont typeface="Wingdings"/>
              <a:buChar char=""/>
              <a:tabLst>
                <a:tab pos="594504" algn="l"/>
              </a:tabLst>
            </a:pPr>
            <a:r>
              <a:rPr kern="0" spc="-75" dirty="0">
                <a:solidFill>
                  <a:schemeClr val="tx1">
                    <a:lumMod val="75000"/>
                    <a:lumOff val="25000"/>
                  </a:schemeClr>
                </a:solidFill>
                <a:cs typeface="Trebuchet MS"/>
              </a:rPr>
              <a:t>Leaving</a:t>
            </a:r>
            <a:r>
              <a:rPr kern="0" spc="-106" dirty="0">
                <a:solidFill>
                  <a:schemeClr val="tx1">
                    <a:lumMod val="75000"/>
                    <a:lumOff val="25000"/>
                  </a:schemeClr>
                </a:solidFill>
                <a:cs typeface="Trebuchet MS"/>
              </a:rPr>
              <a:t> </a:t>
            </a:r>
            <a:r>
              <a:rPr kern="0" spc="-66" dirty="0">
                <a:solidFill>
                  <a:schemeClr val="tx1">
                    <a:lumMod val="75000"/>
                    <a:lumOff val="25000"/>
                  </a:schemeClr>
                </a:solidFill>
                <a:cs typeface="Trebuchet MS"/>
              </a:rPr>
              <a:t>telephone</a:t>
            </a:r>
            <a:r>
              <a:rPr kern="0" spc="-88" dirty="0">
                <a:solidFill>
                  <a:schemeClr val="tx1">
                    <a:lumMod val="75000"/>
                    <a:lumOff val="25000"/>
                  </a:schemeClr>
                </a:solidFill>
                <a:cs typeface="Trebuchet MS"/>
              </a:rPr>
              <a:t> </a:t>
            </a:r>
            <a:r>
              <a:rPr kern="0" spc="-49" dirty="0">
                <a:solidFill>
                  <a:schemeClr val="tx1">
                    <a:lumMod val="75000"/>
                    <a:lumOff val="25000"/>
                  </a:schemeClr>
                </a:solidFill>
                <a:cs typeface="Trebuchet MS"/>
              </a:rPr>
              <a:t>messages</a:t>
            </a:r>
            <a:r>
              <a:rPr kern="0" spc="-101" dirty="0">
                <a:solidFill>
                  <a:schemeClr val="tx1">
                    <a:lumMod val="75000"/>
                    <a:lumOff val="25000"/>
                  </a:schemeClr>
                </a:solidFill>
                <a:cs typeface="Trebuchet MS"/>
              </a:rPr>
              <a:t> </a:t>
            </a:r>
            <a:r>
              <a:rPr kern="0" spc="-40" dirty="0">
                <a:solidFill>
                  <a:schemeClr val="tx1">
                    <a:lumMod val="75000"/>
                    <a:lumOff val="25000"/>
                  </a:schemeClr>
                </a:solidFill>
                <a:cs typeface="Trebuchet MS"/>
              </a:rPr>
              <a:t>or</a:t>
            </a:r>
            <a:r>
              <a:rPr kern="0" spc="-110" dirty="0">
                <a:solidFill>
                  <a:schemeClr val="tx1">
                    <a:lumMod val="75000"/>
                    <a:lumOff val="25000"/>
                  </a:schemeClr>
                </a:solidFill>
                <a:cs typeface="Trebuchet MS"/>
              </a:rPr>
              <a:t> </a:t>
            </a:r>
            <a:r>
              <a:rPr kern="0" spc="-66" dirty="0">
                <a:solidFill>
                  <a:schemeClr val="tx1">
                    <a:lumMod val="75000"/>
                    <a:lumOff val="25000"/>
                  </a:schemeClr>
                </a:solidFill>
                <a:cs typeface="Trebuchet MS"/>
              </a:rPr>
              <a:t>emails</a:t>
            </a:r>
            <a:r>
              <a:rPr kern="0" spc="-97" dirty="0">
                <a:solidFill>
                  <a:schemeClr val="tx1">
                    <a:lumMod val="75000"/>
                    <a:lumOff val="25000"/>
                  </a:schemeClr>
                </a:solidFill>
                <a:cs typeface="Trebuchet MS"/>
              </a:rPr>
              <a:t> </a:t>
            </a:r>
            <a:r>
              <a:rPr kern="0" spc="-75" dirty="0">
                <a:solidFill>
                  <a:schemeClr val="tx1">
                    <a:lumMod val="75000"/>
                    <a:lumOff val="25000"/>
                  </a:schemeClr>
                </a:solidFill>
                <a:cs typeface="Trebuchet MS"/>
              </a:rPr>
              <a:t>are </a:t>
            </a:r>
            <a:r>
              <a:rPr kern="0" spc="-62" dirty="0">
                <a:solidFill>
                  <a:schemeClr val="tx1">
                    <a:lumMod val="75000"/>
                    <a:lumOff val="25000"/>
                  </a:schemeClr>
                </a:solidFill>
                <a:cs typeface="Trebuchet MS"/>
              </a:rPr>
              <a:t>NOT considered </a:t>
            </a:r>
            <a:r>
              <a:rPr kern="0" spc="-88" dirty="0">
                <a:solidFill>
                  <a:schemeClr val="tx1">
                    <a:lumMod val="75000"/>
                    <a:lumOff val="25000"/>
                  </a:schemeClr>
                </a:solidFill>
                <a:cs typeface="Trebuchet MS"/>
              </a:rPr>
              <a:t>active </a:t>
            </a:r>
            <a:r>
              <a:rPr kern="0" spc="-62" dirty="0">
                <a:solidFill>
                  <a:schemeClr val="tx1">
                    <a:lumMod val="75000"/>
                    <a:lumOff val="25000"/>
                  </a:schemeClr>
                </a:solidFill>
                <a:cs typeface="Trebuchet MS"/>
              </a:rPr>
              <a:t>services to </a:t>
            </a:r>
            <a:r>
              <a:rPr kern="0" spc="-75" dirty="0">
                <a:solidFill>
                  <a:schemeClr val="tx1">
                    <a:lumMod val="75000"/>
                    <a:lumOff val="25000"/>
                  </a:schemeClr>
                </a:solidFill>
                <a:cs typeface="Trebuchet MS"/>
              </a:rPr>
              <a:t>extend  </a:t>
            </a:r>
            <a:r>
              <a:rPr kern="0" spc="-62" dirty="0">
                <a:solidFill>
                  <a:schemeClr val="tx1">
                    <a:lumMod val="75000"/>
                    <a:lumOff val="25000"/>
                  </a:schemeClr>
                </a:solidFill>
                <a:cs typeface="Trebuchet MS"/>
              </a:rPr>
              <a:t>program </a:t>
            </a:r>
            <a:r>
              <a:rPr kern="0" spc="-71" dirty="0">
                <a:solidFill>
                  <a:schemeClr val="tx1">
                    <a:lumMod val="75000"/>
                    <a:lumOff val="25000"/>
                  </a:schemeClr>
                </a:solidFill>
                <a:cs typeface="Trebuchet MS"/>
              </a:rPr>
              <a:t>participation </a:t>
            </a:r>
            <a:r>
              <a:rPr kern="0" spc="-53" dirty="0">
                <a:solidFill>
                  <a:schemeClr val="tx1">
                    <a:lumMod val="75000"/>
                    <a:lumOff val="25000"/>
                  </a:schemeClr>
                </a:solidFill>
                <a:cs typeface="Trebuchet MS"/>
              </a:rPr>
              <a:t>and </a:t>
            </a:r>
            <a:r>
              <a:rPr kern="0" spc="-79" dirty="0">
                <a:solidFill>
                  <a:schemeClr val="tx1">
                    <a:lumMod val="75000"/>
                    <a:lumOff val="25000"/>
                  </a:schemeClr>
                </a:solidFill>
                <a:cs typeface="Trebuchet MS"/>
              </a:rPr>
              <a:t>delay </a:t>
            </a:r>
            <a:r>
              <a:rPr kern="0" spc="-62" dirty="0">
                <a:solidFill>
                  <a:schemeClr val="tx1">
                    <a:lumMod val="75000"/>
                    <a:lumOff val="25000"/>
                  </a:schemeClr>
                </a:solidFill>
                <a:cs typeface="Trebuchet MS"/>
              </a:rPr>
              <a:t>program</a:t>
            </a:r>
            <a:r>
              <a:rPr kern="0" spc="-247" dirty="0">
                <a:solidFill>
                  <a:schemeClr val="tx1">
                    <a:lumMod val="75000"/>
                    <a:lumOff val="25000"/>
                  </a:schemeClr>
                </a:solidFill>
                <a:cs typeface="Trebuchet MS"/>
              </a:rPr>
              <a:t> </a:t>
            </a:r>
            <a:r>
              <a:rPr kern="0" spc="-110" dirty="0">
                <a:solidFill>
                  <a:schemeClr val="tx1">
                    <a:lumMod val="75000"/>
                    <a:lumOff val="25000"/>
                  </a:schemeClr>
                </a:solidFill>
                <a:cs typeface="Trebuchet MS"/>
              </a:rPr>
              <a:t>exit.</a:t>
            </a:r>
            <a:endParaRPr kern="0" dirty="0">
              <a:solidFill>
                <a:schemeClr val="tx1">
                  <a:lumMod val="75000"/>
                  <a:lumOff val="25000"/>
                </a:schemeClr>
              </a:solidFill>
              <a:cs typeface="Trebuchet MS"/>
            </a:endParaRPr>
          </a:p>
        </p:txBody>
      </p:sp>
      <p:pic>
        <p:nvPicPr>
          <p:cNvPr id="2050" name="Picture 2" descr="Calendar - Free time and date icons">
            <a:extLst>
              <a:ext uri="{FF2B5EF4-FFF2-40B4-BE49-F238E27FC236}">
                <a16:creationId xmlns:a16="http://schemas.microsoft.com/office/drawing/2014/main" id="{D0A42F79-F738-242F-5502-6220A6A59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4704" y="1800803"/>
            <a:ext cx="1520122" cy="15201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xit / Running Man Right – Linden Signs &amp; Print">
            <a:extLst>
              <a:ext uri="{FF2B5EF4-FFF2-40B4-BE49-F238E27FC236}">
                <a16:creationId xmlns:a16="http://schemas.microsoft.com/office/drawing/2014/main" id="{D4A8AAEF-0A19-7269-A057-DA72E2016F78}"/>
              </a:ext>
            </a:extLst>
          </p:cNvPr>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4177" t="27941" r="3689" b="27600"/>
          <a:stretch/>
        </p:blipFill>
        <p:spPr bwMode="auto">
          <a:xfrm>
            <a:off x="8641080" y="371183"/>
            <a:ext cx="2962656" cy="142962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4">
            <a:extLst>
              <a:ext uri="{FF2B5EF4-FFF2-40B4-BE49-F238E27FC236}">
                <a16:creationId xmlns:a16="http://schemas.microsoft.com/office/drawing/2014/main" id="{01EC0C52-5644-A9DA-5B0B-D33DB3D4533A}"/>
              </a:ext>
            </a:extLst>
          </p:cNvPr>
          <p:cNvSpPr txBox="1">
            <a:spLocks/>
          </p:cNvSpPr>
          <p:nvPr/>
        </p:nvSpPr>
        <p:spPr>
          <a:xfrm>
            <a:off x="11302758" y="6147661"/>
            <a:ext cx="586986" cy="3747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03E80-4FFA-42A9-8BBA-010418AC965F}" type="slidenum">
              <a:rPr lang="en-AU" smtClean="0"/>
              <a:pPr/>
              <a:t>9</a:t>
            </a:fld>
            <a:endParaRPr lang="en-AU" dirty="0"/>
          </a:p>
        </p:txBody>
      </p:sp>
      <p:pic>
        <p:nvPicPr>
          <p:cNvPr id="13" name="Audio 12">
            <a:hlinkClick r:id="" action="ppaction://media"/>
            <a:extLst>
              <a:ext uri="{FF2B5EF4-FFF2-40B4-BE49-F238E27FC236}">
                <a16:creationId xmlns:a16="http://schemas.microsoft.com/office/drawing/2014/main" id="{FAC672AD-C353-6094-19A8-38927A1E43F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0931"/>
    </mc:Choice>
    <mc:Fallback xmlns="">
      <p:transition spd="slow" advTm="60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DLT">
  <a:themeElements>
    <a:clrScheme name="Custom 8">
      <a:dk1>
        <a:srgbClr val="000000"/>
      </a:dk1>
      <a:lt1>
        <a:srgbClr val="FFFFFF"/>
      </a:lt1>
      <a:dk2>
        <a:srgbClr val="1D487F"/>
      </a:dk2>
      <a:lt2>
        <a:srgbClr val="C4C4C4"/>
      </a:lt2>
      <a:accent1>
        <a:srgbClr val="EB5152"/>
      </a:accent1>
      <a:accent2>
        <a:srgbClr val="283353"/>
      </a:accent2>
      <a:accent3>
        <a:srgbClr val="8FBAE4"/>
      </a:accent3>
      <a:accent4>
        <a:srgbClr val="FFC709"/>
      </a:accent4>
      <a:accent5>
        <a:srgbClr val="404040"/>
      </a:accent5>
      <a:accent6>
        <a:srgbClr val="656565"/>
      </a:accent6>
      <a:hlink>
        <a:srgbClr val="0563C1"/>
      </a:hlink>
      <a:folHlink>
        <a:srgbClr val="954F72"/>
      </a:folHlink>
    </a:clrScheme>
    <a:fontScheme name="Rhode">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E497F"/>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123000"/>
          </a:lnSpc>
          <a:spcBef>
            <a:spcPts val="600"/>
          </a:spcBef>
          <a:spcAft>
            <a:spcPts val="600"/>
          </a:spcAft>
          <a:defRPr sz="160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ct val="123000"/>
          </a:lnSpc>
          <a:spcBef>
            <a:spcPts val="600"/>
          </a:spcBef>
          <a:spcAft>
            <a:spcPts val="600"/>
          </a:spcAft>
          <a:defRPr sz="1600">
            <a:solidFill>
              <a:srgbClr val="656666"/>
            </a:solidFill>
          </a:defRPr>
        </a:defPPr>
      </a:lstStyle>
    </a:txDef>
  </a:objectDefaults>
  <a:extraClrSchemeLst/>
  <a:extLst>
    <a:ext uri="{05A4C25C-085E-4340-85A3-A5531E510DB2}">
      <thm15:themeFamily xmlns:thm15="http://schemas.microsoft.com/office/thememl/2012/main" name="DLT" id="{247162DA-E9F2-4469-AEE1-955FA15FA920}" vid="{C77DB968-0B2A-4FFB-BB6A-1AFC358C3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728F088D5FC643A2CB88EADE7B69A6" ma:contentTypeVersion="11" ma:contentTypeDescription="Create a new document." ma:contentTypeScope="" ma:versionID="73584f1809296fe669c124e9a04b09c8">
  <xsd:schema xmlns:xsd="http://www.w3.org/2001/XMLSchema" xmlns:xs="http://www.w3.org/2001/XMLSchema" xmlns:p="http://schemas.microsoft.com/office/2006/metadata/properties" xmlns:ns3="798d693b-3d22-4d7e-b88a-13a1511dfb51" xmlns:ns4="64b649e9-6813-44ba-bfa5-4dd095269078" targetNamespace="http://schemas.microsoft.com/office/2006/metadata/properties" ma:root="true" ma:fieldsID="63a944106550b7f0a9303f751c4d2a34" ns3:_="" ns4:_="">
    <xsd:import namespace="798d693b-3d22-4d7e-b88a-13a1511dfb51"/>
    <xsd:import namespace="64b649e9-6813-44ba-bfa5-4dd09526907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8d693b-3d22-4d7e-b88a-13a1511dfb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b649e9-6813-44ba-bfa5-4dd09526907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C934AE9-FC21-4E86-94F7-B4AC47F6EFE4}">
  <ds:schemaRefs>
    <ds:schemaRef ds:uri="64b649e9-6813-44ba-bfa5-4dd095269078"/>
    <ds:schemaRef ds:uri="798d693b-3d22-4d7e-b88a-13a1511dfb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29A6EBD-CC0F-481C-AEA1-FA279549CC68}">
  <ds:schemaRefs>
    <ds:schemaRef ds:uri="http://schemas.microsoft.com/sharepoint/v3/contenttype/forms"/>
  </ds:schemaRefs>
</ds:datastoreItem>
</file>

<file path=customXml/itemProps3.xml><?xml version="1.0" encoding="utf-8"?>
<ds:datastoreItem xmlns:ds="http://schemas.openxmlformats.org/officeDocument/2006/customXml" ds:itemID="{BFEEB7A4-AC04-4CBC-BB05-5C464C63E958}">
  <ds:schemaRefs>
    <ds:schemaRef ds:uri="http://schemas.openxmlformats.org/package/2006/metadata/core-properties"/>
    <ds:schemaRef ds:uri="http://purl.org/dc/elements/1.1/"/>
    <ds:schemaRef ds:uri="64b649e9-6813-44ba-bfa5-4dd095269078"/>
    <ds:schemaRef ds:uri="http://schemas.microsoft.com/office/infopath/2007/PartnerControls"/>
    <ds:schemaRef ds:uri="798d693b-3d22-4d7e-b88a-13a1511dfb51"/>
    <ds:schemaRef ds:uri="http://purl.org/dc/terms/"/>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DLT</Template>
  <TotalTime>6897</TotalTime>
  <Words>2895</Words>
  <Application>Microsoft Office PowerPoint</Application>
  <PresentationFormat>Widescreen</PresentationFormat>
  <Paragraphs>207</Paragraphs>
  <Slides>27</Slides>
  <Notes>5</Notes>
  <HiddenSlides>0</HiddenSlides>
  <MMClips>27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Amazon Ember</vt:lpstr>
      <vt:lpstr>Arial</vt:lpstr>
      <vt:lpstr>Calibri</vt:lpstr>
      <vt:lpstr>Franklin Gothic Book</vt:lpstr>
      <vt:lpstr>Franklin Gothic Demi Cond</vt:lpstr>
      <vt:lpstr>Trebuchet MS</vt:lpstr>
      <vt:lpstr>Wingdings</vt:lpstr>
      <vt:lpstr>DLT</vt:lpstr>
      <vt:lpstr>Case File Management</vt:lpstr>
      <vt:lpstr>PowerPoint Presentation</vt:lpstr>
      <vt:lpstr>Program Exits</vt:lpstr>
      <vt:lpstr>Key Terms and Definitions</vt:lpstr>
      <vt:lpstr>PowerPoint Presentation</vt:lpstr>
      <vt:lpstr>PowerPoint Presentation</vt:lpstr>
      <vt:lpstr>General Requirements for Program Exit</vt:lpstr>
      <vt:lpstr>PowerPoint Presentation</vt:lpstr>
      <vt:lpstr>90 Days (No Service) Exit Rule</vt:lpstr>
      <vt:lpstr>PowerPoint Presentation</vt:lpstr>
      <vt:lpstr>PowerPoint Presentation</vt:lpstr>
      <vt:lpstr>PowerPoint Presentation</vt:lpstr>
      <vt:lpstr>PowerPoint Presentation</vt:lpstr>
      <vt:lpstr>PowerPoint Presentation</vt:lpstr>
      <vt:lpstr>Records Retention</vt:lpstr>
      <vt:lpstr>PowerPoint Presentation</vt:lpstr>
      <vt:lpstr>PowerPoint Presentation</vt:lpstr>
      <vt:lpstr>PowerPoint Presentation</vt:lpstr>
      <vt:lpstr>Allowable Source Documentation</vt:lpstr>
      <vt:lpstr>PowerPoint Presentation</vt:lpstr>
      <vt:lpstr>PowerPoint Presentation</vt:lpstr>
      <vt:lpstr>PowerPoint Presentation</vt:lpstr>
      <vt:lpstr>PowerPoint Presentation</vt:lpstr>
      <vt:lpstr>PowerPoint Presentation</vt:lpstr>
      <vt:lpstr>Remember… </vt:lpstr>
      <vt:lpstr>PowerPoint Presentation</vt:lpstr>
      <vt:lpstr>Case File Management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Fontaine, Margaux (DLT)</dc:creator>
  <cp:lastModifiedBy>Wilson, Nathaniel M. (DLT)</cp:lastModifiedBy>
  <cp:revision>61</cp:revision>
  <cp:lastPrinted>2023-08-25T13:29:49Z</cp:lastPrinted>
  <dcterms:created xsi:type="dcterms:W3CDTF">2021-01-15T15:38:01Z</dcterms:created>
  <dcterms:modified xsi:type="dcterms:W3CDTF">2024-04-09T13:35:46Z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0x0101004A728F088D5FC643A2CB88EADE7B69A6</vt:lpwstr>
  </property>
</Properties>
</file>