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46"/>
  </p:notesMasterIdLst>
  <p:sldIdLst>
    <p:sldId id="649" r:id="rId5"/>
    <p:sldId id="663" r:id="rId6"/>
    <p:sldId id="548" r:id="rId7"/>
    <p:sldId id="608" r:id="rId8"/>
    <p:sldId id="660" r:id="rId9"/>
    <p:sldId id="609" r:id="rId10"/>
    <p:sldId id="659" r:id="rId11"/>
    <p:sldId id="651" r:id="rId12"/>
    <p:sldId id="610" r:id="rId13"/>
    <p:sldId id="611" r:id="rId14"/>
    <p:sldId id="652" r:id="rId15"/>
    <p:sldId id="617" r:id="rId16"/>
    <p:sldId id="612" r:id="rId17"/>
    <p:sldId id="618" r:id="rId18"/>
    <p:sldId id="619" r:id="rId19"/>
    <p:sldId id="620" r:id="rId20"/>
    <p:sldId id="621" r:id="rId21"/>
    <p:sldId id="653" r:id="rId22"/>
    <p:sldId id="654" r:id="rId23"/>
    <p:sldId id="637" r:id="rId24"/>
    <p:sldId id="638" r:id="rId25"/>
    <p:sldId id="639" r:id="rId26"/>
    <p:sldId id="640" r:id="rId27"/>
    <p:sldId id="641" r:id="rId28"/>
    <p:sldId id="642" r:id="rId29"/>
    <p:sldId id="643" r:id="rId30"/>
    <p:sldId id="644" r:id="rId31"/>
    <p:sldId id="645" r:id="rId32"/>
    <p:sldId id="646" r:id="rId33"/>
    <p:sldId id="657" r:id="rId34"/>
    <p:sldId id="623" r:id="rId35"/>
    <p:sldId id="633" r:id="rId36"/>
    <p:sldId id="655" r:id="rId37"/>
    <p:sldId id="624" r:id="rId38"/>
    <p:sldId id="625" r:id="rId39"/>
    <p:sldId id="626" r:id="rId40"/>
    <p:sldId id="627" r:id="rId41"/>
    <p:sldId id="628" r:id="rId42"/>
    <p:sldId id="629" r:id="rId43"/>
    <p:sldId id="622" r:id="rId44"/>
    <p:sldId id="65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laskowski, Robert (DLT)" initials="KR(" lastIdx="3" clrIdx="0">
    <p:extLst>
      <p:ext uri="{19B8F6BF-5375-455C-9EA6-DF929625EA0E}">
        <p15:presenceInfo xmlns:p15="http://schemas.microsoft.com/office/powerpoint/2012/main" userId="S::Robert.Kalaskowski@dlt.ri.gov::d0c84f12-25f0-4264-8cbc-7473d9fc19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46"/>
    <a:srgbClr val="8C8F9A"/>
    <a:srgbClr val="277DD6"/>
    <a:srgbClr val="2B82DA"/>
    <a:srgbClr val="0152AD"/>
    <a:srgbClr val="0254AF"/>
    <a:srgbClr val="0658B3"/>
    <a:srgbClr val="CA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0D093-324F-4E0C-BF89-0685CEEA41B7}" v="24" dt="2023-09-12T19:07:47.025"/>
    <p1510:client id="{F38CE977-EC4F-49BD-8ACE-BBEDC97C4EC3}" v="488" dt="2023-09-12T18:24:55.024"/>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649" autoAdjust="0"/>
  </p:normalViewPr>
  <p:slideViewPr>
    <p:cSldViewPr snapToGrid="0">
      <p:cViewPr varScale="1">
        <p:scale>
          <a:sx n="57" d="100"/>
          <a:sy n="57" d="100"/>
        </p:scale>
        <p:origin x="26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DFC63-3B8F-4F7B-ADE2-FF8CF0DE25F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22569A5-7C1B-4C0B-A20C-E3CD9080316A}">
      <dgm:prSet phldrT="[Text]"/>
      <dgm:spPr/>
      <dgm:t>
        <a:bodyPr/>
        <a:lstStyle/>
        <a:p>
          <a:r>
            <a:rPr lang="en-US" dirty="0"/>
            <a:t>Post-Secondary Transcript/ Report Card</a:t>
          </a:r>
        </a:p>
      </dgm:t>
    </dgm:pt>
    <dgm:pt modelId="{9B80310E-4DBC-4904-B144-94F314112164}" type="parTrans" cxnId="{C14DC2F2-7B03-4092-95A9-C7093FE185A0}">
      <dgm:prSet/>
      <dgm:spPr/>
      <dgm:t>
        <a:bodyPr/>
        <a:lstStyle/>
        <a:p>
          <a:endParaRPr lang="en-US"/>
        </a:p>
      </dgm:t>
    </dgm:pt>
    <dgm:pt modelId="{BBAB99F6-EA3C-47B6-BB10-F6BBD8AF704E}" type="sibTrans" cxnId="{C14DC2F2-7B03-4092-95A9-C7093FE185A0}">
      <dgm:prSet/>
      <dgm:spPr/>
      <dgm:t>
        <a:bodyPr/>
        <a:lstStyle/>
        <a:p>
          <a:endParaRPr lang="en-US"/>
        </a:p>
      </dgm:t>
    </dgm:pt>
    <dgm:pt modelId="{78D44E99-0AD5-47A0-99CA-2AE73ECD94AD}">
      <dgm:prSet phldrT="[Text]"/>
      <dgm:spPr/>
      <dgm:t>
        <a:bodyPr/>
        <a:lstStyle/>
        <a:p>
          <a:r>
            <a:rPr lang="en-US" dirty="0"/>
            <a:t>Secondary Transcript/ Report Card</a:t>
          </a:r>
        </a:p>
      </dgm:t>
    </dgm:pt>
    <dgm:pt modelId="{559C1FDE-4A29-443A-8CFE-4837223E7B52}" type="parTrans" cxnId="{005DF1BD-E784-4E75-8CFB-546125AA9455}">
      <dgm:prSet/>
      <dgm:spPr/>
      <dgm:t>
        <a:bodyPr/>
        <a:lstStyle/>
        <a:p>
          <a:endParaRPr lang="en-US"/>
        </a:p>
      </dgm:t>
    </dgm:pt>
    <dgm:pt modelId="{8D63569A-2C07-445C-90B5-96693F586B8D}" type="sibTrans" cxnId="{005DF1BD-E784-4E75-8CFB-546125AA9455}">
      <dgm:prSet/>
      <dgm:spPr/>
      <dgm:t>
        <a:bodyPr/>
        <a:lstStyle/>
        <a:p>
          <a:endParaRPr lang="en-US"/>
        </a:p>
      </dgm:t>
    </dgm:pt>
    <dgm:pt modelId="{4937B447-EC89-41CD-81DF-D1C096BBD309}">
      <dgm:prSet phldrT="[Text]"/>
      <dgm:spPr/>
      <dgm:t>
        <a:bodyPr/>
        <a:lstStyle/>
        <a:p>
          <a:r>
            <a:rPr lang="en-US" dirty="0"/>
            <a:t>Training Milestone</a:t>
          </a:r>
        </a:p>
      </dgm:t>
    </dgm:pt>
    <dgm:pt modelId="{4F503E80-6A0E-4F1B-A3E2-0A7E4CD4BF10}" type="parTrans" cxnId="{495B85C5-864B-435D-A9AD-8D34E7ED26CA}">
      <dgm:prSet/>
      <dgm:spPr/>
      <dgm:t>
        <a:bodyPr/>
        <a:lstStyle/>
        <a:p>
          <a:endParaRPr lang="en-US"/>
        </a:p>
      </dgm:t>
    </dgm:pt>
    <dgm:pt modelId="{C6B0FF6D-99A4-4679-8C5C-376F6B10690D}" type="sibTrans" cxnId="{495B85C5-864B-435D-A9AD-8D34E7ED26CA}">
      <dgm:prSet/>
      <dgm:spPr/>
      <dgm:t>
        <a:bodyPr/>
        <a:lstStyle/>
        <a:p>
          <a:endParaRPr lang="en-US"/>
        </a:p>
      </dgm:t>
    </dgm:pt>
    <dgm:pt modelId="{901FBB64-9753-4AA8-AC10-B8F971CEC961}">
      <dgm:prSet phldrT="[Text]"/>
      <dgm:spPr/>
      <dgm:t>
        <a:bodyPr/>
        <a:lstStyle/>
        <a:p>
          <a:r>
            <a:rPr lang="en-US" dirty="0"/>
            <a:t>Skills Progression</a:t>
          </a:r>
        </a:p>
      </dgm:t>
    </dgm:pt>
    <dgm:pt modelId="{5C3E29DC-AD39-410E-BFC2-717B4D436B31}" type="parTrans" cxnId="{B2EFE19D-2713-45C9-BBDD-AA8CFA17F542}">
      <dgm:prSet/>
      <dgm:spPr/>
      <dgm:t>
        <a:bodyPr/>
        <a:lstStyle/>
        <a:p>
          <a:endParaRPr lang="en-US"/>
        </a:p>
      </dgm:t>
    </dgm:pt>
    <dgm:pt modelId="{99A9C642-D75B-439A-8E67-B4FE38725069}" type="sibTrans" cxnId="{B2EFE19D-2713-45C9-BBDD-AA8CFA17F542}">
      <dgm:prSet/>
      <dgm:spPr/>
      <dgm:t>
        <a:bodyPr/>
        <a:lstStyle/>
        <a:p>
          <a:endParaRPr lang="en-US"/>
        </a:p>
      </dgm:t>
    </dgm:pt>
    <dgm:pt modelId="{E0E4379F-BFC5-48E4-BB6B-77AC9C7A2A69}">
      <dgm:prSet phldrT="[Text]"/>
      <dgm:spPr/>
      <dgm:t>
        <a:bodyPr/>
        <a:lstStyle/>
        <a:p>
          <a:r>
            <a:rPr lang="en-US" dirty="0"/>
            <a:t>Educational Functioning Level (EFL)     </a:t>
          </a:r>
        </a:p>
        <a:p>
          <a:r>
            <a:rPr lang="en-US" dirty="0"/>
            <a:t>(two ways)</a:t>
          </a:r>
        </a:p>
      </dgm:t>
    </dgm:pt>
    <dgm:pt modelId="{99FF1CC4-4F68-4697-9698-F783B717344A}" type="parTrans" cxnId="{07D32AC8-07C4-48FD-BD12-99B8666CFFF6}">
      <dgm:prSet/>
      <dgm:spPr/>
      <dgm:t>
        <a:bodyPr/>
        <a:lstStyle/>
        <a:p>
          <a:endParaRPr lang="en-US"/>
        </a:p>
      </dgm:t>
    </dgm:pt>
    <dgm:pt modelId="{7271A4FC-3EAE-49A6-A869-C636C0880EA5}" type="sibTrans" cxnId="{07D32AC8-07C4-48FD-BD12-99B8666CFFF6}">
      <dgm:prSet/>
      <dgm:spPr/>
      <dgm:t>
        <a:bodyPr/>
        <a:lstStyle/>
        <a:p>
          <a:endParaRPr lang="en-US"/>
        </a:p>
      </dgm:t>
    </dgm:pt>
    <dgm:pt modelId="{DFAD5153-1714-4660-9905-122ADCF4CB02}" type="pres">
      <dgm:prSet presAssocID="{1B3DFC63-3B8F-4F7B-ADE2-FF8CF0DE25F9}" presName="diagram" presStyleCnt="0">
        <dgm:presLayoutVars>
          <dgm:dir/>
          <dgm:resizeHandles val="exact"/>
        </dgm:presLayoutVars>
      </dgm:prSet>
      <dgm:spPr/>
    </dgm:pt>
    <dgm:pt modelId="{7BC8948A-C1EF-469C-A07D-3BF5CEC637B2}" type="pres">
      <dgm:prSet presAssocID="{E22569A5-7C1B-4C0B-A20C-E3CD9080316A}" presName="node" presStyleLbl="node1" presStyleIdx="0" presStyleCnt="5">
        <dgm:presLayoutVars>
          <dgm:bulletEnabled val="1"/>
        </dgm:presLayoutVars>
      </dgm:prSet>
      <dgm:spPr/>
    </dgm:pt>
    <dgm:pt modelId="{B37370A3-CB9B-4FF5-A9C6-1DDEBB26DB67}" type="pres">
      <dgm:prSet presAssocID="{BBAB99F6-EA3C-47B6-BB10-F6BBD8AF704E}" presName="sibTrans" presStyleCnt="0"/>
      <dgm:spPr/>
    </dgm:pt>
    <dgm:pt modelId="{BB8032F9-B626-4CC5-8ADD-949E29A56A95}" type="pres">
      <dgm:prSet presAssocID="{78D44E99-0AD5-47A0-99CA-2AE73ECD94AD}" presName="node" presStyleLbl="node1" presStyleIdx="1" presStyleCnt="5">
        <dgm:presLayoutVars>
          <dgm:bulletEnabled val="1"/>
        </dgm:presLayoutVars>
      </dgm:prSet>
      <dgm:spPr/>
    </dgm:pt>
    <dgm:pt modelId="{26C24A19-B9F0-46F2-9975-A590FEE0078C}" type="pres">
      <dgm:prSet presAssocID="{8D63569A-2C07-445C-90B5-96693F586B8D}" presName="sibTrans" presStyleCnt="0"/>
      <dgm:spPr/>
    </dgm:pt>
    <dgm:pt modelId="{88513329-F8B0-4455-BD89-7E12BD0365FE}" type="pres">
      <dgm:prSet presAssocID="{4937B447-EC89-41CD-81DF-D1C096BBD309}" presName="node" presStyleLbl="node1" presStyleIdx="2" presStyleCnt="5">
        <dgm:presLayoutVars>
          <dgm:bulletEnabled val="1"/>
        </dgm:presLayoutVars>
      </dgm:prSet>
      <dgm:spPr/>
    </dgm:pt>
    <dgm:pt modelId="{ADEDA20B-09E9-4132-9433-A00D4B3D0F6C}" type="pres">
      <dgm:prSet presAssocID="{C6B0FF6D-99A4-4679-8C5C-376F6B10690D}" presName="sibTrans" presStyleCnt="0"/>
      <dgm:spPr/>
    </dgm:pt>
    <dgm:pt modelId="{A9C4BE54-C260-4595-B168-05E5420CC19B}" type="pres">
      <dgm:prSet presAssocID="{901FBB64-9753-4AA8-AC10-B8F971CEC961}" presName="node" presStyleLbl="node1" presStyleIdx="3" presStyleCnt="5">
        <dgm:presLayoutVars>
          <dgm:bulletEnabled val="1"/>
        </dgm:presLayoutVars>
      </dgm:prSet>
      <dgm:spPr/>
    </dgm:pt>
    <dgm:pt modelId="{EFCA2917-5025-4E3E-AD80-BFB735FC66F7}" type="pres">
      <dgm:prSet presAssocID="{99A9C642-D75B-439A-8E67-B4FE38725069}" presName="sibTrans" presStyleCnt="0"/>
      <dgm:spPr/>
    </dgm:pt>
    <dgm:pt modelId="{66DED1A6-FAF2-48A4-A6A1-A4AE6D228877}" type="pres">
      <dgm:prSet presAssocID="{E0E4379F-BFC5-48E4-BB6B-77AC9C7A2A69}" presName="node" presStyleLbl="node1" presStyleIdx="4" presStyleCnt="5">
        <dgm:presLayoutVars>
          <dgm:bulletEnabled val="1"/>
        </dgm:presLayoutVars>
      </dgm:prSet>
      <dgm:spPr/>
    </dgm:pt>
  </dgm:ptLst>
  <dgm:cxnLst>
    <dgm:cxn modelId="{7155D006-7826-437A-A774-3D1805667C36}" type="presOf" srcId="{78D44E99-0AD5-47A0-99CA-2AE73ECD94AD}" destId="{BB8032F9-B626-4CC5-8ADD-949E29A56A95}" srcOrd="0" destOrd="0" presId="urn:microsoft.com/office/officeart/2005/8/layout/default"/>
    <dgm:cxn modelId="{3FAE472D-2BCF-46A9-90E9-C5CA9BBEE51B}" type="presOf" srcId="{4937B447-EC89-41CD-81DF-D1C096BBD309}" destId="{88513329-F8B0-4455-BD89-7E12BD0365FE}" srcOrd="0" destOrd="0" presId="urn:microsoft.com/office/officeart/2005/8/layout/default"/>
    <dgm:cxn modelId="{C262F549-E990-49F3-8DF0-29A3743341F8}" type="presOf" srcId="{E0E4379F-BFC5-48E4-BB6B-77AC9C7A2A69}" destId="{66DED1A6-FAF2-48A4-A6A1-A4AE6D228877}" srcOrd="0" destOrd="0" presId="urn:microsoft.com/office/officeart/2005/8/layout/default"/>
    <dgm:cxn modelId="{0596FC49-2996-43A2-8F7B-AD3AD89BE7E2}" type="presOf" srcId="{1B3DFC63-3B8F-4F7B-ADE2-FF8CF0DE25F9}" destId="{DFAD5153-1714-4660-9905-122ADCF4CB02}" srcOrd="0" destOrd="0" presId="urn:microsoft.com/office/officeart/2005/8/layout/default"/>
    <dgm:cxn modelId="{7477C972-A032-41B5-BD94-0E8359434EB1}" type="presOf" srcId="{E22569A5-7C1B-4C0B-A20C-E3CD9080316A}" destId="{7BC8948A-C1EF-469C-A07D-3BF5CEC637B2}" srcOrd="0" destOrd="0" presId="urn:microsoft.com/office/officeart/2005/8/layout/default"/>
    <dgm:cxn modelId="{B2EFE19D-2713-45C9-BBDD-AA8CFA17F542}" srcId="{1B3DFC63-3B8F-4F7B-ADE2-FF8CF0DE25F9}" destId="{901FBB64-9753-4AA8-AC10-B8F971CEC961}" srcOrd="3" destOrd="0" parTransId="{5C3E29DC-AD39-410E-BFC2-717B4D436B31}" sibTransId="{99A9C642-D75B-439A-8E67-B4FE38725069}"/>
    <dgm:cxn modelId="{C8C8C0A1-BAED-4A99-9DA3-27693C872D96}" type="presOf" srcId="{901FBB64-9753-4AA8-AC10-B8F971CEC961}" destId="{A9C4BE54-C260-4595-B168-05E5420CC19B}" srcOrd="0" destOrd="0" presId="urn:microsoft.com/office/officeart/2005/8/layout/default"/>
    <dgm:cxn modelId="{005DF1BD-E784-4E75-8CFB-546125AA9455}" srcId="{1B3DFC63-3B8F-4F7B-ADE2-FF8CF0DE25F9}" destId="{78D44E99-0AD5-47A0-99CA-2AE73ECD94AD}" srcOrd="1" destOrd="0" parTransId="{559C1FDE-4A29-443A-8CFE-4837223E7B52}" sibTransId="{8D63569A-2C07-445C-90B5-96693F586B8D}"/>
    <dgm:cxn modelId="{495B85C5-864B-435D-A9AD-8D34E7ED26CA}" srcId="{1B3DFC63-3B8F-4F7B-ADE2-FF8CF0DE25F9}" destId="{4937B447-EC89-41CD-81DF-D1C096BBD309}" srcOrd="2" destOrd="0" parTransId="{4F503E80-6A0E-4F1B-A3E2-0A7E4CD4BF10}" sibTransId="{C6B0FF6D-99A4-4679-8C5C-376F6B10690D}"/>
    <dgm:cxn modelId="{07D32AC8-07C4-48FD-BD12-99B8666CFFF6}" srcId="{1B3DFC63-3B8F-4F7B-ADE2-FF8CF0DE25F9}" destId="{E0E4379F-BFC5-48E4-BB6B-77AC9C7A2A69}" srcOrd="4" destOrd="0" parTransId="{99FF1CC4-4F68-4697-9698-F783B717344A}" sibTransId="{7271A4FC-3EAE-49A6-A869-C636C0880EA5}"/>
    <dgm:cxn modelId="{C14DC2F2-7B03-4092-95A9-C7093FE185A0}" srcId="{1B3DFC63-3B8F-4F7B-ADE2-FF8CF0DE25F9}" destId="{E22569A5-7C1B-4C0B-A20C-E3CD9080316A}" srcOrd="0" destOrd="0" parTransId="{9B80310E-4DBC-4904-B144-94F314112164}" sibTransId="{BBAB99F6-EA3C-47B6-BB10-F6BBD8AF704E}"/>
    <dgm:cxn modelId="{5D214ECD-C5E2-485E-AB67-EBA8A853E587}" type="presParOf" srcId="{DFAD5153-1714-4660-9905-122ADCF4CB02}" destId="{7BC8948A-C1EF-469C-A07D-3BF5CEC637B2}" srcOrd="0" destOrd="0" presId="urn:microsoft.com/office/officeart/2005/8/layout/default"/>
    <dgm:cxn modelId="{0B2E124B-FB76-42F9-812F-E9E0E594DEEE}" type="presParOf" srcId="{DFAD5153-1714-4660-9905-122ADCF4CB02}" destId="{B37370A3-CB9B-4FF5-A9C6-1DDEBB26DB67}" srcOrd="1" destOrd="0" presId="urn:microsoft.com/office/officeart/2005/8/layout/default"/>
    <dgm:cxn modelId="{0F1EFD89-A775-40E4-B1AF-4ADE696BAEC4}" type="presParOf" srcId="{DFAD5153-1714-4660-9905-122ADCF4CB02}" destId="{BB8032F9-B626-4CC5-8ADD-949E29A56A95}" srcOrd="2" destOrd="0" presId="urn:microsoft.com/office/officeart/2005/8/layout/default"/>
    <dgm:cxn modelId="{D9A34E38-6B59-45C8-A70D-47B778939A04}" type="presParOf" srcId="{DFAD5153-1714-4660-9905-122ADCF4CB02}" destId="{26C24A19-B9F0-46F2-9975-A590FEE0078C}" srcOrd="3" destOrd="0" presId="urn:microsoft.com/office/officeart/2005/8/layout/default"/>
    <dgm:cxn modelId="{2443ABB6-B958-4469-BCC8-0BA1BDB2E4E7}" type="presParOf" srcId="{DFAD5153-1714-4660-9905-122ADCF4CB02}" destId="{88513329-F8B0-4455-BD89-7E12BD0365FE}" srcOrd="4" destOrd="0" presId="urn:microsoft.com/office/officeart/2005/8/layout/default"/>
    <dgm:cxn modelId="{0FD045C4-1BC1-460A-93B6-8CAC9B5E75D2}" type="presParOf" srcId="{DFAD5153-1714-4660-9905-122ADCF4CB02}" destId="{ADEDA20B-09E9-4132-9433-A00D4B3D0F6C}" srcOrd="5" destOrd="0" presId="urn:microsoft.com/office/officeart/2005/8/layout/default"/>
    <dgm:cxn modelId="{D7E37D28-36F3-459C-BCC6-A0DDDC8753C0}" type="presParOf" srcId="{DFAD5153-1714-4660-9905-122ADCF4CB02}" destId="{A9C4BE54-C260-4595-B168-05E5420CC19B}" srcOrd="6" destOrd="0" presId="urn:microsoft.com/office/officeart/2005/8/layout/default"/>
    <dgm:cxn modelId="{999AEAAD-B65B-491C-9935-D99E839C16BE}" type="presParOf" srcId="{DFAD5153-1714-4660-9905-122ADCF4CB02}" destId="{EFCA2917-5025-4E3E-AD80-BFB735FC66F7}" srcOrd="7" destOrd="0" presId="urn:microsoft.com/office/officeart/2005/8/layout/default"/>
    <dgm:cxn modelId="{5FEA2B23-8F27-4D40-94B4-87C03E3CB358}" type="presParOf" srcId="{DFAD5153-1714-4660-9905-122ADCF4CB02}" destId="{66DED1A6-FAF2-48A4-A6A1-A4AE6D228877}"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3DFC63-3B8F-4F7B-ADE2-FF8CF0DE25F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22569A5-7C1B-4C0B-A20C-E3CD9080316A}">
      <dgm:prSet phldrT="[Text]"/>
      <dgm:spPr>
        <a:solidFill>
          <a:schemeClr val="accent6">
            <a:lumMod val="60000"/>
            <a:lumOff val="40000"/>
          </a:schemeClr>
        </a:solidFill>
      </dgm:spPr>
      <dgm:t>
        <a:bodyPr/>
        <a:lstStyle/>
        <a:p>
          <a:r>
            <a:rPr lang="en-US" dirty="0"/>
            <a:t>Post-Secondary Transcript/ Report Card</a:t>
          </a:r>
        </a:p>
      </dgm:t>
    </dgm:pt>
    <dgm:pt modelId="{9B80310E-4DBC-4904-B144-94F314112164}" type="parTrans" cxnId="{C14DC2F2-7B03-4092-95A9-C7093FE185A0}">
      <dgm:prSet/>
      <dgm:spPr/>
      <dgm:t>
        <a:bodyPr/>
        <a:lstStyle/>
        <a:p>
          <a:endParaRPr lang="en-US"/>
        </a:p>
      </dgm:t>
    </dgm:pt>
    <dgm:pt modelId="{BBAB99F6-EA3C-47B6-BB10-F6BBD8AF704E}" type="sibTrans" cxnId="{C14DC2F2-7B03-4092-95A9-C7093FE185A0}">
      <dgm:prSet/>
      <dgm:spPr/>
      <dgm:t>
        <a:bodyPr/>
        <a:lstStyle/>
        <a:p>
          <a:endParaRPr lang="en-US"/>
        </a:p>
      </dgm:t>
    </dgm:pt>
    <dgm:pt modelId="{78D44E99-0AD5-47A0-99CA-2AE73ECD94AD}">
      <dgm:prSet phldrT="[Text]"/>
      <dgm:spPr>
        <a:solidFill>
          <a:schemeClr val="accent6">
            <a:lumMod val="60000"/>
            <a:lumOff val="40000"/>
          </a:schemeClr>
        </a:solidFill>
      </dgm:spPr>
      <dgm:t>
        <a:bodyPr/>
        <a:lstStyle/>
        <a:p>
          <a:r>
            <a:rPr lang="en-US" dirty="0"/>
            <a:t>Secondary Transcript/ Report Card</a:t>
          </a:r>
        </a:p>
      </dgm:t>
    </dgm:pt>
    <dgm:pt modelId="{559C1FDE-4A29-443A-8CFE-4837223E7B52}" type="parTrans" cxnId="{005DF1BD-E784-4E75-8CFB-546125AA9455}">
      <dgm:prSet/>
      <dgm:spPr/>
      <dgm:t>
        <a:bodyPr/>
        <a:lstStyle/>
        <a:p>
          <a:endParaRPr lang="en-US"/>
        </a:p>
      </dgm:t>
    </dgm:pt>
    <dgm:pt modelId="{8D63569A-2C07-445C-90B5-96693F586B8D}" type="sibTrans" cxnId="{005DF1BD-E784-4E75-8CFB-546125AA9455}">
      <dgm:prSet/>
      <dgm:spPr/>
      <dgm:t>
        <a:bodyPr/>
        <a:lstStyle/>
        <a:p>
          <a:endParaRPr lang="en-US"/>
        </a:p>
      </dgm:t>
    </dgm:pt>
    <dgm:pt modelId="{4937B447-EC89-41CD-81DF-D1C096BBD309}">
      <dgm:prSet phldrT="[Text]"/>
      <dgm:spPr>
        <a:solidFill>
          <a:schemeClr val="accent6">
            <a:lumMod val="60000"/>
            <a:lumOff val="40000"/>
          </a:schemeClr>
        </a:solidFill>
      </dgm:spPr>
      <dgm:t>
        <a:bodyPr/>
        <a:lstStyle/>
        <a:p>
          <a:r>
            <a:rPr lang="en-US" dirty="0"/>
            <a:t>Training Milestone</a:t>
          </a:r>
        </a:p>
      </dgm:t>
    </dgm:pt>
    <dgm:pt modelId="{4F503E80-6A0E-4F1B-A3E2-0A7E4CD4BF10}" type="parTrans" cxnId="{495B85C5-864B-435D-A9AD-8D34E7ED26CA}">
      <dgm:prSet/>
      <dgm:spPr/>
      <dgm:t>
        <a:bodyPr/>
        <a:lstStyle/>
        <a:p>
          <a:endParaRPr lang="en-US"/>
        </a:p>
      </dgm:t>
    </dgm:pt>
    <dgm:pt modelId="{C6B0FF6D-99A4-4679-8C5C-376F6B10690D}" type="sibTrans" cxnId="{495B85C5-864B-435D-A9AD-8D34E7ED26CA}">
      <dgm:prSet/>
      <dgm:spPr/>
      <dgm:t>
        <a:bodyPr/>
        <a:lstStyle/>
        <a:p>
          <a:endParaRPr lang="en-US"/>
        </a:p>
      </dgm:t>
    </dgm:pt>
    <dgm:pt modelId="{901FBB64-9753-4AA8-AC10-B8F971CEC961}">
      <dgm:prSet phldrT="[Text]"/>
      <dgm:spPr>
        <a:solidFill>
          <a:schemeClr val="accent6">
            <a:lumMod val="60000"/>
            <a:lumOff val="40000"/>
          </a:schemeClr>
        </a:solidFill>
      </dgm:spPr>
      <dgm:t>
        <a:bodyPr/>
        <a:lstStyle/>
        <a:p>
          <a:r>
            <a:rPr lang="en-US" dirty="0"/>
            <a:t>Skills Progression</a:t>
          </a:r>
        </a:p>
      </dgm:t>
    </dgm:pt>
    <dgm:pt modelId="{5C3E29DC-AD39-410E-BFC2-717B4D436B31}" type="parTrans" cxnId="{B2EFE19D-2713-45C9-BBDD-AA8CFA17F542}">
      <dgm:prSet/>
      <dgm:spPr/>
      <dgm:t>
        <a:bodyPr/>
        <a:lstStyle/>
        <a:p>
          <a:endParaRPr lang="en-US"/>
        </a:p>
      </dgm:t>
    </dgm:pt>
    <dgm:pt modelId="{99A9C642-D75B-439A-8E67-B4FE38725069}" type="sibTrans" cxnId="{B2EFE19D-2713-45C9-BBDD-AA8CFA17F542}">
      <dgm:prSet/>
      <dgm:spPr/>
      <dgm:t>
        <a:bodyPr/>
        <a:lstStyle/>
        <a:p>
          <a:endParaRPr lang="en-US"/>
        </a:p>
      </dgm:t>
    </dgm:pt>
    <dgm:pt modelId="{E0E4379F-BFC5-48E4-BB6B-77AC9C7A2A69}">
      <dgm:prSet phldrT="[Text]"/>
      <dgm:spPr>
        <a:solidFill>
          <a:schemeClr val="accent2">
            <a:lumMod val="60000"/>
            <a:lumOff val="40000"/>
          </a:schemeClr>
        </a:solidFill>
        <a:effectLst>
          <a:glow rad="228600">
            <a:schemeClr val="accent3">
              <a:satMod val="175000"/>
              <a:alpha val="40000"/>
            </a:schemeClr>
          </a:glow>
        </a:effectLst>
      </dgm:spPr>
      <dgm:t>
        <a:bodyPr/>
        <a:lstStyle/>
        <a:p>
          <a:r>
            <a:rPr lang="en-US" dirty="0"/>
            <a:t>Educational Functioning Level (EFL)     </a:t>
          </a:r>
        </a:p>
        <a:p>
          <a:r>
            <a:rPr lang="en-US" dirty="0"/>
            <a:t>(two ways)</a:t>
          </a:r>
        </a:p>
      </dgm:t>
    </dgm:pt>
    <dgm:pt modelId="{99FF1CC4-4F68-4697-9698-F783B717344A}" type="parTrans" cxnId="{07D32AC8-07C4-48FD-BD12-99B8666CFFF6}">
      <dgm:prSet/>
      <dgm:spPr/>
      <dgm:t>
        <a:bodyPr/>
        <a:lstStyle/>
        <a:p>
          <a:endParaRPr lang="en-US"/>
        </a:p>
      </dgm:t>
    </dgm:pt>
    <dgm:pt modelId="{7271A4FC-3EAE-49A6-A869-C636C0880EA5}" type="sibTrans" cxnId="{07D32AC8-07C4-48FD-BD12-99B8666CFFF6}">
      <dgm:prSet/>
      <dgm:spPr/>
      <dgm:t>
        <a:bodyPr/>
        <a:lstStyle/>
        <a:p>
          <a:endParaRPr lang="en-US"/>
        </a:p>
      </dgm:t>
    </dgm:pt>
    <dgm:pt modelId="{DFAD5153-1714-4660-9905-122ADCF4CB02}" type="pres">
      <dgm:prSet presAssocID="{1B3DFC63-3B8F-4F7B-ADE2-FF8CF0DE25F9}" presName="diagram" presStyleCnt="0">
        <dgm:presLayoutVars>
          <dgm:dir/>
          <dgm:resizeHandles val="exact"/>
        </dgm:presLayoutVars>
      </dgm:prSet>
      <dgm:spPr/>
    </dgm:pt>
    <dgm:pt modelId="{7BC8948A-C1EF-469C-A07D-3BF5CEC637B2}" type="pres">
      <dgm:prSet presAssocID="{E22569A5-7C1B-4C0B-A20C-E3CD9080316A}" presName="node" presStyleLbl="node1" presStyleIdx="0" presStyleCnt="5">
        <dgm:presLayoutVars>
          <dgm:bulletEnabled val="1"/>
        </dgm:presLayoutVars>
      </dgm:prSet>
      <dgm:spPr/>
    </dgm:pt>
    <dgm:pt modelId="{B37370A3-CB9B-4FF5-A9C6-1DDEBB26DB67}" type="pres">
      <dgm:prSet presAssocID="{BBAB99F6-EA3C-47B6-BB10-F6BBD8AF704E}" presName="sibTrans" presStyleCnt="0"/>
      <dgm:spPr/>
    </dgm:pt>
    <dgm:pt modelId="{BB8032F9-B626-4CC5-8ADD-949E29A56A95}" type="pres">
      <dgm:prSet presAssocID="{78D44E99-0AD5-47A0-99CA-2AE73ECD94AD}" presName="node" presStyleLbl="node1" presStyleIdx="1" presStyleCnt="5">
        <dgm:presLayoutVars>
          <dgm:bulletEnabled val="1"/>
        </dgm:presLayoutVars>
      </dgm:prSet>
      <dgm:spPr/>
    </dgm:pt>
    <dgm:pt modelId="{26C24A19-B9F0-46F2-9975-A590FEE0078C}" type="pres">
      <dgm:prSet presAssocID="{8D63569A-2C07-445C-90B5-96693F586B8D}" presName="sibTrans" presStyleCnt="0"/>
      <dgm:spPr/>
    </dgm:pt>
    <dgm:pt modelId="{88513329-F8B0-4455-BD89-7E12BD0365FE}" type="pres">
      <dgm:prSet presAssocID="{4937B447-EC89-41CD-81DF-D1C096BBD309}" presName="node" presStyleLbl="node1" presStyleIdx="2" presStyleCnt="5">
        <dgm:presLayoutVars>
          <dgm:bulletEnabled val="1"/>
        </dgm:presLayoutVars>
      </dgm:prSet>
      <dgm:spPr/>
    </dgm:pt>
    <dgm:pt modelId="{ADEDA20B-09E9-4132-9433-A00D4B3D0F6C}" type="pres">
      <dgm:prSet presAssocID="{C6B0FF6D-99A4-4679-8C5C-376F6B10690D}" presName="sibTrans" presStyleCnt="0"/>
      <dgm:spPr/>
    </dgm:pt>
    <dgm:pt modelId="{A9C4BE54-C260-4595-B168-05E5420CC19B}" type="pres">
      <dgm:prSet presAssocID="{901FBB64-9753-4AA8-AC10-B8F971CEC961}" presName="node" presStyleLbl="node1" presStyleIdx="3" presStyleCnt="5">
        <dgm:presLayoutVars>
          <dgm:bulletEnabled val="1"/>
        </dgm:presLayoutVars>
      </dgm:prSet>
      <dgm:spPr/>
    </dgm:pt>
    <dgm:pt modelId="{EFCA2917-5025-4E3E-AD80-BFB735FC66F7}" type="pres">
      <dgm:prSet presAssocID="{99A9C642-D75B-439A-8E67-B4FE38725069}" presName="sibTrans" presStyleCnt="0"/>
      <dgm:spPr/>
    </dgm:pt>
    <dgm:pt modelId="{66DED1A6-FAF2-48A4-A6A1-A4AE6D228877}" type="pres">
      <dgm:prSet presAssocID="{E0E4379F-BFC5-48E4-BB6B-77AC9C7A2A69}" presName="node" presStyleLbl="node1" presStyleIdx="4" presStyleCnt="5">
        <dgm:presLayoutVars>
          <dgm:bulletEnabled val="1"/>
        </dgm:presLayoutVars>
      </dgm:prSet>
      <dgm:spPr/>
    </dgm:pt>
  </dgm:ptLst>
  <dgm:cxnLst>
    <dgm:cxn modelId="{7155D006-7826-437A-A774-3D1805667C36}" type="presOf" srcId="{78D44E99-0AD5-47A0-99CA-2AE73ECD94AD}" destId="{BB8032F9-B626-4CC5-8ADD-949E29A56A95}" srcOrd="0" destOrd="0" presId="urn:microsoft.com/office/officeart/2005/8/layout/default"/>
    <dgm:cxn modelId="{3FAE472D-2BCF-46A9-90E9-C5CA9BBEE51B}" type="presOf" srcId="{4937B447-EC89-41CD-81DF-D1C096BBD309}" destId="{88513329-F8B0-4455-BD89-7E12BD0365FE}" srcOrd="0" destOrd="0" presId="urn:microsoft.com/office/officeart/2005/8/layout/default"/>
    <dgm:cxn modelId="{C262F549-E990-49F3-8DF0-29A3743341F8}" type="presOf" srcId="{E0E4379F-BFC5-48E4-BB6B-77AC9C7A2A69}" destId="{66DED1A6-FAF2-48A4-A6A1-A4AE6D228877}" srcOrd="0" destOrd="0" presId="urn:microsoft.com/office/officeart/2005/8/layout/default"/>
    <dgm:cxn modelId="{0596FC49-2996-43A2-8F7B-AD3AD89BE7E2}" type="presOf" srcId="{1B3DFC63-3B8F-4F7B-ADE2-FF8CF0DE25F9}" destId="{DFAD5153-1714-4660-9905-122ADCF4CB02}" srcOrd="0" destOrd="0" presId="urn:microsoft.com/office/officeart/2005/8/layout/default"/>
    <dgm:cxn modelId="{7477C972-A032-41B5-BD94-0E8359434EB1}" type="presOf" srcId="{E22569A5-7C1B-4C0B-A20C-E3CD9080316A}" destId="{7BC8948A-C1EF-469C-A07D-3BF5CEC637B2}" srcOrd="0" destOrd="0" presId="urn:microsoft.com/office/officeart/2005/8/layout/default"/>
    <dgm:cxn modelId="{B2EFE19D-2713-45C9-BBDD-AA8CFA17F542}" srcId="{1B3DFC63-3B8F-4F7B-ADE2-FF8CF0DE25F9}" destId="{901FBB64-9753-4AA8-AC10-B8F971CEC961}" srcOrd="3" destOrd="0" parTransId="{5C3E29DC-AD39-410E-BFC2-717B4D436B31}" sibTransId="{99A9C642-D75B-439A-8E67-B4FE38725069}"/>
    <dgm:cxn modelId="{C8C8C0A1-BAED-4A99-9DA3-27693C872D96}" type="presOf" srcId="{901FBB64-9753-4AA8-AC10-B8F971CEC961}" destId="{A9C4BE54-C260-4595-B168-05E5420CC19B}" srcOrd="0" destOrd="0" presId="urn:microsoft.com/office/officeart/2005/8/layout/default"/>
    <dgm:cxn modelId="{005DF1BD-E784-4E75-8CFB-546125AA9455}" srcId="{1B3DFC63-3B8F-4F7B-ADE2-FF8CF0DE25F9}" destId="{78D44E99-0AD5-47A0-99CA-2AE73ECD94AD}" srcOrd="1" destOrd="0" parTransId="{559C1FDE-4A29-443A-8CFE-4837223E7B52}" sibTransId="{8D63569A-2C07-445C-90B5-96693F586B8D}"/>
    <dgm:cxn modelId="{495B85C5-864B-435D-A9AD-8D34E7ED26CA}" srcId="{1B3DFC63-3B8F-4F7B-ADE2-FF8CF0DE25F9}" destId="{4937B447-EC89-41CD-81DF-D1C096BBD309}" srcOrd="2" destOrd="0" parTransId="{4F503E80-6A0E-4F1B-A3E2-0A7E4CD4BF10}" sibTransId="{C6B0FF6D-99A4-4679-8C5C-376F6B10690D}"/>
    <dgm:cxn modelId="{07D32AC8-07C4-48FD-BD12-99B8666CFFF6}" srcId="{1B3DFC63-3B8F-4F7B-ADE2-FF8CF0DE25F9}" destId="{E0E4379F-BFC5-48E4-BB6B-77AC9C7A2A69}" srcOrd="4" destOrd="0" parTransId="{99FF1CC4-4F68-4697-9698-F783B717344A}" sibTransId="{7271A4FC-3EAE-49A6-A869-C636C0880EA5}"/>
    <dgm:cxn modelId="{C14DC2F2-7B03-4092-95A9-C7093FE185A0}" srcId="{1B3DFC63-3B8F-4F7B-ADE2-FF8CF0DE25F9}" destId="{E22569A5-7C1B-4C0B-A20C-E3CD9080316A}" srcOrd="0" destOrd="0" parTransId="{9B80310E-4DBC-4904-B144-94F314112164}" sibTransId="{BBAB99F6-EA3C-47B6-BB10-F6BBD8AF704E}"/>
    <dgm:cxn modelId="{5D214ECD-C5E2-485E-AB67-EBA8A853E587}" type="presParOf" srcId="{DFAD5153-1714-4660-9905-122ADCF4CB02}" destId="{7BC8948A-C1EF-469C-A07D-3BF5CEC637B2}" srcOrd="0" destOrd="0" presId="urn:microsoft.com/office/officeart/2005/8/layout/default"/>
    <dgm:cxn modelId="{0B2E124B-FB76-42F9-812F-E9E0E594DEEE}" type="presParOf" srcId="{DFAD5153-1714-4660-9905-122ADCF4CB02}" destId="{B37370A3-CB9B-4FF5-A9C6-1DDEBB26DB67}" srcOrd="1" destOrd="0" presId="urn:microsoft.com/office/officeart/2005/8/layout/default"/>
    <dgm:cxn modelId="{0F1EFD89-A775-40E4-B1AF-4ADE696BAEC4}" type="presParOf" srcId="{DFAD5153-1714-4660-9905-122ADCF4CB02}" destId="{BB8032F9-B626-4CC5-8ADD-949E29A56A95}" srcOrd="2" destOrd="0" presId="urn:microsoft.com/office/officeart/2005/8/layout/default"/>
    <dgm:cxn modelId="{D9A34E38-6B59-45C8-A70D-47B778939A04}" type="presParOf" srcId="{DFAD5153-1714-4660-9905-122ADCF4CB02}" destId="{26C24A19-B9F0-46F2-9975-A590FEE0078C}" srcOrd="3" destOrd="0" presId="urn:microsoft.com/office/officeart/2005/8/layout/default"/>
    <dgm:cxn modelId="{2443ABB6-B958-4469-BCC8-0BA1BDB2E4E7}" type="presParOf" srcId="{DFAD5153-1714-4660-9905-122ADCF4CB02}" destId="{88513329-F8B0-4455-BD89-7E12BD0365FE}" srcOrd="4" destOrd="0" presId="urn:microsoft.com/office/officeart/2005/8/layout/default"/>
    <dgm:cxn modelId="{0FD045C4-1BC1-460A-93B6-8CAC9B5E75D2}" type="presParOf" srcId="{DFAD5153-1714-4660-9905-122ADCF4CB02}" destId="{ADEDA20B-09E9-4132-9433-A00D4B3D0F6C}" srcOrd="5" destOrd="0" presId="urn:microsoft.com/office/officeart/2005/8/layout/default"/>
    <dgm:cxn modelId="{D7E37D28-36F3-459C-BCC6-A0DDDC8753C0}" type="presParOf" srcId="{DFAD5153-1714-4660-9905-122ADCF4CB02}" destId="{A9C4BE54-C260-4595-B168-05E5420CC19B}" srcOrd="6" destOrd="0" presId="urn:microsoft.com/office/officeart/2005/8/layout/default"/>
    <dgm:cxn modelId="{999AEAAD-B65B-491C-9935-D99E839C16BE}" type="presParOf" srcId="{DFAD5153-1714-4660-9905-122ADCF4CB02}" destId="{EFCA2917-5025-4E3E-AD80-BFB735FC66F7}" srcOrd="7" destOrd="0" presId="urn:microsoft.com/office/officeart/2005/8/layout/default"/>
    <dgm:cxn modelId="{5FEA2B23-8F27-4D40-94B4-87C03E3CB358}" type="presParOf" srcId="{DFAD5153-1714-4660-9905-122ADCF4CB02}" destId="{66DED1A6-FAF2-48A4-A6A1-A4AE6D228877}"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3DFC63-3B8F-4F7B-ADE2-FF8CF0DE25F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22569A5-7C1B-4C0B-A20C-E3CD9080316A}">
      <dgm:prSet phldrT="[Text]"/>
      <dgm:spPr>
        <a:solidFill>
          <a:schemeClr val="accent6">
            <a:lumMod val="60000"/>
            <a:lumOff val="40000"/>
          </a:schemeClr>
        </a:solidFill>
      </dgm:spPr>
      <dgm:t>
        <a:bodyPr/>
        <a:lstStyle/>
        <a:p>
          <a:r>
            <a:rPr lang="en-US" dirty="0"/>
            <a:t>Post-Secondary Transcript/ Report Card</a:t>
          </a:r>
        </a:p>
      </dgm:t>
    </dgm:pt>
    <dgm:pt modelId="{9B80310E-4DBC-4904-B144-94F314112164}" type="parTrans" cxnId="{C14DC2F2-7B03-4092-95A9-C7093FE185A0}">
      <dgm:prSet/>
      <dgm:spPr/>
      <dgm:t>
        <a:bodyPr/>
        <a:lstStyle/>
        <a:p>
          <a:endParaRPr lang="en-US"/>
        </a:p>
      </dgm:t>
    </dgm:pt>
    <dgm:pt modelId="{BBAB99F6-EA3C-47B6-BB10-F6BBD8AF704E}" type="sibTrans" cxnId="{C14DC2F2-7B03-4092-95A9-C7093FE185A0}">
      <dgm:prSet/>
      <dgm:spPr/>
      <dgm:t>
        <a:bodyPr/>
        <a:lstStyle/>
        <a:p>
          <a:endParaRPr lang="en-US"/>
        </a:p>
      </dgm:t>
    </dgm:pt>
    <dgm:pt modelId="{78D44E99-0AD5-47A0-99CA-2AE73ECD94AD}">
      <dgm:prSet phldrT="[Text]"/>
      <dgm:spPr>
        <a:solidFill>
          <a:schemeClr val="accent6">
            <a:lumMod val="60000"/>
            <a:lumOff val="40000"/>
          </a:schemeClr>
        </a:solidFill>
      </dgm:spPr>
      <dgm:t>
        <a:bodyPr/>
        <a:lstStyle/>
        <a:p>
          <a:r>
            <a:rPr lang="en-US" dirty="0"/>
            <a:t>Secondary Transcript/ Report Card</a:t>
          </a:r>
        </a:p>
      </dgm:t>
    </dgm:pt>
    <dgm:pt modelId="{559C1FDE-4A29-443A-8CFE-4837223E7B52}" type="parTrans" cxnId="{005DF1BD-E784-4E75-8CFB-546125AA9455}">
      <dgm:prSet/>
      <dgm:spPr/>
      <dgm:t>
        <a:bodyPr/>
        <a:lstStyle/>
        <a:p>
          <a:endParaRPr lang="en-US"/>
        </a:p>
      </dgm:t>
    </dgm:pt>
    <dgm:pt modelId="{8D63569A-2C07-445C-90B5-96693F586B8D}" type="sibTrans" cxnId="{005DF1BD-E784-4E75-8CFB-546125AA9455}">
      <dgm:prSet/>
      <dgm:spPr/>
      <dgm:t>
        <a:bodyPr/>
        <a:lstStyle/>
        <a:p>
          <a:endParaRPr lang="en-US"/>
        </a:p>
      </dgm:t>
    </dgm:pt>
    <dgm:pt modelId="{4937B447-EC89-41CD-81DF-D1C096BBD309}">
      <dgm:prSet phldrT="[Text]"/>
      <dgm:spPr>
        <a:solidFill>
          <a:schemeClr val="accent6">
            <a:lumMod val="60000"/>
            <a:lumOff val="40000"/>
          </a:schemeClr>
        </a:solidFill>
      </dgm:spPr>
      <dgm:t>
        <a:bodyPr/>
        <a:lstStyle/>
        <a:p>
          <a:r>
            <a:rPr lang="en-US" dirty="0"/>
            <a:t>Training Milestone</a:t>
          </a:r>
        </a:p>
      </dgm:t>
    </dgm:pt>
    <dgm:pt modelId="{4F503E80-6A0E-4F1B-A3E2-0A7E4CD4BF10}" type="parTrans" cxnId="{495B85C5-864B-435D-A9AD-8D34E7ED26CA}">
      <dgm:prSet/>
      <dgm:spPr/>
      <dgm:t>
        <a:bodyPr/>
        <a:lstStyle/>
        <a:p>
          <a:endParaRPr lang="en-US"/>
        </a:p>
      </dgm:t>
    </dgm:pt>
    <dgm:pt modelId="{C6B0FF6D-99A4-4679-8C5C-376F6B10690D}" type="sibTrans" cxnId="{495B85C5-864B-435D-A9AD-8D34E7ED26CA}">
      <dgm:prSet/>
      <dgm:spPr/>
      <dgm:t>
        <a:bodyPr/>
        <a:lstStyle/>
        <a:p>
          <a:endParaRPr lang="en-US"/>
        </a:p>
      </dgm:t>
    </dgm:pt>
    <dgm:pt modelId="{901FBB64-9753-4AA8-AC10-B8F971CEC961}">
      <dgm:prSet phldrT="[Text]"/>
      <dgm:spPr>
        <a:solidFill>
          <a:schemeClr val="accent6">
            <a:lumMod val="60000"/>
            <a:lumOff val="40000"/>
          </a:schemeClr>
        </a:solidFill>
      </dgm:spPr>
      <dgm:t>
        <a:bodyPr/>
        <a:lstStyle/>
        <a:p>
          <a:r>
            <a:rPr lang="en-US" dirty="0"/>
            <a:t>Skills Progression</a:t>
          </a:r>
        </a:p>
      </dgm:t>
    </dgm:pt>
    <dgm:pt modelId="{5C3E29DC-AD39-410E-BFC2-717B4D436B31}" type="parTrans" cxnId="{B2EFE19D-2713-45C9-BBDD-AA8CFA17F542}">
      <dgm:prSet/>
      <dgm:spPr/>
      <dgm:t>
        <a:bodyPr/>
        <a:lstStyle/>
        <a:p>
          <a:endParaRPr lang="en-US"/>
        </a:p>
      </dgm:t>
    </dgm:pt>
    <dgm:pt modelId="{99A9C642-D75B-439A-8E67-B4FE38725069}" type="sibTrans" cxnId="{B2EFE19D-2713-45C9-BBDD-AA8CFA17F542}">
      <dgm:prSet/>
      <dgm:spPr/>
      <dgm:t>
        <a:bodyPr/>
        <a:lstStyle/>
        <a:p>
          <a:endParaRPr lang="en-US"/>
        </a:p>
      </dgm:t>
    </dgm:pt>
    <dgm:pt modelId="{E0E4379F-BFC5-48E4-BB6B-77AC9C7A2A69}">
      <dgm:prSet phldrT="[Text]"/>
      <dgm:spPr>
        <a:solidFill>
          <a:schemeClr val="accent2">
            <a:lumMod val="60000"/>
            <a:lumOff val="40000"/>
          </a:schemeClr>
        </a:solidFill>
        <a:effectLst>
          <a:glow rad="228600">
            <a:schemeClr val="accent3">
              <a:satMod val="175000"/>
              <a:alpha val="40000"/>
            </a:schemeClr>
          </a:glow>
        </a:effectLst>
      </dgm:spPr>
      <dgm:t>
        <a:bodyPr/>
        <a:lstStyle/>
        <a:p>
          <a:r>
            <a:rPr lang="en-US" dirty="0"/>
            <a:t>Educational Functioning Level (EFL)     </a:t>
          </a:r>
        </a:p>
        <a:p>
          <a:r>
            <a:rPr lang="en-US" dirty="0"/>
            <a:t>(two ways)</a:t>
          </a:r>
        </a:p>
      </dgm:t>
    </dgm:pt>
    <dgm:pt modelId="{99FF1CC4-4F68-4697-9698-F783B717344A}" type="parTrans" cxnId="{07D32AC8-07C4-48FD-BD12-99B8666CFFF6}">
      <dgm:prSet/>
      <dgm:spPr/>
      <dgm:t>
        <a:bodyPr/>
        <a:lstStyle/>
        <a:p>
          <a:endParaRPr lang="en-US"/>
        </a:p>
      </dgm:t>
    </dgm:pt>
    <dgm:pt modelId="{7271A4FC-3EAE-49A6-A869-C636C0880EA5}" type="sibTrans" cxnId="{07D32AC8-07C4-48FD-BD12-99B8666CFFF6}">
      <dgm:prSet/>
      <dgm:spPr/>
      <dgm:t>
        <a:bodyPr/>
        <a:lstStyle/>
        <a:p>
          <a:endParaRPr lang="en-US"/>
        </a:p>
      </dgm:t>
    </dgm:pt>
    <dgm:pt modelId="{DFAD5153-1714-4660-9905-122ADCF4CB02}" type="pres">
      <dgm:prSet presAssocID="{1B3DFC63-3B8F-4F7B-ADE2-FF8CF0DE25F9}" presName="diagram" presStyleCnt="0">
        <dgm:presLayoutVars>
          <dgm:dir/>
          <dgm:resizeHandles val="exact"/>
        </dgm:presLayoutVars>
      </dgm:prSet>
      <dgm:spPr/>
    </dgm:pt>
    <dgm:pt modelId="{7BC8948A-C1EF-469C-A07D-3BF5CEC637B2}" type="pres">
      <dgm:prSet presAssocID="{E22569A5-7C1B-4C0B-A20C-E3CD9080316A}" presName="node" presStyleLbl="node1" presStyleIdx="0" presStyleCnt="5">
        <dgm:presLayoutVars>
          <dgm:bulletEnabled val="1"/>
        </dgm:presLayoutVars>
      </dgm:prSet>
      <dgm:spPr/>
    </dgm:pt>
    <dgm:pt modelId="{B37370A3-CB9B-4FF5-A9C6-1DDEBB26DB67}" type="pres">
      <dgm:prSet presAssocID="{BBAB99F6-EA3C-47B6-BB10-F6BBD8AF704E}" presName="sibTrans" presStyleCnt="0"/>
      <dgm:spPr/>
    </dgm:pt>
    <dgm:pt modelId="{BB8032F9-B626-4CC5-8ADD-949E29A56A95}" type="pres">
      <dgm:prSet presAssocID="{78D44E99-0AD5-47A0-99CA-2AE73ECD94AD}" presName="node" presStyleLbl="node1" presStyleIdx="1" presStyleCnt="5">
        <dgm:presLayoutVars>
          <dgm:bulletEnabled val="1"/>
        </dgm:presLayoutVars>
      </dgm:prSet>
      <dgm:spPr/>
    </dgm:pt>
    <dgm:pt modelId="{26C24A19-B9F0-46F2-9975-A590FEE0078C}" type="pres">
      <dgm:prSet presAssocID="{8D63569A-2C07-445C-90B5-96693F586B8D}" presName="sibTrans" presStyleCnt="0"/>
      <dgm:spPr/>
    </dgm:pt>
    <dgm:pt modelId="{88513329-F8B0-4455-BD89-7E12BD0365FE}" type="pres">
      <dgm:prSet presAssocID="{4937B447-EC89-41CD-81DF-D1C096BBD309}" presName="node" presStyleLbl="node1" presStyleIdx="2" presStyleCnt="5">
        <dgm:presLayoutVars>
          <dgm:bulletEnabled val="1"/>
        </dgm:presLayoutVars>
      </dgm:prSet>
      <dgm:spPr/>
    </dgm:pt>
    <dgm:pt modelId="{ADEDA20B-09E9-4132-9433-A00D4B3D0F6C}" type="pres">
      <dgm:prSet presAssocID="{C6B0FF6D-99A4-4679-8C5C-376F6B10690D}" presName="sibTrans" presStyleCnt="0"/>
      <dgm:spPr/>
    </dgm:pt>
    <dgm:pt modelId="{A9C4BE54-C260-4595-B168-05E5420CC19B}" type="pres">
      <dgm:prSet presAssocID="{901FBB64-9753-4AA8-AC10-B8F971CEC961}" presName="node" presStyleLbl="node1" presStyleIdx="3" presStyleCnt="5">
        <dgm:presLayoutVars>
          <dgm:bulletEnabled val="1"/>
        </dgm:presLayoutVars>
      </dgm:prSet>
      <dgm:spPr/>
    </dgm:pt>
    <dgm:pt modelId="{EFCA2917-5025-4E3E-AD80-BFB735FC66F7}" type="pres">
      <dgm:prSet presAssocID="{99A9C642-D75B-439A-8E67-B4FE38725069}" presName="sibTrans" presStyleCnt="0"/>
      <dgm:spPr/>
    </dgm:pt>
    <dgm:pt modelId="{66DED1A6-FAF2-48A4-A6A1-A4AE6D228877}" type="pres">
      <dgm:prSet presAssocID="{E0E4379F-BFC5-48E4-BB6B-77AC9C7A2A69}" presName="node" presStyleLbl="node1" presStyleIdx="4" presStyleCnt="5">
        <dgm:presLayoutVars>
          <dgm:bulletEnabled val="1"/>
        </dgm:presLayoutVars>
      </dgm:prSet>
      <dgm:spPr/>
    </dgm:pt>
  </dgm:ptLst>
  <dgm:cxnLst>
    <dgm:cxn modelId="{7155D006-7826-437A-A774-3D1805667C36}" type="presOf" srcId="{78D44E99-0AD5-47A0-99CA-2AE73ECD94AD}" destId="{BB8032F9-B626-4CC5-8ADD-949E29A56A95}" srcOrd="0" destOrd="0" presId="urn:microsoft.com/office/officeart/2005/8/layout/default"/>
    <dgm:cxn modelId="{3FAE472D-2BCF-46A9-90E9-C5CA9BBEE51B}" type="presOf" srcId="{4937B447-EC89-41CD-81DF-D1C096BBD309}" destId="{88513329-F8B0-4455-BD89-7E12BD0365FE}" srcOrd="0" destOrd="0" presId="urn:microsoft.com/office/officeart/2005/8/layout/default"/>
    <dgm:cxn modelId="{C262F549-E990-49F3-8DF0-29A3743341F8}" type="presOf" srcId="{E0E4379F-BFC5-48E4-BB6B-77AC9C7A2A69}" destId="{66DED1A6-FAF2-48A4-A6A1-A4AE6D228877}" srcOrd="0" destOrd="0" presId="urn:microsoft.com/office/officeart/2005/8/layout/default"/>
    <dgm:cxn modelId="{0596FC49-2996-43A2-8F7B-AD3AD89BE7E2}" type="presOf" srcId="{1B3DFC63-3B8F-4F7B-ADE2-FF8CF0DE25F9}" destId="{DFAD5153-1714-4660-9905-122ADCF4CB02}" srcOrd="0" destOrd="0" presId="urn:microsoft.com/office/officeart/2005/8/layout/default"/>
    <dgm:cxn modelId="{7477C972-A032-41B5-BD94-0E8359434EB1}" type="presOf" srcId="{E22569A5-7C1B-4C0B-A20C-E3CD9080316A}" destId="{7BC8948A-C1EF-469C-A07D-3BF5CEC637B2}" srcOrd="0" destOrd="0" presId="urn:microsoft.com/office/officeart/2005/8/layout/default"/>
    <dgm:cxn modelId="{B2EFE19D-2713-45C9-BBDD-AA8CFA17F542}" srcId="{1B3DFC63-3B8F-4F7B-ADE2-FF8CF0DE25F9}" destId="{901FBB64-9753-4AA8-AC10-B8F971CEC961}" srcOrd="3" destOrd="0" parTransId="{5C3E29DC-AD39-410E-BFC2-717B4D436B31}" sibTransId="{99A9C642-D75B-439A-8E67-B4FE38725069}"/>
    <dgm:cxn modelId="{C8C8C0A1-BAED-4A99-9DA3-27693C872D96}" type="presOf" srcId="{901FBB64-9753-4AA8-AC10-B8F971CEC961}" destId="{A9C4BE54-C260-4595-B168-05E5420CC19B}" srcOrd="0" destOrd="0" presId="urn:microsoft.com/office/officeart/2005/8/layout/default"/>
    <dgm:cxn modelId="{005DF1BD-E784-4E75-8CFB-546125AA9455}" srcId="{1B3DFC63-3B8F-4F7B-ADE2-FF8CF0DE25F9}" destId="{78D44E99-0AD5-47A0-99CA-2AE73ECD94AD}" srcOrd="1" destOrd="0" parTransId="{559C1FDE-4A29-443A-8CFE-4837223E7B52}" sibTransId="{8D63569A-2C07-445C-90B5-96693F586B8D}"/>
    <dgm:cxn modelId="{495B85C5-864B-435D-A9AD-8D34E7ED26CA}" srcId="{1B3DFC63-3B8F-4F7B-ADE2-FF8CF0DE25F9}" destId="{4937B447-EC89-41CD-81DF-D1C096BBD309}" srcOrd="2" destOrd="0" parTransId="{4F503E80-6A0E-4F1B-A3E2-0A7E4CD4BF10}" sibTransId="{C6B0FF6D-99A4-4679-8C5C-376F6B10690D}"/>
    <dgm:cxn modelId="{07D32AC8-07C4-48FD-BD12-99B8666CFFF6}" srcId="{1B3DFC63-3B8F-4F7B-ADE2-FF8CF0DE25F9}" destId="{E0E4379F-BFC5-48E4-BB6B-77AC9C7A2A69}" srcOrd="4" destOrd="0" parTransId="{99FF1CC4-4F68-4697-9698-F783B717344A}" sibTransId="{7271A4FC-3EAE-49A6-A869-C636C0880EA5}"/>
    <dgm:cxn modelId="{C14DC2F2-7B03-4092-95A9-C7093FE185A0}" srcId="{1B3DFC63-3B8F-4F7B-ADE2-FF8CF0DE25F9}" destId="{E22569A5-7C1B-4C0B-A20C-E3CD9080316A}" srcOrd="0" destOrd="0" parTransId="{9B80310E-4DBC-4904-B144-94F314112164}" sibTransId="{BBAB99F6-EA3C-47B6-BB10-F6BBD8AF704E}"/>
    <dgm:cxn modelId="{5D214ECD-C5E2-485E-AB67-EBA8A853E587}" type="presParOf" srcId="{DFAD5153-1714-4660-9905-122ADCF4CB02}" destId="{7BC8948A-C1EF-469C-A07D-3BF5CEC637B2}" srcOrd="0" destOrd="0" presId="urn:microsoft.com/office/officeart/2005/8/layout/default"/>
    <dgm:cxn modelId="{0B2E124B-FB76-42F9-812F-E9E0E594DEEE}" type="presParOf" srcId="{DFAD5153-1714-4660-9905-122ADCF4CB02}" destId="{B37370A3-CB9B-4FF5-A9C6-1DDEBB26DB67}" srcOrd="1" destOrd="0" presId="urn:microsoft.com/office/officeart/2005/8/layout/default"/>
    <dgm:cxn modelId="{0F1EFD89-A775-40E4-B1AF-4ADE696BAEC4}" type="presParOf" srcId="{DFAD5153-1714-4660-9905-122ADCF4CB02}" destId="{BB8032F9-B626-4CC5-8ADD-949E29A56A95}" srcOrd="2" destOrd="0" presId="urn:microsoft.com/office/officeart/2005/8/layout/default"/>
    <dgm:cxn modelId="{D9A34E38-6B59-45C8-A70D-47B778939A04}" type="presParOf" srcId="{DFAD5153-1714-4660-9905-122ADCF4CB02}" destId="{26C24A19-B9F0-46F2-9975-A590FEE0078C}" srcOrd="3" destOrd="0" presId="urn:microsoft.com/office/officeart/2005/8/layout/default"/>
    <dgm:cxn modelId="{2443ABB6-B958-4469-BCC8-0BA1BDB2E4E7}" type="presParOf" srcId="{DFAD5153-1714-4660-9905-122ADCF4CB02}" destId="{88513329-F8B0-4455-BD89-7E12BD0365FE}" srcOrd="4" destOrd="0" presId="urn:microsoft.com/office/officeart/2005/8/layout/default"/>
    <dgm:cxn modelId="{0FD045C4-1BC1-460A-93B6-8CAC9B5E75D2}" type="presParOf" srcId="{DFAD5153-1714-4660-9905-122ADCF4CB02}" destId="{ADEDA20B-09E9-4132-9433-A00D4B3D0F6C}" srcOrd="5" destOrd="0" presId="urn:microsoft.com/office/officeart/2005/8/layout/default"/>
    <dgm:cxn modelId="{D7E37D28-36F3-459C-BCC6-A0DDDC8753C0}" type="presParOf" srcId="{DFAD5153-1714-4660-9905-122ADCF4CB02}" destId="{A9C4BE54-C260-4595-B168-05E5420CC19B}" srcOrd="6" destOrd="0" presId="urn:microsoft.com/office/officeart/2005/8/layout/default"/>
    <dgm:cxn modelId="{999AEAAD-B65B-491C-9935-D99E839C16BE}" type="presParOf" srcId="{DFAD5153-1714-4660-9905-122ADCF4CB02}" destId="{EFCA2917-5025-4E3E-AD80-BFB735FC66F7}" srcOrd="7" destOrd="0" presId="urn:microsoft.com/office/officeart/2005/8/layout/default"/>
    <dgm:cxn modelId="{5FEA2B23-8F27-4D40-94B4-87C03E3CB358}" type="presParOf" srcId="{DFAD5153-1714-4660-9905-122ADCF4CB02}" destId="{66DED1A6-FAF2-48A4-A6A1-A4AE6D228877}"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3DFC63-3B8F-4F7B-ADE2-FF8CF0DE25F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22569A5-7C1B-4C0B-A20C-E3CD9080316A}">
      <dgm:prSet phldrT="[Text]" custT="1"/>
      <dgm:spPr>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dgm:spPr>
      <dgm:t>
        <a:bodyPr spcFirstLastPara="0" vert="horz" wrap="square" lIns="64770" tIns="64770" rIns="64770" bIns="64770" numCol="1" spcCol="1270" anchor="ctr" anchorCtr="0"/>
        <a:lstStyle/>
        <a:p>
          <a:pPr marL="0" lvl="0" algn="ctr" defTabSz="755650">
            <a:lnSpc>
              <a:spcPct val="90000"/>
            </a:lnSpc>
            <a:spcBef>
              <a:spcPct val="0"/>
            </a:spcBef>
            <a:spcAft>
              <a:spcPct val="35000"/>
            </a:spcAft>
            <a:buNone/>
          </a:pPr>
          <a:r>
            <a:rPr lang="en-US" sz="1700" kern="1200" dirty="0">
              <a:solidFill>
                <a:srgbClr val="FFFFFF"/>
              </a:solidFill>
              <a:latin typeface="Franklin Gothic Book"/>
              <a:ea typeface="+mn-ea"/>
              <a:cs typeface="+mn-cs"/>
            </a:rPr>
            <a:t>Post-Secondary Transcript/ Report Card</a:t>
          </a:r>
        </a:p>
      </dgm:t>
    </dgm:pt>
    <dgm:pt modelId="{9B80310E-4DBC-4904-B144-94F314112164}" type="parTrans" cxnId="{C14DC2F2-7B03-4092-95A9-C7093FE185A0}">
      <dgm:prSet/>
      <dgm:spPr/>
      <dgm:t>
        <a:bodyPr/>
        <a:lstStyle/>
        <a:p>
          <a:endParaRPr lang="en-US"/>
        </a:p>
      </dgm:t>
    </dgm:pt>
    <dgm:pt modelId="{BBAB99F6-EA3C-47B6-BB10-F6BBD8AF704E}" type="sibTrans" cxnId="{C14DC2F2-7B03-4092-95A9-C7093FE185A0}">
      <dgm:prSet/>
      <dgm:spPr/>
      <dgm:t>
        <a:bodyPr/>
        <a:lstStyle/>
        <a:p>
          <a:endParaRPr lang="en-US"/>
        </a:p>
      </dgm:t>
    </dgm:pt>
    <dgm:pt modelId="{78D44E99-0AD5-47A0-99CA-2AE73ECD94AD}">
      <dgm:prSet phldrT="[Text]" custT="1"/>
      <dgm:spPr>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dgm:spPr>
      <dgm:t>
        <a:bodyPr spcFirstLastPara="0" vert="horz" wrap="square" lIns="64770" tIns="64770" rIns="64770" bIns="64770" numCol="1" spcCol="1270" anchor="ctr" anchorCtr="0"/>
        <a:lstStyle/>
        <a:p>
          <a:pPr marL="0" lvl="0" algn="ctr" defTabSz="755650">
            <a:lnSpc>
              <a:spcPct val="90000"/>
            </a:lnSpc>
            <a:spcBef>
              <a:spcPct val="0"/>
            </a:spcBef>
            <a:spcAft>
              <a:spcPct val="35000"/>
            </a:spcAft>
            <a:buNone/>
          </a:pPr>
          <a:r>
            <a:rPr lang="en-US" sz="1700" kern="1200" dirty="0">
              <a:solidFill>
                <a:srgbClr val="FFFFFF"/>
              </a:solidFill>
              <a:latin typeface="Franklin Gothic Book"/>
              <a:ea typeface="+mn-ea"/>
              <a:cs typeface="+mn-cs"/>
            </a:rPr>
            <a:t>Secondary Transcript/ Report Card</a:t>
          </a:r>
        </a:p>
      </dgm:t>
    </dgm:pt>
    <dgm:pt modelId="{559C1FDE-4A29-443A-8CFE-4837223E7B52}" type="parTrans" cxnId="{005DF1BD-E784-4E75-8CFB-546125AA9455}">
      <dgm:prSet/>
      <dgm:spPr/>
      <dgm:t>
        <a:bodyPr/>
        <a:lstStyle/>
        <a:p>
          <a:endParaRPr lang="en-US"/>
        </a:p>
      </dgm:t>
    </dgm:pt>
    <dgm:pt modelId="{8D63569A-2C07-445C-90B5-96693F586B8D}" type="sibTrans" cxnId="{005DF1BD-E784-4E75-8CFB-546125AA9455}">
      <dgm:prSet/>
      <dgm:spPr/>
      <dgm:t>
        <a:bodyPr/>
        <a:lstStyle/>
        <a:p>
          <a:endParaRPr lang="en-US"/>
        </a:p>
      </dgm:t>
    </dgm:pt>
    <dgm:pt modelId="{4937B447-EC89-41CD-81DF-D1C096BBD309}">
      <dgm:prSet phldrT="[Text]" custT="1"/>
      <dgm:spPr>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dgm:spPr>
      <dgm:t>
        <a:bodyPr spcFirstLastPara="0" vert="horz" wrap="square" lIns="64770" tIns="64770" rIns="64770" bIns="64770" numCol="1" spcCol="1270" anchor="ctr" anchorCtr="0"/>
        <a:lstStyle/>
        <a:p>
          <a:pPr marL="0" lvl="0" algn="ctr" defTabSz="755650">
            <a:lnSpc>
              <a:spcPct val="90000"/>
            </a:lnSpc>
            <a:spcBef>
              <a:spcPct val="0"/>
            </a:spcBef>
            <a:spcAft>
              <a:spcPct val="35000"/>
            </a:spcAft>
            <a:buNone/>
          </a:pPr>
          <a:r>
            <a:rPr lang="en-US" sz="1700" kern="1200" dirty="0">
              <a:solidFill>
                <a:srgbClr val="FFFFFF"/>
              </a:solidFill>
              <a:latin typeface="Franklin Gothic Book"/>
              <a:ea typeface="+mn-ea"/>
              <a:cs typeface="+mn-cs"/>
            </a:rPr>
            <a:t>Training Milestone</a:t>
          </a:r>
        </a:p>
      </dgm:t>
    </dgm:pt>
    <dgm:pt modelId="{4F503E80-6A0E-4F1B-A3E2-0A7E4CD4BF10}" type="parTrans" cxnId="{495B85C5-864B-435D-A9AD-8D34E7ED26CA}">
      <dgm:prSet/>
      <dgm:spPr/>
      <dgm:t>
        <a:bodyPr/>
        <a:lstStyle/>
        <a:p>
          <a:endParaRPr lang="en-US"/>
        </a:p>
      </dgm:t>
    </dgm:pt>
    <dgm:pt modelId="{C6B0FF6D-99A4-4679-8C5C-376F6B10690D}" type="sibTrans" cxnId="{495B85C5-864B-435D-A9AD-8D34E7ED26CA}">
      <dgm:prSet/>
      <dgm:spPr/>
      <dgm:t>
        <a:bodyPr/>
        <a:lstStyle/>
        <a:p>
          <a:endParaRPr lang="en-US"/>
        </a:p>
      </dgm:t>
    </dgm:pt>
    <dgm:pt modelId="{901FBB64-9753-4AA8-AC10-B8F971CEC961}">
      <dgm:prSet phldrT="[Text]" custT="1"/>
      <dgm:spPr>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dgm:spPr>
      <dgm:t>
        <a:bodyPr spcFirstLastPara="0" vert="horz" wrap="square" lIns="64770" tIns="64770" rIns="64770" bIns="64770" numCol="1" spcCol="1270" anchor="ctr" anchorCtr="0"/>
        <a:lstStyle/>
        <a:p>
          <a:pPr marL="0" lvl="0" algn="ctr" defTabSz="755650">
            <a:lnSpc>
              <a:spcPct val="90000"/>
            </a:lnSpc>
            <a:spcBef>
              <a:spcPct val="0"/>
            </a:spcBef>
            <a:spcAft>
              <a:spcPct val="35000"/>
            </a:spcAft>
            <a:buNone/>
          </a:pPr>
          <a:r>
            <a:rPr lang="en-US" sz="1700" kern="1200" dirty="0">
              <a:solidFill>
                <a:srgbClr val="FFFFFF"/>
              </a:solidFill>
              <a:latin typeface="Franklin Gothic Book"/>
              <a:ea typeface="+mn-ea"/>
              <a:cs typeface="+mn-cs"/>
            </a:rPr>
            <a:t>Skills Progression</a:t>
          </a:r>
        </a:p>
      </dgm:t>
    </dgm:pt>
    <dgm:pt modelId="{5C3E29DC-AD39-410E-BFC2-717B4D436B31}" type="parTrans" cxnId="{B2EFE19D-2713-45C9-BBDD-AA8CFA17F542}">
      <dgm:prSet/>
      <dgm:spPr/>
      <dgm:t>
        <a:bodyPr/>
        <a:lstStyle/>
        <a:p>
          <a:endParaRPr lang="en-US"/>
        </a:p>
      </dgm:t>
    </dgm:pt>
    <dgm:pt modelId="{99A9C642-D75B-439A-8E67-B4FE38725069}" type="sibTrans" cxnId="{B2EFE19D-2713-45C9-BBDD-AA8CFA17F542}">
      <dgm:prSet/>
      <dgm:spPr/>
      <dgm:t>
        <a:bodyPr/>
        <a:lstStyle/>
        <a:p>
          <a:endParaRPr lang="en-US"/>
        </a:p>
      </dgm:t>
    </dgm:pt>
    <dgm:pt modelId="{E0E4379F-BFC5-48E4-BB6B-77AC9C7A2A69}">
      <dgm:prSet phldrT="[Text]"/>
      <dgm:spPr>
        <a:solidFill>
          <a:schemeClr val="bg1">
            <a:lumMod val="50000"/>
          </a:schemeClr>
        </a:solidFill>
        <a:effectLst/>
      </dgm:spPr>
      <dgm:t>
        <a:bodyPr/>
        <a:lstStyle/>
        <a:p>
          <a:r>
            <a:rPr lang="en-US" dirty="0"/>
            <a:t>Educational Functioning Level (EFL)     </a:t>
          </a:r>
        </a:p>
        <a:p>
          <a:r>
            <a:rPr lang="en-US" dirty="0"/>
            <a:t>(two ways)</a:t>
          </a:r>
        </a:p>
      </dgm:t>
    </dgm:pt>
    <dgm:pt modelId="{99FF1CC4-4F68-4697-9698-F783B717344A}" type="parTrans" cxnId="{07D32AC8-07C4-48FD-BD12-99B8666CFFF6}">
      <dgm:prSet/>
      <dgm:spPr/>
      <dgm:t>
        <a:bodyPr/>
        <a:lstStyle/>
        <a:p>
          <a:endParaRPr lang="en-US"/>
        </a:p>
      </dgm:t>
    </dgm:pt>
    <dgm:pt modelId="{7271A4FC-3EAE-49A6-A869-C636C0880EA5}" type="sibTrans" cxnId="{07D32AC8-07C4-48FD-BD12-99B8666CFFF6}">
      <dgm:prSet/>
      <dgm:spPr/>
      <dgm:t>
        <a:bodyPr/>
        <a:lstStyle/>
        <a:p>
          <a:endParaRPr lang="en-US"/>
        </a:p>
      </dgm:t>
    </dgm:pt>
    <dgm:pt modelId="{DFAD5153-1714-4660-9905-122ADCF4CB02}" type="pres">
      <dgm:prSet presAssocID="{1B3DFC63-3B8F-4F7B-ADE2-FF8CF0DE25F9}" presName="diagram" presStyleCnt="0">
        <dgm:presLayoutVars>
          <dgm:dir/>
          <dgm:resizeHandles val="exact"/>
        </dgm:presLayoutVars>
      </dgm:prSet>
      <dgm:spPr/>
    </dgm:pt>
    <dgm:pt modelId="{7BC8948A-C1EF-469C-A07D-3BF5CEC637B2}" type="pres">
      <dgm:prSet presAssocID="{E22569A5-7C1B-4C0B-A20C-E3CD9080316A}" presName="node" presStyleLbl="node1" presStyleIdx="0" presStyleCnt="5">
        <dgm:presLayoutVars>
          <dgm:bulletEnabled val="1"/>
        </dgm:presLayoutVars>
      </dgm:prSet>
      <dgm:spPr>
        <a:xfrm>
          <a:off x="0" y="476057"/>
          <a:ext cx="1847272" cy="1108363"/>
        </a:xfrm>
        <a:prstGeom prst="rect">
          <a:avLst/>
        </a:prstGeom>
      </dgm:spPr>
    </dgm:pt>
    <dgm:pt modelId="{B37370A3-CB9B-4FF5-A9C6-1DDEBB26DB67}" type="pres">
      <dgm:prSet presAssocID="{BBAB99F6-EA3C-47B6-BB10-F6BBD8AF704E}" presName="sibTrans" presStyleCnt="0"/>
      <dgm:spPr/>
    </dgm:pt>
    <dgm:pt modelId="{BB8032F9-B626-4CC5-8ADD-949E29A56A95}" type="pres">
      <dgm:prSet presAssocID="{78D44E99-0AD5-47A0-99CA-2AE73ECD94AD}" presName="node" presStyleLbl="node1" presStyleIdx="1" presStyleCnt="5">
        <dgm:presLayoutVars>
          <dgm:bulletEnabled val="1"/>
        </dgm:presLayoutVars>
      </dgm:prSet>
      <dgm:spPr>
        <a:xfrm>
          <a:off x="2032000" y="476057"/>
          <a:ext cx="1847272" cy="1108363"/>
        </a:xfrm>
        <a:prstGeom prst="rect">
          <a:avLst/>
        </a:prstGeom>
      </dgm:spPr>
    </dgm:pt>
    <dgm:pt modelId="{26C24A19-B9F0-46F2-9975-A590FEE0078C}" type="pres">
      <dgm:prSet presAssocID="{8D63569A-2C07-445C-90B5-96693F586B8D}" presName="sibTrans" presStyleCnt="0"/>
      <dgm:spPr/>
    </dgm:pt>
    <dgm:pt modelId="{88513329-F8B0-4455-BD89-7E12BD0365FE}" type="pres">
      <dgm:prSet presAssocID="{4937B447-EC89-41CD-81DF-D1C096BBD309}" presName="node" presStyleLbl="node1" presStyleIdx="2" presStyleCnt="5">
        <dgm:presLayoutVars>
          <dgm:bulletEnabled val="1"/>
        </dgm:presLayoutVars>
      </dgm:prSet>
      <dgm:spPr>
        <a:xfrm>
          <a:off x="4064000" y="476057"/>
          <a:ext cx="1847272" cy="1108363"/>
        </a:xfrm>
        <a:prstGeom prst="rect">
          <a:avLst/>
        </a:prstGeom>
      </dgm:spPr>
    </dgm:pt>
    <dgm:pt modelId="{ADEDA20B-09E9-4132-9433-A00D4B3D0F6C}" type="pres">
      <dgm:prSet presAssocID="{C6B0FF6D-99A4-4679-8C5C-376F6B10690D}" presName="sibTrans" presStyleCnt="0"/>
      <dgm:spPr/>
    </dgm:pt>
    <dgm:pt modelId="{A9C4BE54-C260-4595-B168-05E5420CC19B}" type="pres">
      <dgm:prSet presAssocID="{901FBB64-9753-4AA8-AC10-B8F971CEC961}" presName="node" presStyleLbl="node1" presStyleIdx="3" presStyleCnt="5">
        <dgm:presLayoutVars>
          <dgm:bulletEnabled val="1"/>
        </dgm:presLayoutVars>
      </dgm:prSet>
      <dgm:spPr>
        <a:xfrm>
          <a:off x="1016000" y="1769148"/>
          <a:ext cx="1847272" cy="1108363"/>
        </a:xfrm>
        <a:prstGeom prst="rect">
          <a:avLst/>
        </a:prstGeom>
      </dgm:spPr>
    </dgm:pt>
    <dgm:pt modelId="{EFCA2917-5025-4E3E-AD80-BFB735FC66F7}" type="pres">
      <dgm:prSet presAssocID="{99A9C642-D75B-439A-8E67-B4FE38725069}" presName="sibTrans" presStyleCnt="0"/>
      <dgm:spPr/>
    </dgm:pt>
    <dgm:pt modelId="{66DED1A6-FAF2-48A4-A6A1-A4AE6D228877}" type="pres">
      <dgm:prSet presAssocID="{E0E4379F-BFC5-48E4-BB6B-77AC9C7A2A69}" presName="node" presStyleLbl="node1" presStyleIdx="4" presStyleCnt="5">
        <dgm:presLayoutVars>
          <dgm:bulletEnabled val="1"/>
        </dgm:presLayoutVars>
      </dgm:prSet>
      <dgm:spPr/>
    </dgm:pt>
  </dgm:ptLst>
  <dgm:cxnLst>
    <dgm:cxn modelId="{7155D006-7826-437A-A774-3D1805667C36}" type="presOf" srcId="{78D44E99-0AD5-47A0-99CA-2AE73ECD94AD}" destId="{BB8032F9-B626-4CC5-8ADD-949E29A56A95}" srcOrd="0" destOrd="0" presId="urn:microsoft.com/office/officeart/2005/8/layout/default"/>
    <dgm:cxn modelId="{3FAE472D-2BCF-46A9-90E9-C5CA9BBEE51B}" type="presOf" srcId="{4937B447-EC89-41CD-81DF-D1C096BBD309}" destId="{88513329-F8B0-4455-BD89-7E12BD0365FE}" srcOrd="0" destOrd="0" presId="urn:microsoft.com/office/officeart/2005/8/layout/default"/>
    <dgm:cxn modelId="{C262F549-E990-49F3-8DF0-29A3743341F8}" type="presOf" srcId="{E0E4379F-BFC5-48E4-BB6B-77AC9C7A2A69}" destId="{66DED1A6-FAF2-48A4-A6A1-A4AE6D228877}" srcOrd="0" destOrd="0" presId="urn:microsoft.com/office/officeart/2005/8/layout/default"/>
    <dgm:cxn modelId="{0596FC49-2996-43A2-8F7B-AD3AD89BE7E2}" type="presOf" srcId="{1B3DFC63-3B8F-4F7B-ADE2-FF8CF0DE25F9}" destId="{DFAD5153-1714-4660-9905-122ADCF4CB02}" srcOrd="0" destOrd="0" presId="urn:microsoft.com/office/officeart/2005/8/layout/default"/>
    <dgm:cxn modelId="{7477C972-A032-41B5-BD94-0E8359434EB1}" type="presOf" srcId="{E22569A5-7C1B-4C0B-A20C-E3CD9080316A}" destId="{7BC8948A-C1EF-469C-A07D-3BF5CEC637B2}" srcOrd="0" destOrd="0" presId="urn:microsoft.com/office/officeart/2005/8/layout/default"/>
    <dgm:cxn modelId="{B2EFE19D-2713-45C9-BBDD-AA8CFA17F542}" srcId="{1B3DFC63-3B8F-4F7B-ADE2-FF8CF0DE25F9}" destId="{901FBB64-9753-4AA8-AC10-B8F971CEC961}" srcOrd="3" destOrd="0" parTransId="{5C3E29DC-AD39-410E-BFC2-717B4D436B31}" sibTransId="{99A9C642-D75B-439A-8E67-B4FE38725069}"/>
    <dgm:cxn modelId="{C8C8C0A1-BAED-4A99-9DA3-27693C872D96}" type="presOf" srcId="{901FBB64-9753-4AA8-AC10-B8F971CEC961}" destId="{A9C4BE54-C260-4595-B168-05E5420CC19B}" srcOrd="0" destOrd="0" presId="urn:microsoft.com/office/officeart/2005/8/layout/default"/>
    <dgm:cxn modelId="{005DF1BD-E784-4E75-8CFB-546125AA9455}" srcId="{1B3DFC63-3B8F-4F7B-ADE2-FF8CF0DE25F9}" destId="{78D44E99-0AD5-47A0-99CA-2AE73ECD94AD}" srcOrd="1" destOrd="0" parTransId="{559C1FDE-4A29-443A-8CFE-4837223E7B52}" sibTransId="{8D63569A-2C07-445C-90B5-96693F586B8D}"/>
    <dgm:cxn modelId="{495B85C5-864B-435D-A9AD-8D34E7ED26CA}" srcId="{1B3DFC63-3B8F-4F7B-ADE2-FF8CF0DE25F9}" destId="{4937B447-EC89-41CD-81DF-D1C096BBD309}" srcOrd="2" destOrd="0" parTransId="{4F503E80-6A0E-4F1B-A3E2-0A7E4CD4BF10}" sibTransId="{C6B0FF6D-99A4-4679-8C5C-376F6B10690D}"/>
    <dgm:cxn modelId="{07D32AC8-07C4-48FD-BD12-99B8666CFFF6}" srcId="{1B3DFC63-3B8F-4F7B-ADE2-FF8CF0DE25F9}" destId="{E0E4379F-BFC5-48E4-BB6B-77AC9C7A2A69}" srcOrd="4" destOrd="0" parTransId="{99FF1CC4-4F68-4697-9698-F783B717344A}" sibTransId="{7271A4FC-3EAE-49A6-A869-C636C0880EA5}"/>
    <dgm:cxn modelId="{C14DC2F2-7B03-4092-95A9-C7093FE185A0}" srcId="{1B3DFC63-3B8F-4F7B-ADE2-FF8CF0DE25F9}" destId="{E22569A5-7C1B-4C0B-A20C-E3CD9080316A}" srcOrd="0" destOrd="0" parTransId="{9B80310E-4DBC-4904-B144-94F314112164}" sibTransId="{BBAB99F6-EA3C-47B6-BB10-F6BBD8AF704E}"/>
    <dgm:cxn modelId="{5D214ECD-C5E2-485E-AB67-EBA8A853E587}" type="presParOf" srcId="{DFAD5153-1714-4660-9905-122ADCF4CB02}" destId="{7BC8948A-C1EF-469C-A07D-3BF5CEC637B2}" srcOrd="0" destOrd="0" presId="urn:microsoft.com/office/officeart/2005/8/layout/default"/>
    <dgm:cxn modelId="{0B2E124B-FB76-42F9-812F-E9E0E594DEEE}" type="presParOf" srcId="{DFAD5153-1714-4660-9905-122ADCF4CB02}" destId="{B37370A3-CB9B-4FF5-A9C6-1DDEBB26DB67}" srcOrd="1" destOrd="0" presId="urn:microsoft.com/office/officeart/2005/8/layout/default"/>
    <dgm:cxn modelId="{0F1EFD89-A775-40E4-B1AF-4ADE696BAEC4}" type="presParOf" srcId="{DFAD5153-1714-4660-9905-122ADCF4CB02}" destId="{BB8032F9-B626-4CC5-8ADD-949E29A56A95}" srcOrd="2" destOrd="0" presId="urn:microsoft.com/office/officeart/2005/8/layout/default"/>
    <dgm:cxn modelId="{D9A34E38-6B59-45C8-A70D-47B778939A04}" type="presParOf" srcId="{DFAD5153-1714-4660-9905-122ADCF4CB02}" destId="{26C24A19-B9F0-46F2-9975-A590FEE0078C}" srcOrd="3" destOrd="0" presId="urn:microsoft.com/office/officeart/2005/8/layout/default"/>
    <dgm:cxn modelId="{2443ABB6-B958-4469-BCC8-0BA1BDB2E4E7}" type="presParOf" srcId="{DFAD5153-1714-4660-9905-122ADCF4CB02}" destId="{88513329-F8B0-4455-BD89-7E12BD0365FE}" srcOrd="4" destOrd="0" presId="urn:microsoft.com/office/officeart/2005/8/layout/default"/>
    <dgm:cxn modelId="{0FD045C4-1BC1-460A-93B6-8CAC9B5E75D2}" type="presParOf" srcId="{DFAD5153-1714-4660-9905-122ADCF4CB02}" destId="{ADEDA20B-09E9-4132-9433-A00D4B3D0F6C}" srcOrd="5" destOrd="0" presId="urn:microsoft.com/office/officeart/2005/8/layout/default"/>
    <dgm:cxn modelId="{D7E37D28-36F3-459C-BCC6-A0DDDC8753C0}" type="presParOf" srcId="{DFAD5153-1714-4660-9905-122ADCF4CB02}" destId="{A9C4BE54-C260-4595-B168-05E5420CC19B}" srcOrd="6" destOrd="0" presId="urn:microsoft.com/office/officeart/2005/8/layout/default"/>
    <dgm:cxn modelId="{999AEAAD-B65B-491C-9935-D99E839C16BE}" type="presParOf" srcId="{DFAD5153-1714-4660-9905-122ADCF4CB02}" destId="{EFCA2917-5025-4E3E-AD80-BFB735FC66F7}" srcOrd="7" destOrd="0" presId="urn:microsoft.com/office/officeart/2005/8/layout/default"/>
    <dgm:cxn modelId="{5FEA2B23-8F27-4D40-94B4-87C03E3CB358}" type="presParOf" srcId="{DFAD5153-1714-4660-9905-122ADCF4CB02}" destId="{66DED1A6-FAF2-48A4-A6A1-A4AE6D228877}"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8948A-C1EF-469C-A07D-3BF5CEC637B2}">
      <dsp:nvSpPr>
        <dsp:cNvPr id="0" name=""/>
        <dsp:cNvSpPr/>
      </dsp:nvSpPr>
      <dsp:spPr>
        <a:xfrm>
          <a:off x="0" y="476057"/>
          <a:ext cx="1847272" cy="11083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Post-Secondary Transcript/ Report Card</a:t>
          </a:r>
        </a:p>
      </dsp:txBody>
      <dsp:txXfrm>
        <a:off x="0" y="476057"/>
        <a:ext cx="1847272" cy="1108363"/>
      </dsp:txXfrm>
    </dsp:sp>
    <dsp:sp modelId="{BB8032F9-B626-4CC5-8ADD-949E29A56A95}">
      <dsp:nvSpPr>
        <dsp:cNvPr id="0" name=""/>
        <dsp:cNvSpPr/>
      </dsp:nvSpPr>
      <dsp:spPr>
        <a:xfrm>
          <a:off x="2032000" y="476057"/>
          <a:ext cx="1847272" cy="1108363"/>
        </a:xfrm>
        <a:prstGeom prst="rect">
          <a:avLst/>
        </a:prstGeom>
        <a:solidFill>
          <a:schemeClr val="accent2">
            <a:hueOff val="-225155"/>
            <a:satOff val="6548"/>
            <a:lumOff val="1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Secondary Transcript/ Report Card</a:t>
          </a:r>
        </a:p>
      </dsp:txBody>
      <dsp:txXfrm>
        <a:off x="2032000" y="476057"/>
        <a:ext cx="1847272" cy="1108363"/>
      </dsp:txXfrm>
    </dsp:sp>
    <dsp:sp modelId="{88513329-F8B0-4455-BD89-7E12BD0365FE}">
      <dsp:nvSpPr>
        <dsp:cNvPr id="0" name=""/>
        <dsp:cNvSpPr/>
      </dsp:nvSpPr>
      <dsp:spPr>
        <a:xfrm>
          <a:off x="4064000" y="476057"/>
          <a:ext cx="1847272" cy="1108363"/>
        </a:xfrm>
        <a:prstGeom prst="rect">
          <a:avLst/>
        </a:prstGeom>
        <a:solidFill>
          <a:schemeClr val="accent2">
            <a:hueOff val="-450310"/>
            <a:satOff val="13096"/>
            <a:lumOff val="2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Training Milestone</a:t>
          </a:r>
        </a:p>
      </dsp:txBody>
      <dsp:txXfrm>
        <a:off x="4064000" y="476057"/>
        <a:ext cx="1847272" cy="1108363"/>
      </dsp:txXfrm>
    </dsp:sp>
    <dsp:sp modelId="{A9C4BE54-C260-4595-B168-05E5420CC19B}">
      <dsp:nvSpPr>
        <dsp:cNvPr id="0" name=""/>
        <dsp:cNvSpPr/>
      </dsp:nvSpPr>
      <dsp:spPr>
        <a:xfrm>
          <a:off x="1016000" y="1769148"/>
          <a:ext cx="1847272" cy="1108363"/>
        </a:xfrm>
        <a:prstGeom prst="rect">
          <a:avLst/>
        </a:prstGeom>
        <a:solidFill>
          <a:schemeClr val="accent2">
            <a:hueOff val="-675465"/>
            <a:satOff val="19645"/>
            <a:lumOff val="3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Skills Progression</a:t>
          </a:r>
        </a:p>
      </dsp:txBody>
      <dsp:txXfrm>
        <a:off x="1016000" y="1769148"/>
        <a:ext cx="1847272" cy="1108363"/>
      </dsp:txXfrm>
    </dsp:sp>
    <dsp:sp modelId="{66DED1A6-FAF2-48A4-A6A1-A4AE6D228877}">
      <dsp:nvSpPr>
        <dsp:cNvPr id="0" name=""/>
        <dsp:cNvSpPr/>
      </dsp:nvSpPr>
      <dsp:spPr>
        <a:xfrm>
          <a:off x="3048000" y="1769148"/>
          <a:ext cx="1847272" cy="1108363"/>
        </a:xfrm>
        <a:prstGeom prst="rect">
          <a:avLst/>
        </a:prstGeom>
        <a:solidFill>
          <a:schemeClr val="accent2">
            <a:hueOff val="-900620"/>
            <a:satOff val="26193"/>
            <a:lumOff val="4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Educational Functioning Level (EFL)     </a:t>
          </a:r>
        </a:p>
        <a:p>
          <a:pPr marL="0" lvl="0" indent="0" algn="ctr" defTabSz="755650">
            <a:lnSpc>
              <a:spcPct val="90000"/>
            </a:lnSpc>
            <a:spcBef>
              <a:spcPct val="0"/>
            </a:spcBef>
            <a:spcAft>
              <a:spcPct val="35000"/>
            </a:spcAft>
            <a:buNone/>
          </a:pPr>
          <a:r>
            <a:rPr lang="en-US" sz="1700" kern="1200" dirty="0"/>
            <a:t>(two ways)</a:t>
          </a:r>
        </a:p>
      </dsp:txBody>
      <dsp:txXfrm>
        <a:off x="3048000" y="1769148"/>
        <a:ext cx="1847272" cy="1108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8948A-C1EF-469C-A07D-3BF5CEC637B2}">
      <dsp:nvSpPr>
        <dsp:cNvPr id="0" name=""/>
        <dsp:cNvSpPr/>
      </dsp:nvSpPr>
      <dsp:spPr>
        <a:xfrm>
          <a:off x="0" y="476057"/>
          <a:ext cx="1847272" cy="110836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Post-Secondary Transcript/ Report Card</a:t>
          </a:r>
        </a:p>
      </dsp:txBody>
      <dsp:txXfrm>
        <a:off x="0" y="476057"/>
        <a:ext cx="1847272" cy="1108363"/>
      </dsp:txXfrm>
    </dsp:sp>
    <dsp:sp modelId="{BB8032F9-B626-4CC5-8ADD-949E29A56A95}">
      <dsp:nvSpPr>
        <dsp:cNvPr id="0" name=""/>
        <dsp:cNvSpPr/>
      </dsp:nvSpPr>
      <dsp:spPr>
        <a:xfrm>
          <a:off x="2032000" y="476057"/>
          <a:ext cx="1847272" cy="110836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Secondary Transcript/ Report Card</a:t>
          </a:r>
        </a:p>
      </dsp:txBody>
      <dsp:txXfrm>
        <a:off x="2032000" y="476057"/>
        <a:ext cx="1847272" cy="1108363"/>
      </dsp:txXfrm>
    </dsp:sp>
    <dsp:sp modelId="{88513329-F8B0-4455-BD89-7E12BD0365FE}">
      <dsp:nvSpPr>
        <dsp:cNvPr id="0" name=""/>
        <dsp:cNvSpPr/>
      </dsp:nvSpPr>
      <dsp:spPr>
        <a:xfrm>
          <a:off x="4064000" y="476057"/>
          <a:ext cx="1847272" cy="110836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Training Milestone</a:t>
          </a:r>
        </a:p>
      </dsp:txBody>
      <dsp:txXfrm>
        <a:off x="4064000" y="476057"/>
        <a:ext cx="1847272" cy="1108363"/>
      </dsp:txXfrm>
    </dsp:sp>
    <dsp:sp modelId="{A9C4BE54-C260-4595-B168-05E5420CC19B}">
      <dsp:nvSpPr>
        <dsp:cNvPr id="0" name=""/>
        <dsp:cNvSpPr/>
      </dsp:nvSpPr>
      <dsp:spPr>
        <a:xfrm>
          <a:off x="1016000" y="1769148"/>
          <a:ext cx="1847272" cy="110836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Skills Progression</a:t>
          </a:r>
        </a:p>
      </dsp:txBody>
      <dsp:txXfrm>
        <a:off x="1016000" y="1769148"/>
        <a:ext cx="1847272" cy="1108363"/>
      </dsp:txXfrm>
    </dsp:sp>
    <dsp:sp modelId="{66DED1A6-FAF2-48A4-A6A1-A4AE6D228877}">
      <dsp:nvSpPr>
        <dsp:cNvPr id="0" name=""/>
        <dsp:cNvSpPr/>
      </dsp:nvSpPr>
      <dsp:spPr>
        <a:xfrm>
          <a:off x="3048000" y="1769148"/>
          <a:ext cx="1847272" cy="110836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a:glow rad="228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Educational Functioning Level (EFL)     </a:t>
          </a:r>
        </a:p>
        <a:p>
          <a:pPr marL="0" lvl="0" indent="0" algn="ctr" defTabSz="755650">
            <a:lnSpc>
              <a:spcPct val="90000"/>
            </a:lnSpc>
            <a:spcBef>
              <a:spcPct val="0"/>
            </a:spcBef>
            <a:spcAft>
              <a:spcPct val="35000"/>
            </a:spcAft>
            <a:buNone/>
          </a:pPr>
          <a:r>
            <a:rPr lang="en-US" sz="1700" kern="1200" dirty="0"/>
            <a:t>(two ways)</a:t>
          </a:r>
        </a:p>
      </dsp:txBody>
      <dsp:txXfrm>
        <a:off x="3048000" y="1769148"/>
        <a:ext cx="1847272" cy="1108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8948A-C1EF-469C-A07D-3BF5CEC637B2}">
      <dsp:nvSpPr>
        <dsp:cNvPr id="0" name=""/>
        <dsp:cNvSpPr/>
      </dsp:nvSpPr>
      <dsp:spPr>
        <a:xfrm>
          <a:off x="0" y="476057"/>
          <a:ext cx="1847272" cy="110836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Post-Secondary Transcript/ Report Card</a:t>
          </a:r>
        </a:p>
      </dsp:txBody>
      <dsp:txXfrm>
        <a:off x="0" y="476057"/>
        <a:ext cx="1847272" cy="1108363"/>
      </dsp:txXfrm>
    </dsp:sp>
    <dsp:sp modelId="{BB8032F9-B626-4CC5-8ADD-949E29A56A95}">
      <dsp:nvSpPr>
        <dsp:cNvPr id="0" name=""/>
        <dsp:cNvSpPr/>
      </dsp:nvSpPr>
      <dsp:spPr>
        <a:xfrm>
          <a:off x="2032000" y="476057"/>
          <a:ext cx="1847272" cy="110836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Secondary Transcript/ Report Card</a:t>
          </a:r>
        </a:p>
      </dsp:txBody>
      <dsp:txXfrm>
        <a:off x="2032000" y="476057"/>
        <a:ext cx="1847272" cy="1108363"/>
      </dsp:txXfrm>
    </dsp:sp>
    <dsp:sp modelId="{88513329-F8B0-4455-BD89-7E12BD0365FE}">
      <dsp:nvSpPr>
        <dsp:cNvPr id="0" name=""/>
        <dsp:cNvSpPr/>
      </dsp:nvSpPr>
      <dsp:spPr>
        <a:xfrm>
          <a:off x="4064000" y="476057"/>
          <a:ext cx="1847272" cy="110836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Training Milestone</a:t>
          </a:r>
        </a:p>
      </dsp:txBody>
      <dsp:txXfrm>
        <a:off x="4064000" y="476057"/>
        <a:ext cx="1847272" cy="1108363"/>
      </dsp:txXfrm>
    </dsp:sp>
    <dsp:sp modelId="{A9C4BE54-C260-4595-B168-05E5420CC19B}">
      <dsp:nvSpPr>
        <dsp:cNvPr id="0" name=""/>
        <dsp:cNvSpPr/>
      </dsp:nvSpPr>
      <dsp:spPr>
        <a:xfrm>
          <a:off x="1016000" y="1769148"/>
          <a:ext cx="1847272" cy="110836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Skills Progression</a:t>
          </a:r>
        </a:p>
      </dsp:txBody>
      <dsp:txXfrm>
        <a:off x="1016000" y="1769148"/>
        <a:ext cx="1847272" cy="1108363"/>
      </dsp:txXfrm>
    </dsp:sp>
    <dsp:sp modelId="{66DED1A6-FAF2-48A4-A6A1-A4AE6D228877}">
      <dsp:nvSpPr>
        <dsp:cNvPr id="0" name=""/>
        <dsp:cNvSpPr/>
      </dsp:nvSpPr>
      <dsp:spPr>
        <a:xfrm>
          <a:off x="3048000" y="1769148"/>
          <a:ext cx="1847272" cy="110836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a:glow rad="228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Educational Functioning Level (EFL)     </a:t>
          </a:r>
        </a:p>
        <a:p>
          <a:pPr marL="0" lvl="0" indent="0" algn="ctr" defTabSz="755650">
            <a:lnSpc>
              <a:spcPct val="90000"/>
            </a:lnSpc>
            <a:spcBef>
              <a:spcPct val="0"/>
            </a:spcBef>
            <a:spcAft>
              <a:spcPct val="35000"/>
            </a:spcAft>
            <a:buNone/>
          </a:pPr>
          <a:r>
            <a:rPr lang="en-US" sz="1700" kern="1200" dirty="0"/>
            <a:t>(two ways)</a:t>
          </a:r>
        </a:p>
      </dsp:txBody>
      <dsp:txXfrm>
        <a:off x="3048000" y="1769148"/>
        <a:ext cx="1847272" cy="11083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8948A-C1EF-469C-A07D-3BF5CEC637B2}">
      <dsp:nvSpPr>
        <dsp:cNvPr id="0" name=""/>
        <dsp:cNvSpPr/>
      </dsp:nvSpPr>
      <dsp:spPr>
        <a:xfrm>
          <a:off x="0" y="476057"/>
          <a:ext cx="1847272" cy="1108363"/>
        </a:xfrm>
        <a:prstGeom prst="rect">
          <a:avLst/>
        </a:prstGeom>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Franklin Gothic Book"/>
              <a:ea typeface="+mn-ea"/>
              <a:cs typeface="+mn-cs"/>
            </a:rPr>
            <a:t>Post-Secondary Transcript/ Report Card</a:t>
          </a:r>
        </a:p>
      </dsp:txBody>
      <dsp:txXfrm>
        <a:off x="0" y="476057"/>
        <a:ext cx="1847272" cy="1108363"/>
      </dsp:txXfrm>
    </dsp:sp>
    <dsp:sp modelId="{BB8032F9-B626-4CC5-8ADD-949E29A56A95}">
      <dsp:nvSpPr>
        <dsp:cNvPr id="0" name=""/>
        <dsp:cNvSpPr/>
      </dsp:nvSpPr>
      <dsp:spPr>
        <a:xfrm>
          <a:off x="2032000" y="476057"/>
          <a:ext cx="1847272" cy="1108363"/>
        </a:xfrm>
        <a:prstGeom prst="rect">
          <a:avLst/>
        </a:prstGeom>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Franklin Gothic Book"/>
              <a:ea typeface="+mn-ea"/>
              <a:cs typeface="+mn-cs"/>
            </a:rPr>
            <a:t>Secondary Transcript/ Report Card</a:t>
          </a:r>
        </a:p>
      </dsp:txBody>
      <dsp:txXfrm>
        <a:off x="2032000" y="476057"/>
        <a:ext cx="1847272" cy="1108363"/>
      </dsp:txXfrm>
    </dsp:sp>
    <dsp:sp modelId="{88513329-F8B0-4455-BD89-7E12BD0365FE}">
      <dsp:nvSpPr>
        <dsp:cNvPr id="0" name=""/>
        <dsp:cNvSpPr/>
      </dsp:nvSpPr>
      <dsp:spPr>
        <a:xfrm>
          <a:off x="4064000" y="476057"/>
          <a:ext cx="1847272" cy="1108363"/>
        </a:xfrm>
        <a:prstGeom prst="rect">
          <a:avLst/>
        </a:prstGeom>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Franklin Gothic Book"/>
              <a:ea typeface="+mn-ea"/>
              <a:cs typeface="+mn-cs"/>
            </a:rPr>
            <a:t>Training Milestone</a:t>
          </a:r>
        </a:p>
      </dsp:txBody>
      <dsp:txXfrm>
        <a:off x="4064000" y="476057"/>
        <a:ext cx="1847272" cy="1108363"/>
      </dsp:txXfrm>
    </dsp:sp>
    <dsp:sp modelId="{A9C4BE54-C260-4595-B168-05E5420CC19B}">
      <dsp:nvSpPr>
        <dsp:cNvPr id="0" name=""/>
        <dsp:cNvSpPr/>
      </dsp:nvSpPr>
      <dsp:spPr>
        <a:xfrm>
          <a:off x="1016000" y="1769148"/>
          <a:ext cx="1847272" cy="1108363"/>
        </a:xfrm>
        <a:prstGeom prst="rect">
          <a:avLst/>
        </a:prstGeom>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Franklin Gothic Book"/>
              <a:ea typeface="+mn-ea"/>
              <a:cs typeface="+mn-cs"/>
            </a:rPr>
            <a:t>Skills Progression</a:t>
          </a:r>
        </a:p>
      </dsp:txBody>
      <dsp:txXfrm>
        <a:off x="1016000" y="1769148"/>
        <a:ext cx="1847272" cy="1108363"/>
      </dsp:txXfrm>
    </dsp:sp>
    <dsp:sp modelId="{66DED1A6-FAF2-48A4-A6A1-A4AE6D228877}">
      <dsp:nvSpPr>
        <dsp:cNvPr id="0" name=""/>
        <dsp:cNvSpPr/>
      </dsp:nvSpPr>
      <dsp:spPr>
        <a:xfrm>
          <a:off x="3048000" y="1769148"/>
          <a:ext cx="1847272" cy="1108363"/>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Educational Functioning Level (EFL)     </a:t>
          </a:r>
        </a:p>
        <a:p>
          <a:pPr marL="0" lvl="0" indent="0" algn="ctr" defTabSz="755650">
            <a:lnSpc>
              <a:spcPct val="90000"/>
            </a:lnSpc>
            <a:spcBef>
              <a:spcPct val="0"/>
            </a:spcBef>
            <a:spcAft>
              <a:spcPct val="35000"/>
            </a:spcAft>
            <a:buNone/>
          </a:pPr>
          <a:r>
            <a:rPr lang="en-US" sz="1700" kern="1200" dirty="0"/>
            <a:t>(two ways)</a:t>
          </a:r>
        </a:p>
      </dsp:txBody>
      <dsp:txXfrm>
        <a:off x="3048000" y="1769148"/>
        <a:ext cx="1847272" cy="11083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13660-B97C-48F9-B84A-BE55D1863304}"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185C5-3F30-404A-9A64-1DDAFC3EBFAE}" type="slidenum">
              <a:rPr lang="en-US" smtClean="0"/>
              <a:t>‹#›</a:t>
            </a:fld>
            <a:endParaRPr lang="en-US"/>
          </a:p>
        </p:txBody>
      </p:sp>
    </p:spTree>
    <p:extLst>
      <p:ext uri="{BB962C8B-B14F-4D97-AF65-F5344CB8AC3E}">
        <p14:creationId xmlns:p14="http://schemas.microsoft.com/office/powerpoint/2010/main" val="390007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Welcome to the Measurable Skill Gains (MSG)  Reporting technical assistance presentation given by the Office of Planning, Integrity and Compliance also known as OPIC. </a:t>
            </a:r>
            <a:endParaRPr lang="en-US" dirty="0"/>
          </a:p>
          <a:p>
            <a:endParaRPr lang="en-US" dirty="0"/>
          </a:p>
        </p:txBody>
      </p:sp>
      <p:sp>
        <p:nvSpPr>
          <p:cNvPr id="4" name="Slide Number Placeholder 3"/>
          <p:cNvSpPr>
            <a:spLocks noGrp="1"/>
          </p:cNvSpPr>
          <p:nvPr>
            <p:ph type="sldNum" sz="quarter" idx="5"/>
          </p:nvPr>
        </p:nvSpPr>
        <p:spPr/>
        <p:txBody>
          <a:bodyPr/>
          <a:lstStyle/>
          <a:p>
            <a:fld id="{E1D185C5-3F30-404A-9A64-1DDAFC3EBFAE}" type="slidenum">
              <a:rPr lang="en-US" smtClean="0"/>
              <a:t>1</a:t>
            </a:fld>
            <a:endParaRPr lang="en-US"/>
          </a:p>
        </p:txBody>
      </p:sp>
    </p:spTree>
    <p:extLst>
      <p:ext uri="{BB962C8B-B14F-4D97-AF65-F5344CB8AC3E}">
        <p14:creationId xmlns:p14="http://schemas.microsoft.com/office/powerpoint/2010/main" val="2361708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11: Measurable Skill Gain- When is attainment included in the measure? (Some examples)</a:t>
            </a:r>
          </a:p>
          <a:p>
            <a:endParaRPr lang="en-AU" b="1" dirty="0"/>
          </a:p>
          <a:p>
            <a:pPr marL="171450" indent="-171450">
              <a:buFont typeface="Arial" panose="020B0604020202020204" pitchFamily="34" charset="0"/>
              <a:buChar char="•"/>
            </a:pPr>
            <a:r>
              <a:rPr lang="en-US" b="1" dirty="0"/>
              <a:t>Lets say Susie started Occupational Classroom Training in May of 2019 (PY18) and completed training in Oct 2019 (PY19), she would be included in the MSG measure in both PY18 and PY19 because she was active in that training for both program years.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Now lets say William participates in training from January-May 2019 (PY18) but continues to receive job placement services all the way through August 2019 (PY19). Because the training activity concluded in PY18 he is only included in the MSG measure in PY18.</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For this reason; agencies and providers must close complete training/education activities in a timely manner to ensure that participants are removed from the MSG measure upon training completion.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Participants who are enrolled in training/education are included in the measure regardless of how long they have participated in the Program Year. So, for example, if a participant is enrolled in training on June 18th, they have until June 30th to achieve a gain for it to count for the program year.</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With that said; In accordance with USDOL guidance, “Programs should not delay enrollment or services to participants until a new program year even if programs believe there is    insufficient time for the participant to make any type of measurable skill gain by the end of that program year.” </a:t>
            </a:r>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10</a:t>
            </a:fld>
            <a:endParaRPr lang="en-AU"/>
          </a:p>
        </p:txBody>
      </p:sp>
    </p:spTree>
    <p:extLst>
      <p:ext uri="{BB962C8B-B14F-4D97-AF65-F5344CB8AC3E}">
        <p14:creationId xmlns:p14="http://schemas.microsoft.com/office/powerpoint/2010/main" val="2325170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12: What Measurable Skill Gains are included?</a:t>
            </a:r>
          </a:p>
        </p:txBody>
      </p:sp>
      <p:sp>
        <p:nvSpPr>
          <p:cNvPr id="4" name="Slide Number Placeholder 3"/>
          <p:cNvSpPr>
            <a:spLocks noGrp="1"/>
          </p:cNvSpPr>
          <p:nvPr>
            <p:ph type="sldNum" sz="quarter" idx="5"/>
          </p:nvPr>
        </p:nvSpPr>
        <p:spPr/>
        <p:txBody>
          <a:bodyPr/>
          <a:lstStyle/>
          <a:p>
            <a:fld id="{E1D185C5-3F30-404A-9A64-1DDAFC3EBFAE}" type="slidenum">
              <a:rPr lang="en-US" smtClean="0"/>
              <a:t>11</a:t>
            </a:fld>
            <a:endParaRPr lang="en-US"/>
          </a:p>
        </p:txBody>
      </p:sp>
    </p:spTree>
    <p:extLst>
      <p:ext uri="{BB962C8B-B14F-4D97-AF65-F5344CB8AC3E}">
        <p14:creationId xmlns:p14="http://schemas.microsoft.com/office/powerpoint/2010/main" val="364682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13:  What are the types of Skill Gains? </a:t>
            </a:r>
          </a:p>
          <a:p>
            <a:endParaRPr lang="en-AU" b="1" dirty="0"/>
          </a:p>
          <a:p>
            <a:r>
              <a:rPr lang="en-US" b="1" dirty="0"/>
              <a:t>There are FIVE types of Measurable Skill Gains that can be attained. </a:t>
            </a:r>
          </a:p>
          <a:p>
            <a:pPr marL="171450" indent="-171450">
              <a:buFont typeface="Arial" panose="020B0604020202020204" pitchFamily="34" charset="0"/>
              <a:buChar char="•"/>
            </a:pPr>
            <a:r>
              <a:rPr lang="en-US" b="1" dirty="0"/>
              <a:t>Progress documented on a Post-Secondary Transcript/ Report Card</a:t>
            </a:r>
          </a:p>
          <a:p>
            <a:pPr marL="171450" indent="-171450">
              <a:buFont typeface="Arial" panose="020B0604020202020204" pitchFamily="34" charset="0"/>
              <a:buChar char="•"/>
            </a:pPr>
            <a:r>
              <a:rPr lang="en-US" b="1" dirty="0"/>
              <a:t>Progress documented on Secondary Transcript/ Report Card</a:t>
            </a:r>
          </a:p>
          <a:p>
            <a:pPr marL="171450" indent="-171450">
              <a:buFont typeface="Arial" panose="020B0604020202020204" pitchFamily="34" charset="0"/>
              <a:buChar char="•"/>
            </a:pPr>
            <a:r>
              <a:rPr lang="en-US" b="1" dirty="0"/>
              <a:t>Achievement of a Training Milestone</a:t>
            </a:r>
          </a:p>
          <a:p>
            <a:pPr marL="171450" indent="-171450">
              <a:buFont typeface="Arial" panose="020B0604020202020204" pitchFamily="34" charset="0"/>
              <a:buChar char="•"/>
            </a:pPr>
            <a:r>
              <a:rPr lang="en-US" b="1" dirty="0"/>
              <a:t>Skills Progression; and</a:t>
            </a:r>
          </a:p>
          <a:p>
            <a:pPr marL="171450" indent="-171450">
              <a:buFont typeface="Arial" panose="020B0604020202020204" pitchFamily="34" charset="0"/>
              <a:buChar char="•"/>
            </a:pPr>
            <a:r>
              <a:rPr lang="en-US" b="1" dirty="0"/>
              <a:t>Attainment of a new Educational Functioning Level (EFL) (which is itself attainable in two ways)</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 Although multiple gains may be entered for a client in a program year (July 1-June 30), only one gain will count towards performance per year.</a:t>
            </a:r>
          </a:p>
          <a:p>
            <a:pPr marL="171450" indent="-171450">
              <a:buFont typeface="Arial" panose="020B0604020202020204" pitchFamily="34" charset="0"/>
              <a:buChar char="•"/>
            </a:pPr>
            <a:endParaRPr lang="en-US" b="1" dirty="0"/>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12</a:t>
            </a:fld>
            <a:endParaRPr lang="en-AU"/>
          </a:p>
        </p:txBody>
      </p:sp>
    </p:spTree>
    <p:extLst>
      <p:ext uri="{BB962C8B-B14F-4D97-AF65-F5344CB8AC3E}">
        <p14:creationId xmlns:p14="http://schemas.microsoft.com/office/powerpoint/2010/main" val="668229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14: </a:t>
            </a:r>
            <a:r>
              <a:rPr lang="en-US" b="1" dirty="0"/>
              <a:t>What are the types of Skills Gains?  </a:t>
            </a:r>
          </a:p>
          <a:p>
            <a:endParaRPr lang="en-US" b="1" dirty="0"/>
          </a:p>
          <a:p>
            <a:r>
              <a:rPr lang="en-US" b="1" dirty="0"/>
              <a:t>“Progress documented on a Post-Secondary Transcript/Report Card:</a:t>
            </a:r>
          </a:p>
          <a:p>
            <a:endParaRPr lang="en-US" b="1" dirty="0"/>
          </a:p>
          <a:p>
            <a:pPr marL="171450" indent="-171450">
              <a:buFont typeface="Arial" panose="020B0604020202020204" pitchFamily="34" charset="0"/>
              <a:buChar char="•"/>
            </a:pPr>
            <a:r>
              <a:rPr lang="en-US" b="1" dirty="0"/>
              <a:t>This Applies to participants enrolled in post-secondary education</a:t>
            </a:r>
          </a:p>
          <a:p>
            <a:pPr marL="171450" indent="-171450">
              <a:buFont typeface="Arial" panose="020B0604020202020204" pitchFamily="34" charset="0"/>
              <a:buChar char="•"/>
            </a:pPr>
            <a:r>
              <a:rPr lang="en-US" b="1" dirty="0"/>
              <a:t>Full-time students must complete a minimum of 12 hours per semester during the WIOA program year (July 1 - June 30) to count</a:t>
            </a:r>
          </a:p>
          <a:p>
            <a:pPr marL="171450" indent="-171450">
              <a:buFont typeface="Arial" panose="020B0604020202020204" pitchFamily="34" charset="0"/>
              <a:buChar char="•"/>
            </a:pPr>
            <a:r>
              <a:rPr lang="en-US" b="1" dirty="0"/>
              <a:t>Part-time students must complete at least 12 credit hours over the course of two completed consecutive semesters during the WIOA program year to count;</a:t>
            </a:r>
          </a:p>
          <a:p>
            <a:endParaRPr lang="en-US" b="1" dirty="0"/>
          </a:p>
          <a:p>
            <a:r>
              <a:rPr lang="en-US" b="1" dirty="0"/>
              <a:t>Allowable documentation:  For this MSG is a Transcript or Report Card that shows a participant is meeting the schools academic standards. The documentation must indicate whether the participant is enrolled full- or part-time. It must not show that the participant dropped out or was removed on academic or conduct grounds. For example, </a:t>
            </a:r>
          </a:p>
          <a:p>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13</a:t>
            </a:fld>
            <a:endParaRPr lang="en-AU"/>
          </a:p>
        </p:txBody>
      </p:sp>
    </p:spTree>
    <p:extLst>
      <p:ext uri="{BB962C8B-B14F-4D97-AF65-F5344CB8AC3E}">
        <p14:creationId xmlns:p14="http://schemas.microsoft.com/office/powerpoint/2010/main" val="242491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15: What are the types of Skills Gains? Cont’d. </a:t>
            </a:r>
          </a:p>
          <a:p>
            <a:endParaRPr lang="en-US" dirty="0"/>
          </a:p>
          <a:p>
            <a:r>
              <a:rPr lang="en-US" b="1" dirty="0"/>
              <a:t>The second MSG is Progress documented on a Secondary Transcript/Report Card:</a:t>
            </a:r>
          </a:p>
          <a:p>
            <a:endParaRPr lang="en-US" b="1" dirty="0"/>
          </a:p>
          <a:p>
            <a:r>
              <a:rPr lang="en-US" b="1" dirty="0"/>
              <a:t>This Applies to participants without a high school diploma or equivalency at program entry Allowable Documentation for this MSG is Participant’s secondary school transcript or report card for one semester showing that the participant demonstrating satisfactory achievement in all classes. It must not show that the participant dropped out or was removed on academic or conduct grounds. The semester must occur within the Program Year.</a:t>
            </a:r>
          </a:p>
          <a:p>
            <a:endParaRPr lang="en-AU" b="1" dirty="0"/>
          </a:p>
          <a:p>
            <a:endParaRPr lang="en-AU" dirty="0"/>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14</a:t>
            </a:fld>
            <a:endParaRPr lang="en-AU"/>
          </a:p>
        </p:txBody>
      </p:sp>
    </p:spTree>
    <p:extLst>
      <p:ext uri="{BB962C8B-B14F-4D97-AF65-F5344CB8AC3E}">
        <p14:creationId xmlns:p14="http://schemas.microsoft.com/office/powerpoint/2010/main" val="249374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16: What are the types of Skills Gains? Cont’d.</a:t>
            </a:r>
          </a:p>
          <a:p>
            <a:endParaRPr lang="en-AU" dirty="0"/>
          </a:p>
          <a:p>
            <a:r>
              <a:rPr lang="en-US" b="1" dirty="0"/>
              <a:t>The third MSG is one that may require a bit of forethought when securing a training opportunity or OJT for a participant and that is ‘Achievement of Training Milestone.</a:t>
            </a:r>
          </a:p>
          <a:p>
            <a:endParaRPr lang="en-US" b="1" dirty="0"/>
          </a:p>
          <a:p>
            <a:r>
              <a:rPr lang="en-US" b="1" dirty="0"/>
              <a:t>A Training Milestone is achieved when: </a:t>
            </a:r>
          </a:p>
          <a:p>
            <a:endParaRPr lang="en-US" b="1" dirty="0"/>
          </a:p>
          <a:p>
            <a:r>
              <a:rPr lang="en-US" b="1" dirty="0"/>
              <a:t>A Participant had made satisfactory or better progress towards established training milestones, such as completion of an OJT or completion of one year of an apprenticeship program or attainment of an important </a:t>
            </a:r>
            <a:r>
              <a:rPr lang="en-US" b="1" dirty="0" err="1"/>
              <a:t>competenciy</a:t>
            </a:r>
            <a:r>
              <a:rPr lang="en-US" b="1" dirty="0"/>
              <a:t> in a training, etc. </a:t>
            </a:r>
          </a:p>
          <a:p>
            <a:endParaRPr lang="en-US" b="1" dirty="0"/>
          </a:p>
          <a:p>
            <a:r>
              <a:rPr lang="en-US" b="1" dirty="0"/>
              <a:t>Allowable Documentation:  includes a Satisfactory or better progress report from an employer or training provider that is providing training (e.g., training reports showing completed milestones, increases in pay resulting from new skills, or increased performance.) Of course, to secure such documentation, you will need to make sure on the frontend that the training provider or sponsoring employer is prepared to produce and provide such a document. </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15</a:t>
            </a:fld>
            <a:endParaRPr lang="en-AU"/>
          </a:p>
        </p:txBody>
      </p:sp>
    </p:spTree>
    <p:extLst>
      <p:ext uri="{BB962C8B-B14F-4D97-AF65-F5344CB8AC3E}">
        <p14:creationId xmlns:p14="http://schemas.microsoft.com/office/powerpoint/2010/main" val="113539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17: </a:t>
            </a:r>
            <a:r>
              <a:rPr lang="en-US" b="1" dirty="0"/>
              <a:t>What are the types of Skills Gains? Cont’d</a:t>
            </a:r>
          </a:p>
          <a:p>
            <a:endParaRPr lang="en-US" b="1" dirty="0"/>
          </a:p>
          <a:p>
            <a:r>
              <a:rPr lang="en-US" b="1" dirty="0"/>
              <a:t>The fourth MSG is a bit easier to document depending on the participant circumstance and that is Skills Progression:  </a:t>
            </a:r>
          </a:p>
          <a:p>
            <a:endParaRPr lang="en-US" b="1" dirty="0"/>
          </a:p>
          <a:p>
            <a:pPr marL="171450" indent="-171450">
              <a:buFont typeface="Arial" panose="020B0604020202020204" pitchFamily="34" charset="0"/>
              <a:buChar char="•"/>
            </a:pPr>
            <a:r>
              <a:rPr lang="en-US" b="1" dirty="0"/>
              <a:t>Skills progression is documented when a Participant successfully passes an exam that is required for an occupation or progresses</a:t>
            </a:r>
          </a:p>
          <a:p>
            <a:pPr marL="0" indent="0">
              <a:buFont typeface="Arial" panose="020B0604020202020204" pitchFamily="34" charset="0"/>
              <a:buNone/>
            </a:pPr>
            <a:r>
              <a:rPr lang="en-US" b="1" dirty="0"/>
              <a:t>in attaining technical or occupational skills as evidenced by trade-related benchmarks, such as knowledge-based exams and/or a diploma. (e.g., employer knowledge-based exam, occupational competency assessment, test necessary to obtain a credential.)</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Allowable Documentation: Copy of results of exam, test or assessment or copy of diploma or certificate. </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16</a:t>
            </a:fld>
            <a:endParaRPr lang="en-AU"/>
          </a:p>
        </p:txBody>
      </p:sp>
    </p:spTree>
    <p:extLst>
      <p:ext uri="{BB962C8B-B14F-4D97-AF65-F5344CB8AC3E}">
        <p14:creationId xmlns:p14="http://schemas.microsoft.com/office/powerpoint/2010/main" val="1140038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18: What are the types of Skills Gains? Cont’d. </a:t>
            </a:r>
          </a:p>
          <a:p>
            <a:endParaRPr lang="en-AU" b="1" dirty="0"/>
          </a:p>
          <a:p>
            <a:r>
              <a:rPr lang="en-US" b="1" dirty="0"/>
              <a:t>The final MSG, Educational Functioning Level (EFL), can be achieved in one of two ways:</a:t>
            </a:r>
          </a:p>
          <a:p>
            <a:endParaRPr lang="en-US" b="1" dirty="0"/>
          </a:p>
          <a:p>
            <a:r>
              <a:rPr lang="en-US" b="1" dirty="0"/>
              <a:t>The first is Test Scores: in which case A Participant who is below postsecondary grade level at program entry achieves a gain of at least one EFL on an acceptable Adult Basic Education (ABE) post-test or English as a Second Language (ESL) post-test.</a:t>
            </a:r>
          </a:p>
          <a:p>
            <a:endParaRPr lang="en-US" b="1" dirty="0"/>
          </a:p>
          <a:p>
            <a:pPr marL="628650" lvl="1" indent="-171450">
              <a:buFont typeface="Arial" panose="020B0604020202020204" pitchFamily="34" charset="0"/>
              <a:buChar char="•"/>
            </a:pPr>
            <a:r>
              <a:rPr lang="en-US" b="1" dirty="0"/>
              <a:t>Allowable Documentation: includes both Pre- and post-ABE or ESL test. [NOTE: EFL gains are calculated based on test scores entered on the WIOA </a:t>
            </a:r>
          </a:p>
          <a:p>
            <a:r>
              <a:rPr lang="en-US" b="1" dirty="0"/>
              <a:t>               “Educational Functioning Level for Measurable Skills Gains” bar in </a:t>
            </a:r>
            <a:r>
              <a:rPr lang="en-US" b="1" dirty="0" err="1"/>
              <a:t>EmployRI</a:t>
            </a:r>
            <a:r>
              <a:rPr lang="en-US" b="1" dirty="0"/>
              <a:t>, which we will get into in later slides. </a:t>
            </a:r>
          </a:p>
          <a:p>
            <a:endParaRPr lang="en-US" b="1" dirty="0"/>
          </a:p>
          <a:p>
            <a:r>
              <a:rPr lang="en-US" b="1" dirty="0"/>
              <a:t> The second EFL Gain is achieve through Entry into Post-Secondary Education: The EFL gain for entry into post-secondary education applies to</a:t>
            </a:r>
          </a:p>
          <a:p>
            <a:r>
              <a:rPr lang="en-US" b="1" dirty="0"/>
              <a:t> </a:t>
            </a:r>
            <a:r>
              <a:rPr lang="en-US" b="1" dirty="0" err="1"/>
              <a:t>Exiters</a:t>
            </a:r>
            <a:r>
              <a:rPr lang="en-US" b="1" dirty="0"/>
              <a:t> who: </a:t>
            </a:r>
          </a:p>
          <a:p>
            <a:pPr marL="171450" indent="-171450">
              <a:buFont typeface="Arial" panose="020B0604020202020204" pitchFamily="34" charset="0"/>
              <a:buChar char="•"/>
            </a:pPr>
            <a:r>
              <a:rPr lang="en-US" b="1" dirty="0"/>
              <a:t>received a qualifying training/education service, AND </a:t>
            </a:r>
          </a:p>
          <a:p>
            <a:pPr marL="171450" indent="-171450">
              <a:buFont typeface="Arial" panose="020B0604020202020204" pitchFamily="34" charset="0"/>
              <a:buChar char="•"/>
            </a:pPr>
            <a:r>
              <a:rPr lang="en-US" b="1" dirty="0"/>
              <a:t>whose school status at exit is “Not attending school; H.S. Graduate”, AND</a:t>
            </a:r>
          </a:p>
          <a:p>
            <a:pPr marL="171450" indent="-171450">
              <a:buFont typeface="Arial" panose="020B0604020202020204" pitchFamily="34" charset="0"/>
              <a:buChar char="•"/>
            </a:pPr>
            <a:r>
              <a:rPr lang="en-US" b="1" dirty="0"/>
              <a:t>•who enter Post-Secondary education or training after exit, but during the same program year as the qualifying training/education service.</a:t>
            </a:r>
          </a:p>
          <a:p>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17</a:t>
            </a:fld>
            <a:endParaRPr lang="en-AU"/>
          </a:p>
        </p:txBody>
      </p:sp>
    </p:spTree>
    <p:extLst>
      <p:ext uri="{BB962C8B-B14F-4D97-AF65-F5344CB8AC3E}">
        <p14:creationId xmlns:p14="http://schemas.microsoft.com/office/powerpoint/2010/main" val="658971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19: How are Measurable Skill Gains recorded in </a:t>
            </a:r>
            <a:r>
              <a:rPr lang="en-US" b="1" dirty="0" err="1"/>
              <a:t>EmployRI</a:t>
            </a:r>
            <a:r>
              <a:rPr lang="en-US" b="1" dirty="0"/>
              <a:t>?</a:t>
            </a:r>
          </a:p>
          <a:p>
            <a:endParaRPr lang="en-US" b="1" dirty="0"/>
          </a:p>
          <a:p>
            <a:r>
              <a:rPr lang="en-US" b="1" dirty="0"/>
              <a:t>We have literally covered the WHO, WHAT, and WHEN of measurable skill gain reporting. Now we will discuss how Measurable Skill Gains are </a:t>
            </a:r>
            <a:r>
              <a:rPr lang="en-US" b="1" dirty="0" err="1"/>
              <a:t>recordedin</a:t>
            </a:r>
            <a:r>
              <a:rPr lang="en-US" b="1" dirty="0"/>
              <a:t> </a:t>
            </a:r>
            <a:r>
              <a:rPr lang="en-US" b="1" dirty="0" err="1"/>
              <a:t>EmployRI</a:t>
            </a:r>
            <a:r>
              <a:rPr lang="en-US" b="1" dirty="0"/>
              <a:t>. OPIC emphasize that the process is not necessarily simple. But with access to this guidance and repetition, it can be made easy. </a:t>
            </a:r>
          </a:p>
        </p:txBody>
      </p:sp>
      <p:sp>
        <p:nvSpPr>
          <p:cNvPr id="4" name="Slide Number Placeholder 3"/>
          <p:cNvSpPr>
            <a:spLocks noGrp="1"/>
          </p:cNvSpPr>
          <p:nvPr>
            <p:ph type="sldNum" sz="quarter" idx="5"/>
          </p:nvPr>
        </p:nvSpPr>
        <p:spPr/>
        <p:txBody>
          <a:bodyPr/>
          <a:lstStyle/>
          <a:p>
            <a:fld id="{E1D185C5-3F30-404A-9A64-1DDAFC3EBFAE}" type="slidenum">
              <a:rPr lang="en-US" smtClean="0"/>
              <a:t>18</a:t>
            </a:fld>
            <a:endParaRPr lang="en-US"/>
          </a:p>
        </p:txBody>
      </p:sp>
    </p:spTree>
    <p:extLst>
      <p:ext uri="{BB962C8B-B14F-4D97-AF65-F5344CB8AC3E}">
        <p14:creationId xmlns:p14="http://schemas.microsoft.com/office/powerpoint/2010/main" val="2787762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20:  Recording Measurable Skills Gains in </a:t>
            </a:r>
            <a:r>
              <a:rPr lang="en-AU" b="1" dirty="0" err="1"/>
              <a:t>EmployRI</a:t>
            </a:r>
            <a:r>
              <a:rPr lang="en-AU" b="1" dirty="0"/>
              <a:t> cont’d.</a:t>
            </a:r>
          </a:p>
          <a:p>
            <a:endParaRPr lang="en-AU" b="1" dirty="0"/>
          </a:p>
          <a:p>
            <a:r>
              <a:rPr lang="en-US" b="1" dirty="0"/>
              <a:t>Let’s review how to record an Education Functioning Level gain made on a pre and post test for Adult Basic Education ( ABE)  or English as Second Language ( ESL.).  </a:t>
            </a:r>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19</a:t>
            </a:fld>
            <a:endParaRPr lang="en-AU"/>
          </a:p>
        </p:txBody>
      </p:sp>
    </p:spTree>
    <p:extLst>
      <p:ext uri="{BB962C8B-B14F-4D97-AF65-F5344CB8AC3E}">
        <p14:creationId xmlns:p14="http://schemas.microsoft.com/office/powerpoint/2010/main" val="361991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  Measurable Skills Gain- Presentation Content</a:t>
            </a:r>
          </a:p>
          <a:p>
            <a:endParaRPr lang="en-AU" b="1" dirty="0"/>
          </a:p>
          <a:p>
            <a:r>
              <a:rPr lang="en-AU" b="1" dirty="0"/>
              <a:t>Today’s Content will focus on a required but often complicated core performance metric: Measurable Skills Gain. </a:t>
            </a:r>
          </a:p>
          <a:p>
            <a:endParaRPr lang="en-AU" b="1" dirty="0"/>
          </a:p>
          <a:p>
            <a:r>
              <a:rPr lang="en-US" b="1" dirty="0"/>
              <a:t>The presentation will cover:</a:t>
            </a:r>
          </a:p>
          <a:p>
            <a:endParaRPr lang="en-US" b="1" dirty="0"/>
          </a:p>
          <a:p>
            <a:pPr marL="171450" indent="-171450">
              <a:buFont typeface="Arial" panose="020B0604020202020204" pitchFamily="34" charset="0"/>
              <a:buChar char="•"/>
            </a:pPr>
            <a:r>
              <a:rPr lang="en-US" b="1" dirty="0"/>
              <a:t>What is a Measurable Skill Gain?</a:t>
            </a:r>
          </a:p>
          <a:p>
            <a:pPr marL="171450" indent="-171450">
              <a:buFont typeface="Arial" panose="020B0604020202020204" pitchFamily="34" charset="0"/>
              <a:buChar char="•"/>
            </a:pPr>
            <a:r>
              <a:rPr lang="en-US" b="1" dirty="0"/>
              <a:t>Who is included in the measure and when are they included?</a:t>
            </a:r>
          </a:p>
          <a:p>
            <a:pPr marL="171450" indent="-171450">
              <a:buFont typeface="Arial" panose="020B0604020202020204" pitchFamily="34" charset="0"/>
              <a:buChar char="•"/>
            </a:pPr>
            <a:r>
              <a:rPr lang="en-US" b="1" dirty="0"/>
              <a:t>What are the types of Skill Gains?</a:t>
            </a:r>
          </a:p>
          <a:p>
            <a:pPr marL="171450" indent="-171450">
              <a:buFont typeface="Arial" panose="020B0604020202020204" pitchFamily="34" charset="0"/>
              <a:buChar char="•"/>
            </a:pPr>
            <a:r>
              <a:rPr lang="en-US" b="1" dirty="0"/>
              <a:t>How to record Measurable Skill Gains in </a:t>
            </a:r>
            <a:r>
              <a:rPr lang="en-US" b="1" dirty="0" err="1"/>
              <a:t>EmployRI</a:t>
            </a:r>
            <a:r>
              <a:rPr lang="en-US" b="1" dirty="0"/>
              <a:t>?</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2</a:t>
            </a:fld>
            <a:endParaRPr lang="en-AU"/>
          </a:p>
        </p:txBody>
      </p:sp>
    </p:spTree>
    <p:extLst>
      <p:ext uri="{BB962C8B-B14F-4D97-AF65-F5344CB8AC3E}">
        <p14:creationId xmlns:p14="http://schemas.microsoft.com/office/powerpoint/2010/main" val="1424856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21:  Recording Measurable Skills Gains in </a:t>
            </a:r>
            <a:r>
              <a:rPr lang="en-AU" b="1" dirty="0" err="1"/>
              <a:t>EmployRI</a:t>
            </a:r>
            <a:r>
              <a:rPr lang="en-AU" b="1" dirty="0"/>
              <a:t> (Entering Pre-Test Scores)</a:t>
            </a:r>
          </a:p>
          <a:p>
            <a:endParaRPr lang="en-AU" b="1" dirty="0"/>
          </a:p>
          <a:p>
            <a:r>
              <a:rPr lang="en-US" b="1" dirty="0"/>
              <a:t>To enter EFL gains for (Adult Basic Education) ABE and English Second Language (ESL) test scores the file path you will use is </a:t>
            </a:r>
          </a:p>
          <a:p>
            <a:r>
              <a:rPr lang="en-US" b="1" dirty="0"/>
              <a:t>Staff Profile &gt; Case Management Profile &gt; Programs &gt; Educational Functioning Level for Measurable Skill Gain bar.  </a:t>
            </a:r>
          </a:p>
          <a:p>
            <a:endParaRPr lang="en-US" b="1" dirty="0"/>
          </a:p>
          <a:p>
            <a:r>
              <a:rPr lang="en-US" b="1" dirty="0"/>
              <a:t>Step 1: Having brought up the participant’s case; Click on the “Create Educational Functioning Level Record” link (Pre-test)</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20</a:t>
            </a:fld>
            <a:endParaRPr lang="en-AU"/>
          </a:p>
        </p:txBody>
      </p:sp>
    </p:spTree>
    <p:extLst>
      <p:ext uri="{BB962C8B-B14F-4D97-AF65-F5344CB8AC3E}">
        <p14:creationId xmlns:p14="http://schemas.microsoft.com/office/powerpoint/2010/main" val="2736204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22:  Recording Measurable Skills Gains in </a:t>
            </a:r>
            <a:r>
              <a:rPr lang="en-AU" b="1" dirty="0" err="1"/>
              <a:t>EmployRI</a:t>
            </a:r>
            <a:r>
              <a:rPr lang="en-AU" b="1" dirty="0"/>
              <a:t> (Entering Pre-Test Scores)</a:t>
            </a:r>
          </a:p>
          <a:p>
            <a:endParaRPr lang="en-US" b="1" dirty="0"/>
          </a:p>
          <a:p>
            <a:r>
              <a:rPr lang="en-US" b="1" dirty="0"/>
              <a:t> Educational Functioning Level (EFL) Gains (ABE and ESL): EFL gains for ABE and ESL test scores are recorded in (file path)</a:t>
            </a:r>
          </a:p>
          <a:p>
            <a:r>
              <a:rPr lang="en-US" b="1" dirty="0"/>
              <a:t>Staff Profile &gt; Case Management Profile &gt; Programs &gt; Educational Functioning Level for Measurable Skill Gain bar. </a:t>
            </a:r>
          </a:p>
          <a:p>
            <a:endParaRPr lang="en-AU" b="1" dirty="0"/>
          </a:p>
          <a:p>
            <a:r>
              <a:rPr lang="en-US" b="1" dirty="0"/>
              <a:t>Step 2: Data in the General Information section will be pre-filled.</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21</a:t>
            </a:fld>
            <a:endParaRPr lang="en-AU"/>
          </a:p>
        </p:txBody>
      </p:sp>
    </p:spTree>
    <p:extLst>
      <p:ext uri="{BB962C8B-B14F-4D97-AF65-F5344CB8AC3E}">
        <p14:creationId xmlns:p14="http://schemas.microsoft.com/office/powerpoint/2010/main" val="649376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Slide 23: Recording Measurable Skill Gains in </a:t>
            </a:r>
            <a:r>
              <a:rPr lang="en-US" b="1" dirty="0" err="1"/>
              <a:t>EmployRI</a:t>
            </a:r>
            <a:r>
              <a:rPr lang="en-US" b="1" dirty="0"/>
              <a:t>. (Entering Pre-test Scores) </a:t>
            </a:r>
          </a:p>
          <a:p>
            <a:endParaRPr lang="en-US" b="1" dirty="0"/>
          </a:p>
          <a:p>
            <a:r>
              <a:rPr lang="en-US" b="1" dirty="0"/>
              <a:t>Entering Educational Functioning Level (EFL) Gains (ABE and ESL): EFL gains for ABE and ESL test scores are recorded in (file path)</a:t>
            </a:r>
          </a:p>
          <a:p>
            <a:r>
              <a:rPr lang="en-US" b="1" dirty="0"/>
              <a:t>Staff Profile &gt; Case Management Profile &gt; Programs &gt; Educational Functioning Level for Measurable Skill Gain bar. </a:t>
            </a:r>
          </a:p>
          <a:p>
            <a:endParaRPr lang="en-US" b="1" dirty="0"/>
          </a:p>
          <a:p>
            <a:r>
              <a:rPr lang="en-US" b="1" dirty="0"/>
              <a:t>Step 3: </a:t>
            </a:r>
          </a:p>
          <a:p>
            <a:r>
              <a:rPr lang="en-US" b="1" dirty="0"/>
              <a:t>In the Pre-Test section, add the Pre-Test date, (which is the exact date that the pre-test was administered) </a:t>
            </a:r>
          </a:p>
          <a:p>
            <a:r>
              <a:rPr lang="en-US" b="1" dirty="0"/>
              <a:t>After entering the pre-test date, Select the type of Assessment Category: Either</a:t>
            </a:r>
          </a:p>
          <a:p>
            <a:r>
              <a:rPr lang="en-US" b="1" dirty="0"/>
              <a:t>• ABE = Adult Basic Education</a:t>
            </a:r>
          </a:p>
          <a:p>
            <a:r>
              <a:rPr lang="en-US" b="1" dirty="0"/>
              <a:t>• ESL = English as a Second Language  </a:t>
            </a:r>
          </a:p>
          <a:p>
            <a:r>
              <a:rPr lang="en-US" b="1" dirty="0"/>
              <a:t> </a:t>
            </a:r>
          </a:p>
          <a:p>
            <a:r>
              <a:rPr lang="en-US" b="1" dirty="0"/>
              <a:t>AND Step 4:</a:t>
            </a:r>
          </a:p>
          <a:p>
            <a:r>
              <a:rPr lang="en-US" b="1" dirty="0"/>
              <a:t>Select the Assessment Category:</a:t>
            </a:r>
            <a:br>
              <a:rPr lang="en-US" b="1" dirty="0"/>
            </a:br>
            <a:r>
              <a:rPr lang="en-US" b="1" dirty="0"/>
              <a:t>• ABE = Adult Basic Education</a:t>
            </a:r>
            <a:br>
              <a:rPr lang="en-US" b="1" dirty="0"/>
            </a:br>
            <a:r>
              <a:rPr lang="en-US" b="1" dirty="0"/>
              <a:t>• ESL = English as a Second Language</a:t>
            </a:r>
          </a:p>
          <a:p>
            <a:endParaRPr lang="en-US" dirty="0"/>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22</a:t>
            </a:fld>
            <a:endParaRPr lang="en-AU"/>
          </a:p>
        </p:txBody>
      </p:sp>
    </p:spTree>
    <p:extLst>
      <p:ext uri="{BB962C8B-B14F-4D97-AF65-F5344CB8AC3E}">
        <p14:creationId xmlns:p14="http://schemas.microsoft.com/office/powerpoint/2010/main" val="2676003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24: </a:t>
            </a:r>
            <a:r>
              <a:rPr lang="en-US" b="1" dirty="0"/>
              <a:t>Recording Measurable Skill Gains in </a:t>
            </a:r>
            <a:r>
              <a:rPr lang="en-US" b="1" dirty="0" err="1"/>
              <a:t>EmployRI</a:t>
            </a:r>
            <a:r>
              <a:rPr lang="en-US" b="1" dirty="0"/>
              <a:t> (Entering Pre-Test Scores)</a:t>
            </a:r>
          </a:p>
          <a:p>
            <a:endParaRPr lang="en-US" b="1" dirty="0"/>
          </a:p>
          <a:p>
            <a:r>
              <a:rPr lang="en-US" b="1" dirty="0"/>
              <a:t>Entering Educational Functioning Level (EFL) Gains (ABE and ESL): EFL gains for ABE and ESL test scores are recorded in (file path)</a:t>
            </a:r>
          </a:p>
          <a:p>
            <a:r>
              <a:rPr lang="en-US" b="1" dirty="0"/>
              <a:t>Staff Profile &gt; Case Management Profile &gt; Programs &gt; Educational Functioning Level for Measurable Skill Gain bar. </a:t>
            </a:r>
          </a:p>
          <a:p>
            <a:endParaRPr lang="en-US" b="1" dirty="0"/>
          </a:p>
          <a:p>
            <a:r>
              <a:rPr lang="en-US" b="1" dirty="0"/>
              <a:t>Step 5: In the Pre-Test section, add the Pre-Test date, (which is the exact date that the pre-test was administered) </a:t>
            </a:r>
          </a:p>
          <a:p>
            <a:r>
              <a:rPr lang="en-US" b="1" dirty="0"/>
              <a:t>After entering the pre-test date,</a:t>
            </a:r>
          </a:p>
          <a:p>
            <a:endParaRPr lang="en-US" b="1" dirty="0"/>
          </a:p>
          <a:p>
            <a:r>
              <a:rPr lang="en-US" b="1" dirty="0"/>
              <a:t> Select the type of Assessment Category: Either</a:t>
            </a:r>
          </a:p>
          <a:p>
            <a:r>
              <a:rPr lang="en-US" b="1" dirty="0"/>
              <a:t>• ABE = Adult Basic Education</a:t>
            </a:r>
          </a:p>
          <a:p>
            <a:r>
              <a:rPr lang="en-US" b="1" dirty="0"/>
              <a:t>• ESL = English as a Second Language </a:t>
            </a:r>
          </a:p>
          <a:p>
            <a:endParaRPr lang="en-AU" b="1" dirty="0"/>
          </a:p>
          <a:p>
            <a:r>
              <a:rPr lang="en-AU" b="1" dirty="0"/>
              <a:t>Step 6: </a:t>
            </a:r>
            <a:r>
              <a:rPr lang="en-US" b="1" dirty="0"/>
              <a:t>Select the Type of Assessment that was administered and the Functional Area that was assessed</a:t>
            </a:r>
          </a:p>
          <a:p>
            <a:pPr marL="171450" indent="-171450">
              <a:buFont typeface="Arial" panose="020B0604020202020204" pitchFamily="34" charset="0"/>
              <a:buChar char="•"/>
            </a:pPr>
            <a:r>
              <a:rPr lang="en-US" b="1" dirty="0"/>
              <a:t>Reading</a:t>
            </a:r>
          </a:p>
          <a:p>
            <a:pPr marL="171450" indent="-171450">
              <a:buFont typeface="Arial" panose="020B0604020202020204" pitchFamily="34" charset="0"/>
              <a:buChar char="•"/>
            </a:pPr>
            <a:r>
              <a:rPr lang="en-US" b="1" dirty="0"/>
              <a:t>Mathematics</a:t>
            </a:r>
          </a:p>
          <a:p>
            <a:pPr marL="171450" indent="-171450">
              <a:buFont typeface="Arial" panose="020B0604020202020204" pitchFamily="34" charset="0"/>
              <a:buChar char="•"/>
            </a:pPr>
            <a:r>
              <a:rPr lang="en-US" b="1" dirty="0"/>
              <a:t>Language</a:t>
            </a:r>
          </a:p>
          <a:p>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23</a:t>
            </a:fld>
            <a:endParaRPr lang="en-AU"/>
          </a:p>
        </p:txBody>
      </p:sp>
    </p:spTree>
    <p:extLst>
      <p:ext uri="{BB962C8B-B14F-4D97-AF65-F5344CB8AC3E}">
        <p14:creationId xmlns:p14="http://schemas.microsoft.com/office/powerpoint/2010/main" val="3740506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25: </a:t>
            </a:r>
            <a:r>
              <a:rPr lang="en-US" b="1" dirty="0"/>
              <a:t>Recording Measurable Skill Gains in </a:t>
            </a:r>
            <a:r>
              <a:rPr lang="en-US" b="1" dirty="0" err="1"/>
              <a:t>EmployRI</a:t>
            </a:r>
            <a:r>
              <a:rPr lang="en-US" b="1" dirty="0"/>
              <a:t> (Entering Pre-test Scores)</a:t>
            </a:r>
          </a:p>
          <a:p>
            <a:endParaRPr lang="en-US" b="1" dirty="0"/>
          </a:p>
          <a:p>
            <a:r>
              <a:rPr lang="en-US" b="1" dirty="0"/>
              <a:t>Entering Educational Functioning Level (EFL) Gains (ABE and ESL): EFL gains for ABE and ESL test scores are recorded in (file path)</a:t>
            </a:r>
          </a:p>
          <a:p>
            <a:r>
              <a:rPr lang="en-US" b="1" dirty="0"/>
              <a:t>Staff Profile &gt; Case Management Profile &gt; Programs &gt; Educational Functioning Level for Measurable Skill Gain bar. </a:t>
            </a:r>
          </a:p>
          <a:p>
            <a:endParaRPr lang="en-US" b="1" dirty="0"/>
          </a:p>
          <a:p>
            <a:r>
              <a:rPr lang="en-US" b="1" dirty="0"/>
              <a:t>Step 7: Add the Pre-Test score. The system will automatically calculate the Educational Functioning Level.</a:t>
            </a:r>
          </a:p>
          <a:p>
            <a:endParaRPr lang="en-US" b="1" dirty="0"/>
          </a:p>
          <a:p>
            <a:r>
              <a:rPr lang="en-US" b="1" dirty="0"/>
              <a:t>Step 8: Scroll to the bottom of the screen &amp; click “Save”</a:t>
            </a:r>
          </a:p>
          <a:p>
            <a:endParaRPr lang="en-US" b="1" dirty="0"/>
          </a:p>
          <a:p>
            <a:r>
              <a:rPr lang="en-US" b="1" dirty="0"/>
              <a:t>You’ve now entered the PRE-test EFL… eventually it will become time to enter the Post-test EFL and hopefully a measurable skill gain was achieve.</a:t>
            </a:r>
          </a:p>
          <a:p>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24</a:t>
            </a:fld>
            <a:endParaRPr lang="en-AU"/>
          </a:p>
        </p:txBody>
      </p:sp>
    </p:spTree>
    <p:extLst>
      <p:ext uri="{BB962C8B-B14F-4D97-AF65-F5344CB8AC3E}">
        <p14:creationId xmlns:p14="http://schemas.microsoft.com/office/powerpoint/2010/main" val="1389728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26:  </a:t>
            </a:r>
            <a:r>
              <a:rPr lang="en-US" b="1" dirty="0"/>
              <a:t>Recording Measurable Skill Gains in </a:t>
            </a:r>
            <a:r>
              <a:rPr lang="en-US" b="1" dirty="0" err="1"/>
              <a:t>EmployRI</a:t>
            </a:r>
            <a:r>
              <a:rPr lang="en-US" b="1" dirty="0"/>
              <a:t> ( Enter Post Test Scores)</a:t>
            </a:r>
          </a:p>
          <a:p>
            <a:endParaRPr lang="en-US" b="1" dirty="0"/>
          </a:p>
          <a:p>
            <a:r>
              <a:rPr lang="en-US" b="1" dirty="0"/>
              <a:t>You will use the same file path in </a:t>
            </a:r>
            <a:r>
              <a:rPr lang="en-US" b="1" dirty="0" err="1"/>
              <a:t>EmployRI</a:t>
            </a:r>
            <a:r>
              <a:rPr lang="en-US" b="1" dirty="0"/>
              <a:t> as you did when entering pre-test scores. File path:  Staff Profile &gt; Case Management Profile &gt; Programs &gt; Educational Functioning Level for Measurable Skill Gain bar. </a:t>
            </a:r>
          </a:p>
          <a:p>
            <a:endParaRPr lang="en-US" b="1" dirty="0"/>
          </a:p>
          <a:p>
            <a:r>
              <a:rPr lang="en-US" b="1" dirty="0"/>
              <a:t>Step 1: Click an existing assessment link within the Educational Functioning Level Record to access the screen to add a Post-test.</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25</a:t>
            </a:fld>
            <a:endParaRPr lang="en-AU"/>
          </a:p>
        </p:txBody>
      </p:sp>
    </p:spTree>
    <p:extLst>
      <p:ext uri="{BB962C8B-B14F-4D97-AF65-F5344CB8AC3E}">
        <p14:creationId xmlns:p14="http://schemas.microsoft.com/office/powerpoint/2010/main" val="144748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27:  </a:t>
            </a:r>
            <a:r>
              <a:rPr lang="en-US" b="1" dirty="0"/>
              <a:t>Recording Measurable Skill Gains in </a:t>
            </a:r>
            <a:r>
              <a:rPr lang="en-US" b="1" dirty="0" err="1"/>
              <a:t>EmployRI</a:t>
            </a:r>
            <a:endParaRPr lang="en-AU" b="1" dirty="0"/>
          </a:p>
          <a:p>
            <a:endParaRPr lang="en-AU" dirty="0"/>
          </a:p>
          <a:p>
            <a:r>
              <a:rPr lang="en-US" b="1" dirty="0"/>
              <a:t>Entering Educational Functioning Level (EFL) Gains (ABE and ESL): EFL gains for ABE and ESL test scores are recorded in (file path)</a:t>
            </a:r>
          </a:p>
          <a:p>
            <a:r>
              <a:rPr lang="en-US" b="1" dirty="0"/>
              <a:t>Staff Profile &gt; Case Management Profile &gt; Programs &gt; Educational Functioning Level for Measurable Skill Gain bar. </a:t>
            </a:r>
            <a:endParaRPr lang="en-AU" b="1" dirty="0"/>
          </a:p>
          <a:p>
            <a:endParaRPr lang="en-AU" dirty="0"/>
          </a:p>
          <a:p>
            <a:r>
              <a:rPr lang="en-US" b="1" dirty="0"/>
              <a:t>Step 2: Scroll down to the bottom of the page and click the “Create Post Assessment Record” link.</a:t>
            </a:r>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26</a:t>
            </a:fld>
            <a:endParaRPr lang="en-AU"/>
          </a:p>
        </p:txBody>
      </p:sp>
    </p:spTree>
    <p:extLst>
      <p:ext uri="{BB962C8B-B14F-4D97-AF65-F5344CB8AC3E}">
        <p14:creationId xmlns:p14="http://schemas.microsoft.com/office/powerpoint/2010/main" val="311918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28:  </a:t>
            </a:r>
            <a:r>
              <a:rPr lang="en-US" b="1" dirty="0"/>
              <a:t>Recording Measurable Skill Gains in </a:t>
            </a:r>
            <a:r>
              <a:rPr lang="en-US" b="1" dirty="0" err="1"/>
              <a:t>EmployRI</a:t>
            </a:r>
            <a:endParaRPr lang="en-US" b="1" dirty="0"/>
          </a:p>
          <a:p>
            <a:endParaRPr lang="en-US" b="1" dirty="0"/>
          </a:p>
          <a:p>
            <a:r>
              <a:rPr lang="en-US" b="1" dirty="0"/>
              <a:t>Entering Educational Functioning Level (EFL) Gains (ABE and ESL): EFL gains for ABE and ESL test scores are recorded in (file path)</a:t>
            </a:r>
          </a:p>
          <a:p>
            <a:r>
              <a:rPr lang="en-US" b="1" dirty="0"/>
              <a:t>Staff Profile &gt; Case Management Profile &gt; Programs &gt; Educational Functioning Level for Measurable Skill Gain bar. </a:t>
            </a:r>
          </a:p>
          <a:p>
            <a:endParaRPr lang="en-US" b="1" dirty="0"/>
          </a:p>
          <a:p>
            <a:r>
              <a:rPr lang="en-US" b="1" dirty="0"/>
              <a:t>Step 3: In the expanded Post Assessment area, the Test Type, Assessment Category, and Type of Assessment will be pre-filled thanks to the information you entered for the pre-test.  </a:t>
            </a:r>
          </a:p>
          <a:p>
            <a:endParaRPr lang="en-US" b="1" dirty="0"/>
          </a:p>
          <a:p>
            <a:r>
              <a:rPr lang="en-US" b="1" dirty="0"/>
              <a:t>PLEASE NOTE that the Post-test Assessment Type and Assessment Form/Version must be the same as the Pre-Test in order for this to work. </a:t>
            </a:r>
          </a:p>
          <a:p>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27</a:t>
            </a:fld>
            <a:endParaRPr lang="en-AU"/>
          </a:p>
        </p:txBody>
      </p:sp>
    </p:spTree>
    <p:extLst>
      <p:ext uri="{BB962C8B-B14F-4D97-AF65-F5344CB8AC3E}">
        <p14:creationId xmlns:p14="http://schemas.microsoft.com/office/powerpoint/2010/main" val="932158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29: </a:t>
            </a:r>
            <a:r>
              <a:rPr lang="en-US" b="1" dirty="0"/>
              <a:t>Recording Measurable Skill Gains in </a:t>
            </a:r>
            <a:r>
              <a:rPr lang="en-US" b="1" dirty="0" err="1"/>
              <a:t>EmployRI</a:t>
            </a:r>
            <a:r>
              <a:rPr lang="en-US" b="1" dirty="0"/>
              <a:t>. </a:t>
            </a:r>
          </a:p>
          <a:p>
            <a:endParaRPr lang="en-US" b="1" dirty="0"/>
          </a:p>
          <a:p>
            <a:r>
              <a:rPr lang="en-US" b="1" dirty="0"/>
              <a:t>Entering Educational Functioning Level (EFL) Gains (ABE and ESL): EFL gains for ABE and ESL test scores are recorded in (file path)</a:t>
            </a:r>
          </a:p>
          <a:p>
            <a:r>
              <a:rPr lang="en-US" b="1" dirty="0"/>
              <a:t>Staff Profile &gt; Case Management Profile &gt; Programs &gt; Educational Functioning Level for Measurable Skill Gain bar. </a:t>
            </a:r>
          </a:p>
          <a:p>
            <a:endParaRPr lang="en-US" b="1" dirty="0"/>
          </a:p>
          <a:p>
            <a:r>
              <a:rPr lang="en-US" b="1" dirty="0"/>
              <a:t>Step 4:  Enter the: </a:t>
            </a:r>
          </a:p>
          <a:p>
            <a:pPr marL="171450" indent="-171450">
              <a:buFont typeface="Arial" panose="020B0604020202020204" pitchFamily="34" charset="0"/>
              <a:buChar char="•"/>
            </a:pPr>
            <a:r>
              <a:rPr lang="en-US" b="1" dirty="0"/>
              <a:t>Date Assessed,</a:t>
            </a:r>
          </a:p>
          <a:p>
            <a:pPr marL="171450" indent="-171450">
              <a:buFont typeface="Arial" panose="020B0604020202020204" pitchFamily="34" charset="0"/>
              <a:buChar char="•"/>
            </a:pPr>
            <a:r>
              <a:rPr lang="en-US" b="1" dirty="0"/>
              <a:t>Post Test Score (scale score), and</a:t>
            </a:r>
          </a:p>
          <a:p>
            <a:pPr marL="171450" indent="-171450">
              <a:buFont typeface="Arial" panose="020B0604020202020204" pitchFamily="34" charset="0"/>
              <a:buChar char="•"/>
            </a:pPr>
            <a:r>
              <a:rPr lang="en-US" b="1" dirty="0"/>
              <a:t>Grade Level (if you do not enter the above information, the EFL increase will not be picked up)</a:t>
            </a:r>
          </a:p>
          <a:p>
            <a:pPr marL="171450" indent="-171450">
              <a:buFont typeface="Arial" panose="020B0604020202020204" pitchFamily="34" charset="0"/>
              <a:buChar char="•"/>
            </a:pPr>
            <a:r>
              <a:rPr lang="en-US" b="1" dirty="0"/>
              <a:t>The system will automatically set the Education Functioning Level and indicate if the participant remains deficient in basic skills based on the score. </a:t>
            </a:r>
          </a:p>
          <a:p>
            <a:endParaRPr lang="en-US" b="1" dirty="0"/>
          </a:p>
          <a:p>
            <a:r>
              <a:rPr lang="en-US" b="1" dirty="0"/>
              <a:t>Step 5: Click on “SAVE” to secure your edits.</a:t>
            </a:r>
          </a:p>
          <a:p>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28</a:t>
            </a:fld>
            <a:endParaRPr lang="en-AU"/>
          </a:p>
        </p:txBody>
      </p:sp>
    </p:spTree>
    <p:extLst>
      <p:ext uri="{BB962C8B-B14F-4D97-AF65-F5344CB8AC3E}">
        <p14:creationId xmlns:p14="http://schemas.microsoft.com/office/powerpoint/2010/main" val="3772454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30: Recording Measurable Skills Gains in </a:t>
            </a:r>
            <a:r>
              <a:rPr lang="en-AU" b="1" dirty="0" err="1"/>
              <a:t>EmployRI</a:t>
            </a:r>
            <a:endParaRPr lang="en-AU" b="1" dirty="0"/>
          </a:p>
          <a:p>
            <a:endParaRPr lang="en-AU" b="1" dirty="0"/>
          </a:p>
          <a:p>
            <a:r>
              <a:rPr lang="en-AU" b="1" dirty="0"/>
              <a:t>Post Test </a:t>
            </a:r>
          </a:p>
          <a:p>
            <a:endParaRPr lang="en-AU" b="1" dirty="0"/>
          </a:p>
          <a:p>
            <a:r>
              <a:rPr lang="en-US" b="1" dirty="0"/>
              <a:t>Step 6: A Participant who is below post-secondary grade level at program entry and achieves a gain of at least one EFL on an acceptable Adult Basic Education (ABE) or English as a Second Language (ESL) post-test, will earn an EFL Measurable Skills Gain. </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29</a:t>
            </a:fld>
            <a:endParaRPr lang="en-AU"/>
          </a:p>
        </p:txBody>
      </p:sp>
    </p:spTree>
    <p:extLst>
      <p:ext uri="{BB962C8B-B14F-4D97-AF65-F5344CB8AC3E}">
        <p14:creationId xmlns:p14="http://schemas.microsoft.com/office/powerpoint/2010/main" val="213644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5  Measurable Skill Gain</a:t>
            </a:r>
          </a:p>
          <a:p>
            <a:endParaRPr lang="en-AU" b="1" dirty="0"/>
          </a:p>
          <a:p>
            <a:r>
              <a:rPr lang="en-US" b="1" dirty="0"/>
              <a:t>The Workforce Innovation and Opportunity Act (WIOA) establishes primary indicators of</a:t>
            </a:r>
          </a:p>
          <a:p>
            <a:r>
              <a:rPr lang="en-US" b="1" dirty="0"/>
              <a:t>performance and performance reporting requirements to assess the effectiveness of states and</a:t>
            </a:r>
          </a:p>
          <a:p>
            <a:r>
              <a:rPr lang="en-US" b="1" dirty="0"/>
              <a:t>local areas in achieving positive outcomes for individuals served by the workforce development</a:t>
            </a:r>
          </a:p>
          <a:p>
            <a:r>
              <a:rPr lang="en-US" b="1" dirty="0"/>
              <a:t>system’s programs which include Adult, Dislocated Worker (DW), and Youth programs</a:t>
            </a:r>
          </a:p>
          <a:p>
            <a:r>
              <a:rPr lang="en-US" b="1" dirty="0"/>
              <a:t>authorized under WIOA Title I. Measurable Skill Gains (MSG) is one of these primary indicators</a:t>
            </a:r>
          </a:p>
          <a:p>
            <a:r>
              <a:rPr lang="en-US" b="1" dirty="0"/>
              <a:t>of performance.</a:t>
            </a:r>
          </a:p>
          <a:p>
            <a:endParaRPr lang="en-US" b="1" dirty="0"/>
          </a:p>
          <a:p>
            <a:r>
              <a:rPr lang="en-US" b="1" dirty="0"/>
              <a:t>WIOA establishes five primary indicators of</a:t>
            </a:r>
          </a:p>
          <a:p>
            <a:r>
              <a:rPr lang="en-US" b="1" dirty="0"/>
              <a:t>performance for participants. Measurable Skill Gains (MSG) is one of these primary indicators</a:t>
            </a:r>
          </a:p>
          <a:p>
            <a:endParaRPr lang="en-US" b="1" dirty="0"/>
          </a:p>
          <a:p>
            <a:r>
              <a:rPr lang="en-US" b="1" dirty="0"/>
              <a:t>The MSG indicator is the percentage of program participants who, during a program year:</a:t>
            </a:r>
          </a:p>
          <a:p>
            <a:endParaRPr lang="en-US" b="1" dirty="0"/>
          </a:p>
          <a:p>
            <a:pPr marL="171450" indent="-171450">
              <a:buFont typeface="Arial" panose="020B0604020202020204" pitchFamily="34" charset="0"/>
              <a:buChar char="•"/>
            </a:pPr>
            <a:r>
              <a:rPr lang="en-US" b="1" dirty="0"/>
              <a:t>are in an education or training program that leads to a recognized postsecondary credential or employment; and</a:t>
            </a:r>
          </a:p>
          <a:p>
            <a:pPr marL="171450" indent="-171450">
              <a:buFont typeface="Arial" panose="020B0604020202020204" pitchFamily="34" charset="0"/>
              <a:buChar char="•"/>
            </a:pPr>
            <a:r>
              <a:rPr lang="en-US" b="1" dirty="0"/>
              <a:t>achieve documented progress in attaining academic, technical, occupational, or other forms of progress towards that credential or employment.</a:t>
            </a:r>
          </a:p>
          <a:p>
            <a:pPr marL="171450" indent="-171450">
              <a:buFont typeface="Arial" panose="020B0604020202020204" pitchFamily="34" charset="0"/>
              <a:buChar char="•"/>
            </a:pPr>
            <a:endParaRPr lang="en-US" b="1" dirty="0"/>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3</a:t>
            </a:fld>
            <a:endParaRPr lang="en-AU"/>
          </a:p>
        </p:txBody>
      </p:sp>
    </p:spTree>
    <p:extLst>
      <p:ext uri="{BB962C8B-B14F-4D97-AF65-F5344CB8AC3E}">
        <p14:creationId xmlns:p14="http://schemas.microsoft.com/office/powerpoint/2010/main" val="481695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31 Educational Functioning Level</a:t>
            </a:r>
          </a:p>
          <a:p>
            <a:endParaRPr lang="en-AU" b="1" dirty="0"/>
          </a:p>
          <a:p>
            <a:r>
              <a:rPr lang="en-US" b="1" dirty="0"/>
              <a:t>The second way to record an Education Functioning Level gain is to record a participant’s entry into postsecondary education. That process is a bit simpler…</a:t>
            </a:r>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30</a:t>
            </a:fld>
            <a:endParaRPr lang="en-AU"/>
          </a:p>
        </p:txBody>
      </p:sp>
    </p:spTree>
    <p:extLst>
      <p:ext uri="{BB962C8B-B14F-4D97-AF65-F5344CB8AC3E}">
        <p14:creationId xmlns:p14="http://schemas.microsoft.com/office/powerpoint/2010/main" val="3213377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dirty="0"/>
              <a:t>Slide 32: </a:t>
            </a:r>
          </a:p>
          <a:p>
            <a:endParaRPr lang="en-AU" dirty="0"/>
          </a:p>
          <a:p>
            <a:r>
              <a:rPr lang="en-US" dirty="0"/>
              <a:t>Entering Educational Functioning Level (EFL) Gains (Entering Post-Secondary Education): To record EFL Gains for </a:t>
            </a:r>
            <a:r>
              <a:rPr lang="en-US" dirty="0" err="1"/>
              <a:t>exiters</a:t>
            </a:r>
            <a:r>
              <a:rPr lang="en-US" dirty="0"/>
              <a:t> who received training/education services and enter Post-Secondary after exit:</a:t>
            </a:r>
          </a:p>
          <a:p>
            <a:endParaRPr lang="en-AU" dirty="0"/>
          </a:p>
          <a:p>
            <a:r>
              <a:rPr lang="en-US" dirty="0"/>
              <a:t>Step 1: Once again, having brought up the participant’s case; </a:t>
            </a:r>
          </a:p>
          <a:p>
            <a:r>
              <a:rPr lang="en-US" dirty="0"/>
              <a:t>In the WIOA Closure screen select “Not attending school, HS Graduate” in the “School Status at Exit” field. Be sure that you have proof of school status at exit in the customer file. </a:t>
            </a:r>
          </a:p>
          <a:p>
            <a:endParaRPr lang="en-US" dirty="0"/>
          </a:p>
          <a:p>
            <a:r>
              <a:rPr lang="en-US" dirty="0"/>
              <a:t>(NOTE: this field is not required for Adult/DW </a:t>
            </a:r>
            <a:r>
              <a:rPr lang="en-US" dirty="0" err="1"/>
              <a:t>exiters</a:t>
            </a:r>
            <a:r>
              <a:rPr lang="en-US" dirty="0"/>
              <a:t>, but must be entered to receive credit for the MSG.)</a:t>
            </a:r>
          </a:p>
          <a:p>
            <a:endParaRPr lang="en-US" dirty="0"/>
          </a:p>
        </p:txBody>
      </p:sp>
      <p:sp>
        <p:nvSpPr>
          <p:cNvPr id="4" name="Slide Number Placeholder 3"/>
          <p:cNvSpPr>
            <a:spLocks noGrp="1"/>
          </p:cNvSpPr>
          <p:nvPr>
            <p:ph type="sldNum" sz="quarter" idx="10"/>
          </p:nvPr>
        </p:nvSpPr>
        <p:spPr/>
        <p:txBody>
          <a:bodyPr/>
          <a:lstStyle/>
          <a:p>
            <a:fld id="{479BBFA6-6FF5-4ACA-B523-C0EB578353E9}" type="slidenum">
              <a:rPr lang="en-AU" smtClean="0"/>
              <a:t>31</a:t>
            </a:fld>
            <a:endParaRPr lang="en-AU"/>
          </a:p>
        </p:txBody>
      </p:sp>
    </p:spTree>
    <p:extLst>
      <p:ext uri="{BB962C8B-B14F-4D97-AF65-F5344CB8AC3E}">
        <p14:creationId xmlns:p14="http://schemas.microsoft.com/office/powerpoint/2010/main" val="1342679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dirty="0"/>
              <a:t>Slide 32:</a:t>
            </a:r>
          </a:p>
          <a:p>
            <a:endParaRPr lang="en-AU" dirty="0"/>
          </a:p>
          <a:p>
            <a:r>
              <a:rPr lang="en-US" dirty="0"/>
              <a:t>Later on; when creating a quarterly follow-up record, set the “Placement in Quarter” field to “Post-secondary Education”, indicate the date of placement in post-secondary, and indicate the documentation used to verify post-secondary enrollment. You will have completed Post Secondary After Exit Process. </a:t>
            </a:r>
          </a:p>
          <a:p>
            <a:endParaRPr lang="en-US" dirty="0"/>
          </a:p>
          <a:p>
            <a:r>
              <a:rPr lang="en-US" dirty="0"/>
              <a:t>NOTE: The post-secondary placement must occur during the same program year as the qualifying training/education service to count as a MSG)</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32</a:t>
            </a:fld>
            <a:endParaRPr lang="en-AU"/>
          </a:p>
        </p:txBody>
      </p:sp>
    </p:spTree>
    <p:extLst>
      <p:ext uri="{BB962C8B-B14F-4D97-AF65-F5344CB8AC3E}">
        <p14:creationId xmlns:p14="http://schemas.microsoft.com/office/powerpoint/2010/main" val="2521835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33:   </a:t>
            </a:r>
            <a:r>
              <a:rPr lang="en-US" b="1" dirty="0"/>
              <a:t>Now we’ll review how to record EVERY OTHER TYPE of Measurable Skill gain! No matter which of the four you are reporting, the process is the same:</a:t>
            </a:r>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33</a:t>
            </a:fld>
            <a:endParaRPr lang="en-AU"/>
          </a:p>
        </p:txBody>
      </p:sp>
    </p:spTree>
    <p:extLst>
      <p:ext uri="{BB962C8B-B14F-4D97-AF65-F5344CB8AC3E}">
        <p14:creationId xmlns:p14="http://schemas.microsoft.com/office/powerpoint/2010/main" val="4036587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34:  </a:t>
            </a:r>
            <a:r>
              <a:rPr lang="en-US" b="1" dirty="0"/>
              <a:t>Once again, having brought up the participant’s case; on the Measurable Skills Gains bar to expand it and then click on “Create Measurable Skills Gain”.</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34</a:t>
            </a:fld>
            <a:endParaRPr lang="en-AU"/>
          </a:p>
        </p:txBody>
      </p:sp>
    </p:spTree>
    <p:extLst>
      <p:ext uri="{BB962C8B-B14F-4D97-AF65-F5344CB8AC3E}">
        <p14:creationId xmlns:p14="http://schemas.microsoft.com/office/powerpoint/2010/main" val="2736204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35     Step: 2  </a:t>
            </a:r>
            <a:r>
              <a:rPr lang="en-US" b="1" dirty="0"/>
              <a:t>In the “General Information” section, select or confirm the LWDB and Office/Provider. </a:t>
            </a:r>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35</a:t>
            </a:fld>
            <a:endParaRPr lang="en-AU"/>
          </a:p>
        </p:txBody>
      </p:sp>
    </p:spTree>
    <p:extLst>
      <p:ext uri="{BB962C8B-B14F-4D97-AF65-F5344CB8AC3E}">
        <p14:creationId xmlns:p14="http://schemas.microsoft.com/office/powerpoint/2010/main" val="649376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36 </a:t>
            </a:r>
          </a:p>
          <a:p>
            <a:r>
              <a:rPr lang="en-AU" b="1" dirty="0"/>
              <a:t> </a:t>
            </a:r>
            <a:endParaRPr lang="en-US" b="1" dirty="0"/>
          </a:p>
          <a:p>
            <a:r>
              <a:rPr lang="en-US" b="1" dirty="0"/>
              <a:t>Step 3:  In the Skill Attainment Information, select the applicable Skill Type based on the descriptions and requirements outlined above.</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36</a:t>
            </a:fld>
            <a:endParaRPr lang="en-AU"/>
          </a:p>
        </p:txBody>
      </p:sp>
    </p:spTree>
    <p:extLst>
      <p:ext uri="{BB962C8B-B14F-4D97-AF65-F5344CB8AC3E}">
        <p14:creationId xmlns:p14="http://schemas.microsoft.com/office/powerpoint/2010/main" val="3189565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37 </a:t>
            </a:r>
          </a:p>
          <a:p>
            <a:endParaRPr lang="en-AU" b="1" dirty="0"/>
          </a:p>
          <a:p>
            <a:r>
              <a:rPr lang="en-AU" b="1" dirty="0"/>
              <a:t>St</a:t>
            </a:r>
            <a:r>
              <a:rPr lang="en-US" b="1" dirty="0"/>
              <a:t>ep 4: Add the date the Skill Gain was attained in the “Date Skill Attained” box.</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37</a:t>
            </a:fld>
            <a:endParaRPr lang="en-AU"/>
          </a:p>
        </p:txBody>
      </p:sp>
    </p:spTree>
    <p:extLst>
      <p:ext uri="{BB962C8B-B14F-4D97-AF65-F5344CB8AC3E}">
        <p14:creationId xmlns:p14="http://schemas.microsoft.com/office/powerpoint/2010/main" val="3454169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38 </a:t>
            </a:r>
          </a:p>
          <a:p>
            <a:endParaRPr lang="en-AU" b="1" dirty="0"/>
          </a:p>
          <a:p>
            <a:r>
              <a:rPr lang="en-US" b="1" dirty="0"/>
              <a:t>Step 5: Select the “Type of Achievement” (see prior slide).  Note that the Type of Achievement selections will vary depending on which Skill Type was selected in step 2. The above table shows which Type of Achievements go with which Skill Types.</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38</a:t>
            </a:fld>
            <a:endParaRPr lang="en-AU"/>
          </a:p>
        </p:txBody>
      </p:sp>
    </p:spTree>
    <p:extLst>
      <p:ext uri="{BB962C8B-B14F-4D97-AF65-F5344CB8AC3E}">
        <p14:creationId xmlns:p14="http://schemas.microsoft.com/office/powerpoint/2010/main" val="1117332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39</a:t>
            </a:r>
          </a:p>
          <a:p>
            <a:endParaRPr lang="en-AU" b="1" dirty="0"/>
          </a:p>
          <a:p>
            <a:r>
              <a:rPr lang="en-US" b="1" dirty="0"/>
              <a:t>Step 6: Click on “Verify” and select “Other Applicable Documentation, (specify).  Type in the documentation used to verify the skills gain in the box. Then click on Upload or Scan and save a copy of the documentation. Then it is complete. </a:t>
            </a:r>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39</a:t>
            </a:fld>
            <a:endParaRPr lang="en-AU"/>
          </a:p>
        </p:txBody>
      </p:sp>
    </p:spTree>
    <p:extLst>
      <p:ext uri="{BB962C8B-B14F-4D97-AF65-F5344CB8AC3E}">
        <p14:creationId xmlns:p14="http://schemas.microsoft.com/office/powerpoint/2010/main" val="222860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 Who is included in Measurable Skill Gain?</a:t>
            </a:r>
          </a:p>
        </p:txBody>
      </p:sp>
      <p:sp>
        <p:nvSpPr>
          <p:cNvPr id="4" name="Slide Number Placeholder 3"/>
          <p:cNvSpPr>
            <a:spLocks noGrp="1"/>
          </p:cNvSpPr>
          <p:nvPr>
            <p:ph type="sldNum" sz="quarter" idx="5"/>
          </p:nvPr>
        </p:nvSpPr>
        <p:spPr/>
        <p:txBody>
          <a:bodyPr/>
          <a:lstStyle/>
          <a:p>
            <a:fld id="{E1D185C5-3F30-404A-9A64-1DDAFC3EBFAE}" type="slidenum">
              <a:rPr lang="en-US" smtClean="0"/>
              <a:t>4</a:t>
            </a:fld>
            <a:endParaRPr lang="en-US"/>
          </a:p>
        </p:txBody>
      </p:sp>
    </p:spTree>
    <p:extLst>
      <p:ext uri="{BB962C8B-B14F-4D97-AF65-F5344CB8AC3E}">
        <p14:creationId xmlns:p14="http://schemas.microsoft.com/office/powerpoint/2010/main" val="4029527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40  </a:t>
            </a:r>
            <a:r>
              <a:rPr lang="en-US" b="1" dirty="0"/>
              <a:t>Office of Planning, Integrity and Compliance (OPIC)</a:t>
            </a:r>
            <a:endParaRPr lang="en-AU" b="1" dirty="0"/>
          </a:p>
          <a:p>
            <a:endParaRPr lang="en-AU" b="1" dirty="0"/>
          </a:p>
          <a:p>
            <a:pPr marL="171450" indent="-171450">
              <a:buFont typeface="Arial" panose="020B0604020202020204" pitchFamily="34" charset="0"/>
              <a:buChar char="•"/>
            </a:pPr>
            <a:r>
              <a:rPr lang="en-US" b="1" dirty="0"/>
              <a:t>Office of Planning, Integrity and Compliance (also known as OPIC)  is a newly constituted office that has absorbed a number of key functions related to the administration and oversight of the WIOA law.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Part of our focus will be to provide regular technical assistance and knowledge building opportunities to provide a more holistic understanding of the law, its regulations, and its requirements.</a:t>
            </a:r>
          </a:p>
          <a:p>
            <a:endParaRPr lang="en-US" b="1" dirty="0"/>
          </a:p>
          <a:p>
            <a:endParaRPr lang="en-US" b="1" dirty="0"/>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40</a:t>
            </a:fld>
            <a:endParaRPr lang="en-AU"/>
          </a:p>
        </p:txBody>
      </p:sp>
    </p:spTree>
    <p:extLst>
      <p:ext uri="{BB962C8B-B14F-4D97-AF65-F5344CB8AC3E}">
        <p14:creationId xmlns:p14="http://schemas.microsoft.com/office/powerpoint/2010/main" val="204352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6: </a:t>
            </a:r>
            <a:r>
              <a:rPr lang="en-US" b="1" dirty="0"/>
              <a:t>Measurable Skill Gain – Who is in the measure?</a:t>
            </a:r>
          </a:p>
          <a:p>
            <a:endParaRPr lang="en-US" b="1" dirty="0"/>
          </a:p>
          <a:p>
            <a:r>
              <a:rPr lang="en-US" b="1" dirty="0"/>
              <a:t>Participants who ‘count’ within the MSG indicator include: </a:t>
            </a:r>
          </a:p>
          <a:p>
            <a:endParaRPr lang="en-US" b="1" dirty="0"/>
          </a:p>
          <a:p>
            <a:pPr marL="171450" indent="-171450">
              <a:buFont typeface="Arial" panose="020B0604020202020204" pitchFamily="34" charset="0"/>
              <a:buChar char="•"/>
            </a:pPr>
            <a:r>
              <a:rPr lang="en-US" b="1" dirty="0"/>
              <a:t>WIOA Adult or DW participants enrolled in approved training programs that lead to a credential;</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WIOA Adult and DW participants who are enrolled in a training program that leads to a High School Equivalency (HSE);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WIOA Adult and DW participants enrolled in On-the-Job Training (OJT) and Customized Training;</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WIOA In-School Youth participants; and</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Certain Out-of-School Youth participants enrolled in occupational skills training, or secondary or postsecondary education. </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5</a:t>
            </a:fld>
            <a:endParaRPr lang="en-AU"/>
          </a:p>
        </p:txBody>
      </p:sp>
    </p:spTree>
    <p:extLst>
      <p:ext uri="{BB962C8B-B14F-4D97-AF65-F5344CB8AC3E}">
        <p14:creationId xmlns:p14="http://schemas.microsoft.com/office/powerpoint/2010/main" val="218762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7: </a:t>
            </a:r>
            <a:r>
              <a:rPr lang="en-US" b="1" dirty="0"/>
              <a:t>Measurable Skill Gain – Who is in the measure?  </a:t>
            </a:r>
          </a:p>
          <a:p>
            <a:endParaRPr lang="en-US" b="1" dirty="0"/>
          </a:p>
          <a:p>
            <a:r>
              <a:rPr lang="en-US" b="1" dirty="0"/>
              <a:t>More Specifically, The Measurable Skill Gain Indicator applies to:</a:t>
            </a:r>
          </a:p>
          <a:p>
            <a:endParaRPr lang="en-US" b="1" dirty="0"/>
          </a:p>
          <a:p>
            <a:r>
              <a:rPr lang="en-US" b="1" dirty="0"/>
              <a:t>1. </a:t>
            </a:r>
            <a:r>
              <a:rPr lang="en-US" b="1" u="sng" dirty="0"/>
              <a:t>All</a:t>
            </a:r>
            <a:r>
              <a:rPr lang="en-US" b="1" dirty="0"/>
              <a:t> In-school Youth</a:t>
            </a:r>
          </a:p>
          <a:p>
            <a:endParaRPr lang="en-US" b="1" dirty="0"/>
          </a:p>
          <a:p>
            <a:r>
              <a:rPr lang="en-US" b="1" dirty="0"/>
              <a:t>2. Out-of-School Youth who, during a Program Year (PY) enroll in a training program or secondary or post-secondary (high school or college-level) education leading to a diploma, high school equivalency, or certification. The participant must be enrolled in one of the following services:</a:t>
            </a:r>
          </a:p>
          <a:p>
            <a:endParaRPr lang="en-US" b="1" dirty="0"/>
          </a:p>
          <a:p>
            <a:r>
              <a:rPr lang="en-US" b="1" dirty="0"/>
              <a:t>415- Alternative Secondary School Training</a:t>
            </a:r>
          </a:p>
          <a:p>
            <a:r>
              <a:rPr lang="en-US" b="1" dirty="0"/>
              <a:t>416- Occupational Skills Training</a:t>
            </a:r>
          </a:p>
          <a:p>
            <a:r>
              <a:rPr lang="en-US" b="1" dirty="0"/>
              <a:t>418- Adult Education (GED)</a:t>
            </a:r>
          </a:p>
          <a:p>
            <a:r>
              <a:rPr lang="en-US" b="1" dirty="0"/>
              <a:t>429- Enrolled in Secondary School (H.S.)</a:t>
            </a:r>
          </a:p>
          <a:p>
            <a:r>
              <a:rPr lang="en-US" b="1" dirty="0"/>
              <a:t>430- Youth Occupational Skill Training – Non-approved</a:t>
            </a:r>
          </a:p>
          <a:p>
            <a:r>
              <a:rPr lang="en-US" b="1" dirty="0"/>
              <a:t>436- Entrepreneurial Skills Training</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6</a:t>
            </a:fld>
            <a:endParaRPr lang="en-AU"/>
          </a:p>
        </p:txBody>
      </p:sp>
    </p:spTree>
    <p:extLst>
      <p:ext uri="{BB962C8B-B14F-4D97-AF65-F5344CB8AC3E}">
        <p14:creationId xmlns:p14="http://schemas.microsoft.com/office/powerpoint/2010/main" val="50320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 8 </a:t>
            </a:r>
            <a:r>
              <a:rPr lang="en-US" b="1" dirty="0"/>
              <a:t>Measurable Skill Gain – Who is in the measure? Cont’d</a:t>
            </a:r>
            <a:endParaRPr lang="en-AU" b="1" dirty="0"/>
          </a:p>
          <a:p>
            <a:endParaRPr lang="en-AU" b="1" dirty="0"/>
          </a:p>
          <a:p>
            <a:r>
              <a:rPr lang="en-US" b="1" dirty="0"/>
              <a:t>3. Adults and Dislocated Workers who, during a Program Year (PY), are enrolled in one of the following training services:</a:t>
            </a:r>
          </a:p>
          <a:p>
            <a:endParaRPr lang="en-US" b="1" dirty="0"/>
          </a:p>
          <a:p>
            <a:pPr marL="171450" indent="-171450">
              <a:buFont typeface="Arial" panose="020B0604020202020204" pitchFamily="34" charset="0"/>
              <a:buChar char="•"/>
            </a:pPr>
            <a:r>
              <a:rPr lang="en-US" b="1" dirty="0"/>
              <a:t>222- English as a Second Language (ESL)</a:t>
            </a:r>
          </a:p>
          <a:p>
            <a:pPr marL="171450" indent="-171450">
              <a:buFont typeface="Arial" panose="020B0604020202020204" pitchFamily="34" charset="0"/>
              <a:buChar char="•"/>
            </a:pPr>
            <a:r>
              <a:rPr lang="en-US" b="1" dirty="0"/>
              <a:t>214  Adult Literacy, Basic Skills or GED Preparation</a:t>
            </a:r>
          </a:p>
          <a:p>
            <a:pPr marL="171450" indent="-171450">
              <a:buFont typeface="Arial" panose="020B0604020202020204" pitchFamily="34" charset="0"/>
              <a:buChar char="•"/>
            </a:pPr>
            <a:r>
              <a:rPr lang="en-US" b="1" dirty="0"/>
              <a:t>300-Occupational Classroom Training (ITA) - Approved Provider List</a:t>
            </a:r>
          </a:p>
          <a:p>
            <a:pPr marL="171450" indent="-171450">
              <a:buFont typeface="Arial" panose="020B0604020202020204" pitchFamily="34" charset="0"/>
              <a:buChar char="•"/>
            </a:pPr>
            <a:r>
              <a:rPr lang="en-US" b="1" dirty="0"/>
              <a:t>301-On-the-Job Training (OJT)</a:t>
            </a:r>
          </a:p>
          <a:p>
            <a:pPr marL="171450" indent="-171450">
              <a:buFont typeface="Arial" panose="020B0604020202020204" pitchFamily="34" charset="0"/>
              <a:buChar char="•"/>
            </a:pPr>
            <a:r>
              <a:rPr lang="en-US" b="1" dirty="0"/>
              <a:t>302-Entrepreneurial Training </a:t>
            </a:r>
          </a:p>
          <a:p>
            <a:pPr marL="171450" indent="-171450">
              <a:buFont typeface="Arial" panose="020B0604020202020204" pitchFamily="34" charset="0"/>
              <a:buChar char="•"/>
            </a:pPr>
            <a:r>
              <a:rPr lang="en-US" b="1" dirty="0"/>
              <a:t>304-Customized Training</a:t>
            </a:r>
          </a:p>
          <a:p>
            <a:pPr marL="171450" indent="-171450">
              <a:buFont typeface="Arial" panose="020B0604020202020204" pitchFamily="34" charset="0"/>
              <a:buChar char="•"/>
            </a:pPr>
            <a:r>
              <a:rPr lang="en-US" b="1" dirty="0"/>
              <a:t>314-Enrolled in Apprenticeship Training</a:t>
            </a:r>
          </a:p>
          <a:p>
            <a:pPr marL="171450" indent="-171450">
              <a:buFont typeface="Arial" panose="020B0604020202020204" pitchFamily="34" charset="0"/>
              <a:buChar char="•"/>
            </a:pPr>
            <a:r>
              <a:rPr lang="en-US" b="1" dirty="0"/>
              <a:t>324-Adult Educ w/ Occ. Skills Training -Approved Provider List (ITA)        	 </a:t>
            </a:r>
          </a:p>
          <a:p>
            <a:pPr marL="171450" indent="-171450">
              <a:buFont typeface="Arial" panose="020B0604020202020204" pitchFamily="34" charset="0"/>
              <a:buChar char="•"/>
            </a:pPr>
            <a:r>
              <a:rPr lang="en-US" b="1" dirty="0"/>
              <a:t>328-Occupational Skills Training – Non-approved Provider (no ITA)</a:t>
            </a:r>
          </a:p>
          <a:p>
            <a:pPr marL="171450" indent="-171450">
              <a:buFont typeface="Arial" panose="020B0604020202020204" pitchFamily="34" charset="0"/>
              <a:buChar char="•"/>
            </a:pPr>
            <a:r>
              <a:rPr lang="en-US" b="1" dirty="0"/>
              <a:t>333-TAA - Approved Remedial Training (for those with GED/HS Diploma)</a:t>
            </a:r>
          </a:p>
          <a:p>
            <a:pPr marL="171450" indent="-171450">
              <a:buFont typeface="Arial" panose="020B0604020202020204" pitchFamily="34" charset="0"/>
              <a:buChar char="•"/>
            </a:pPr>
            <a:r>
              <a:rPr lang="en-US" b="1" dirty="0"/>
              <a:t>334- TAA Prerequisite Training</a:t>
            </a:r>
          </a:p>
          <a:p>
            <a:pPr marL="171450" indent="-171450">
              <a:buFont typeface="Arial" panose="020B0604020202020204" pitchFamily="34" charset="0"/>
              <a:buChar char="•"/>
            </a:pPr>
            <a:r>
              <a:rPr lang="en-US" b="1" dirty="0"/>
              <a:t>335- TAA - Approved Occupational Skills Training - Approved by Other State</a:t>
            </a:r>
          </a:p>
          <a:p>
            <a:pPr marL="171450" indent="-171450">
              <a:buFont typeface="Arial" panose="020B0604020202020204" pitchFamily="34" charset="0"/>
              <a:buChar char="•"/>
            </a:pPr>
            <a:r>
              <a:rPr lang="en-US" b="1" dirty="0"/>
              <a:t>339-TAA - Approved GED Training</a:t>
            </a:r>
          </a:p>
          <a:p>
            <a:pPr marL="171450" indent="-171450">
              <a:buFont typeface="Arial" panose="020B0604020202020204" pitchFamily="34" charset="0"/>
              <a:buChar char="•"/>
            </a:pPr>
            <a:r>
              <a:rPr lang="en-US" b="1" dirty="0"/>
              <a:t>341- TAA-Approved Remedial Training (for those with GED HS Diploma)- Approved by Other State</a:t>
            </a:r>
          </a:p>
          <a:p>
            <a:pPr marL="171450" indent="-171450">
              <a:buFont typeface="Arial" panose="020B0604020202020204" pitchFamily="34" charset="0"/>
              <a:buChar char="•"/>
            </a:pPr>
            <a:r>
              <a:rPr lang="en-US" b="1" dirty="0"/>
              <a:t>375 IWT - Incumbent Worker Training </a:t>
            </a:r>
          </a:p>
          <a:p>
            <a:endParaRPr lang="en-AU" dirty="0"/>
          </a:p>
        </p:txBody>
      </p:sp>
      <p:sp>
        <p:nvSpPr>
          <p:cNvPr id="4" name="Slide Number Placeholder 3"/>
          <p:cNvSpPr>
            <a:spLocks noGrp="1"/>
          </p:cNvSpPr>
          <p:nvPr>
            <p:ph type="sldNum" sz="quarter" idx="10"/>
          </p:nvPr>
        </p:nvSpPr>
        <p:spPr/>
        <p:txBody>
          <a:bodyPr/>
          <a:lstStyle/>
          <a:p>
            <a:fld id="{479BBFA6-6FF5-4ACA-B523-C0EB578353E9}" type="slidenum">
              <a:rPr lang="en-AU" smtClean="0"/>
              <a:t>7</a:t>
            </a:fld>
            <a:endParaRPr lang="en-AU"/>
          </a:p>
        </p:txBody>
      </p:sp>
    </p:spTree>
    <p:extLst>
      <p:ext uri="{BB962C8B-B14F-4D97-AF65-F5344CB8AC3E}">
        <p14:creationId xmlns:p14="http://schemas.microsoft.com/office/powerpoint/2010/main" val="336359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9 When is the Measurable Skill Gain included?</a:t>
            </a:r>
          </a:p>
          <a:p>
            <a:endParaRPr lang="en-US" dirty="0"/>
          </a:p>
          <a:p>
            <a:r>
              <a:rPr lang="en-US" b="1" dirty="0"/>
              <a:t>We established WHO the Measurable Skill Gain metric applies to. Now let’s discuss WHEN a Measurable skill gain is achieved and documented.</a:t>
            </a:r>
          </a:p>
        </p:txBody>
      </p:sp>
      <p:sp>
        <p:nvSpPr>
          <p:cNvPr id="4" name="Slide Number Placeholder 3"/>
          <p:cNvSpPr>
            <a:spLocks noGrp="1"/>
          </p:cNvSpPr>
          <p:nvPr>
            <p:ph type="sldNum" sz="quarter" idx="5"/>
          </p:nvPr>
        </p:nvSpPr>
        <p:spPr/>
        <p:txBody>
          <a:bodyPr/>
          <a:lstStyle/>
          <a:p>
            <a:fld id="{E1D185C5-3F30-404A-9A64-1DDAFC3EBFAE}" type="slidenum">
              <a:rPr lang="en-US" smtClean="0"/>
              <a:t>8</a:t>
            </a:fld>
            <a:endParaRPr lang="en-US"/>
          </a:p>
        </p:txBody>
      </p:sp>
    </p:spTree>
    <p:extLst>
      <p:ext uri="{BB962C8B-B14F-4D97-AF65-F5344CB8AC3E}">
        <p14:creationId xmlns:p14="http://schemas.microsoft.com/office/powerpoint/2010/main" val="29633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b="1" dirty="0"/>
              <a:t>Slide:10 Measurable Skill Gain- When is attainment included in the measure?  </a:t>
            </a:r>
          </a:p>
          <a:p>
            <a:endParaRPr lang="en-AU" b="1" dirty="0"/>
          </a:p>
          <a:p>
            <a:r>
              <a:rPr lang="en-AU" b="1" dirty="0"/>
              <a:t> </a:t>
            </a:r>
            <a:r>
              <a:rPr lang="en-US" b="1" dirty="0"/>
              <a:t>Time Frames for Inclusion in the MSG Indicator:</a:t>
            </a:r>
          </a:p>
          <a:p>
            <a:endParaRPr lang="en-US" b="1" dirty="0"/>
          </a:p>
          <a:p>
            <a:pPr marL="171450" indent="-171450">
              <a:buFont typeface="Arial" panose="020B0604020202020204" pitchFamily="34" charset="0"/>
              <a:buChar char="•"/>
            </a:pPr>
            <a:r>
              <a:rPr lang="en-US" b="1" dirty="0"/>
              <a:t>Importantly… unlike earnings or employment metrics which are tracked post-exit Measurable Skills Gains are based on the Program Year (July 1-June 30) and NOT on the Exit date. This means that Skills Gain is a live, ‘in-program’ measure.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Adult, Dislocated Worker and Out-of-School Youth customers are ‘in’ the measure each year they participate in WIOA and are enrolled in training or education (i.e. have an open training service/education service as defined previously).</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If the training/education service dates span multiple program years, then the participant is in the measure each year.</a:t>
            </a:r>
          </a:p>
          <a:p>
            <a:endParaRPr lang="en-AU" b="1" dirty="0"/>
          </a:p>
        </p:txBody>
      </p:sp>
      <p:sp>
        <p:nvSpPr>
          <p:cNvPr id="4" name="Slide Number Placeholder 3"/>
          <p:cNvSpPr>
            <a:spLocks noGrp="1"/>
          </p:cNvSpPr>
          <p:nvPr>
            <p:ph type="sldNum" sz="quarter" idx="10"/>
          </p:nvPr>
        </p:nvSpPr>
        <p:spPr/>
        <p:txBody>
          <a:bodyPr/>
          <a:lstStyle/>
          <a:p>
            <a:fld id="{479BBFA6-6FF5-4ACA-B523-C0EB578353E9}" type="slidenum">
              <a:rPr lang="en-AU" smtClean="0"/>
              <a:t>9</a:t>
            </a:fld>
            <a:endParaRPr lang="en-AU"/>
          </a:p>
        </p:txBody>
      </p:sp>
    </p:spTree>
    <p:extLst>
      <p:ext uri="{BB962C8B-B14F-4D97-AF65-F5344CB8AC3E}">
        <p14:creationId xmlns:p14="http://schemas.microsoft.com/office/powerpoint/2010/main" val="1966884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304800" y="4159116"/>
            <a:ext cx="8899100" cy="2386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9526469"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7C450DC8-B6F7-403F-8C0C-54545608D944}"/>
              </a:ext>
            </a:extLst>
          </p:cNvPr>
          <p:cNvCxnSpPr/>
          <p:nvPr/>
        </p:nvCxnSpPr>
        <p:spPr>
          <a:xfrm>
            <a:off x="730471" y="5249772"/>
            <a:ext cx="5979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622817"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622817"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pic>
        <p:nvPicPr>
          <p:cNvPr id="5" name="Picture 4" descr="A close up of a logo&#10;&#10;Description automatically generated">
            <a:extLst>
              <a:ext uri="{FF2B5EF4-FFF2-40B4-BE49-F238E27FC236}">
                <a16:creationId xmlns:a16="http://schemas.microsoft.com/office/drawing/2014/main" id="{68FB712C-ECCA-854D-8932-FA07B95C5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5529" y="4895859"/>
            <a:ext cx="1413722" cy="913257"/>
          </a:xfrm>
          <a:prstGeom prst="rect">
            <a:avLst/>
          </a:prstGeom>
        </p:spPr>
      </p:pic>
    </p:spTree>
    <p:extLst>
      <p:ext uri="{BB962C8B-B14F-4D97-AF65-F5344CB8AC3E}">
        <p14:creationId xmlns:p14="http://schemas.microsoft.com/office/powerpoint/2010/main" val="73470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3"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12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1158240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078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554355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4A30C68-45E3-466C-92E1-DBE369D97BB0}"/>
              </a:ext>
            </a:extLst>
          </p:cNvPr>
          <p:cNvSpPr>
            <a:spLocks noGrp="1"/>
          </p:cNvSpPr>
          <p:nvPr>
            <p:ph type="body" sz="quarter" idx="15"/>
          </p:nvPr>
        </p:nvSpPr>
        <p:spPr>
          <a:xfrm>
            <a:off x="6340602" y="2085975"/>
            <a:ext cx="5546598"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33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s and Image on the R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60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304849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s and Image on the R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33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335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126697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s and Image on the R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09909C-F8EB-4588-A2C4-BCA7B7D97A6C}"/>
              </a:ext>
            </a:extLst>
          </p:cNvPr>
          <p:cNvSpPr/>
          <p:nvPr/>
        </p:nvSpPr>
        <p:spPr>
          <a:xfrm>
            <a:off x="304800" y="304800"/>
            <a:ext cx="5791200" cy="548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782574" y="724109"/>
            <a:ext cx="4736236" cy="123395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three lines or less.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988280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s and Image on the Lef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957386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s and Image on the Left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6" name="Date Placeholder 3">
            <a:extLst>
              <a:ext uri="{FF2B5EF4-FFF2-40B4-BE49-F238E27FC236}">
                <a16:creationId xmlns:a16="http://schemas.microsoft.com/office/drawing/2014/main" id="{E0F68506-F2B8-2849-8886-49901662957E}"/>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7" name="Footer Placeholder 4">
            <a:extLst>
              <a:ext uri="{FF2B5EF4-FFF2-40B4-BE49-F238E27FC236}">
                <a16:creationId xmlns:a16="http://schemas.microsoft.com/office/drawing/2014/main" id="{8ECCE1B0-0480-104A-AF99-A109DD0A6D93}"/>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8" name="Slide Number Placeholder 5">
            <a:extLst>
              <a:ext uri="{FF2B5EF4-FFF2-40B4-BE49-F238E27FC236}">
                <a16:creationId xmlns:a16="http://schemas.microsoft.com/office/drawing/2014/main" id="{7664A6CD-E629-A347-B7EB-57C7F6422ED7}"/>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1" name="Picture 10">
            <a:extLst>
              <a:ext uri="{FF2B5EF4-FFF2-40B4-BE49-F238E27FC236}">
                <a16:creationId xmlns:a16="http://schemas.microsoft.com/office/drawing/2014/main" id="{595C2B58-14AE-7A48-B85E-34D6D00C7E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171468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exts and Image on the Left 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6" name="Date Placeholder 3">
            <a:extLst>
              <a:ext uri="{FF2B5EF4-FFF2-40B4-BE49-F238E27FC236}">
                <a16:creationId xmlns:a16="http://schemas.microsoft.com/office/drawing/2014/main" id="{FA6C9C15-39C7-6D45-9BF7-5153D2F74436}"/>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7" name="Footer Placeholder 4">
            <a:extLst>
              <a:ext uri="{FF2B5EF4-FFF2-40B4-BE49-F238E27FC236}">
                <a16:creationId xmlns:a16="http://schemas.microsoft.com/office/drawing/2014/main" id="{45E1E24B-46B0-A645-8449-22498BEFFD66}"/>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8" name="Slide Number Placeholder 5">
            <a:extLst>
              <a:ext uri="{FF2B5EF4-FFF2-40B4-BE49-F238E27FC236}">
                <a16:creationId xmlns:a16="http://schemas.microsoft.com/office/drawing/2014/main" id="{C3BA7217-CC81-EF42-A555-ECDF069A2A86}"/>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1" name="Picture 10">
            <a:extLst>
              <a:ext uri="{FF2B5EF4-FFF2-40B4-BE49-F238E27FC236}">
                <a16:creationId xmlns:a16="http://schemas.microsoft.com/office/drawing/2014/main" id="{FB2F6BAF-EDD1-564C-8BE0-E913CB982A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146501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Image on the Righ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387168"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6401" cy="701731"/>
          </a:xfrm>
        </p:spPr>
        <p:txBody>
          <a:bodyPr/>
          <a:lstStyle/>
          <a:p>
            <a:r>
              <a:rPr lang="en-US"/>
              <a:t>SLIDE’S HEADING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6" name="Date Placeholder 3">
            <a:extLst>
              <a:ext uri="{FF2B5EF4-FFF2-40B4-BE49-F238E27FC236}">
                <a16:creationId xmlns:a16="http://schemas.microsoft.com/office/drawing/2014/main" id="{FBD370D5-9DA3-8E4B-867E-72640AEBBD3D}"/>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7" name="Footer Placeholder 4">
            <a:extLst>
              <a:ext uri="{FF2B5EF4-FFF2-40B4-BE49-F238E27FC236}">
                <a16:creationId xmlns:a16="http://schemas.microsoft.com/office/drawing/2014/main" id="{7A4D692A-5661-4242-A116-0F23FCD0B9C9}"/>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8" name="Slide Number Placeholder 5">
            <a:extLst>
              <a:ext uri="{FF2B5EF4-FFF2-40B4-BE49-F238E27FC236}">
                <a16:creationId xmlns:a16="http://schemas.microsoft.com/office/drawing/2014/main" id="{5FB80B03-7F2D-174A-A00E-20D35736F7FE}"/>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1" name="Picture 10">
            <a:extLst>
              <a:ext uri="{FF2B5EF4-FFF2-40B4-BE49-F238E27FC236}">
                <a16:creationId xmlns:a16="http://schemas.microsoft.com/office/drawing/2014/main" id="{CCAE756C-4A0C-EE44-B94F-FAE5169909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45112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2992323" y="4159116"/>
            <a:ext cx="8899100" cy="2386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304800"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7C450DC8-B6F7-403F-8C0C-54545608D944}"/>
              </a:ext>
            </a:extLst>
          </p:cNvPr>
          <p:cNvCxnSpPr/>
          <p:nvPr/>
        </p:nvCxnSpPr>
        <p:spPr>
          <a:xfrm>
            <a:off x="3417994" y="5249772"/>
            <a:ext cx="5979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3310340"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3310340"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pic>
        <p:nvPicPr>
          <p:cNvPr id="9" name="Picture 8" descr="A close up of a logo&#10;&#10;Description automatically generated">
            <a:extLst>
              <a:ext uri="{FF2B5EF4-FFF2-40B4-BE49-F238E27FC236}">
                <a16:creationId xmlns:a16="http://schemas.microsoft.com/office/drawing/2014/main" id="{5004871C-F02A-4E4A-A3CA-0CF803416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860" y="4895859"/>
            <a:ext cx="1413722" cy="913257"/>
          </a:xfrm>
          <a:prstGeom prst="rect">
            <a:avLst/>
          </a:prstGeom>
        </p:spPr>
      </p:pic>
    </p:spTree>
    <p:extLst>
      <p:ext uri="{BB962C8B-B14F-4D97-AF65-F5344CB8AC3E}">
        <p14:creationId xmlns:p14="http://schemas.microsoft.com/office/powerpoint/2010/main" val="2515756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laceholder – Full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0" y="2085975"/>
            <a:ext cx="11582400"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marR="0" indent="0" algn="l" defTabSz="914400" rtl="0" eaLnBrk="1" fontAlgn="auto" latinLnBrk="0" hangingPunct="1">
              <a:lnSpc>
                <a:spcPct val="123000"/>
              </a:lnSpc>
              <a:spcBef>
                <a:spcPts val="600"/>
              </a:spcBef>
              <a:spcAft>
                <a:spcPts val="600"/>
              </a:spcAft>
              <a:buClr>
                <a:schemeClr val="accent1"/>
              </a:buClr>
              <a:buSzTx/>
              <a:buFont typeface="Arial" panose="020B0604020202020204" pitchFamily="34" charset="0"/>
              <a:buNone/>
              <a:tabLst/>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784386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laceholder – Righ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1"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7149483"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786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laceholder – Lef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5551504"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476320"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699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Topics and Right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7608162" y="2085975"/>
            <a:ext cx="4279037"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474418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g Image Top Center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4119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99556"/>
            <a:ext cx="11582400" cy="701731"/>
          </a:xfrm>
        </p:spPr>
        <p:txBody>
          <a:bodyPr/>
          <a:lstStyle>
            <a:lvl1pPr algn="ctr">
              <a:defRPr>
                <a:solidFill>
                  <a:schemeClr val="bg1"/>
                </a:solidFill>
              </a:defRPr>
            </a:lvl1p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1307101" y="2157972"/>
            <a:ext cx="9574750" cy="850392"/>
          </a:xfrm>
        </p:spPr>
        <p:txBody>
          <a:bodyPr>
            <a:noAutofit/>
          </a:bodyPr>
          <a:lstStyle>
            <a:lvl1pPr marL="0" indent="0" algn="ctr">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1752" y="4456590"/>
            <a:ext cx="11585448"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451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Image Top Cent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6B9E84-EAB5-4256-B0FC-EBDD2DE11CAA}"/>
              </a:ext>
            </a:extLst>
          </p:cNvPr>
          <p:cNvSpPr/>
          <p:nvPr/>
        </p:nvSpPr>
        <p:spPr>
          <a:xfrm>
            <a:off x="0" y="0"/>
            <a:ext cx="12192000" cy="2476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95325" y="762000"/>
            <a:ext cx="10801350" cy="3357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95325" y="4456590"/>
            <a:ext cx="10798302"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66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Full">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68579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Tree>
    <p:extLst>
      <p:ext uri="{BB962C8B-B14F-4D97-AF65-F5344CB8AC3E}">
        <p14:creationId xmlns:p14="http://schemas.microsoft.com/office/powerpoint/2010/main" val="2440345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2" name="Picture Placeholder 6">
            <a:extLst>
              <a:ext uri="{FF2B5EF4-FFF2-40B4-BE49-F238E27FC236}">
                <a16:creationId xmlns:a16="http://schemas.microsoft.com/office/drawing/2014/main" id="{E0F372CA-BA6E-4848-ACA8-D2B859CE96CF}"/>
              </a:ext>
            </a:extLst>
          </p:cNvPr>
          <p:cNvSpPr>
            <a:spLocks noGrp="1"/>
          </p:cNvSpPr>
          <p:nvPr>
            <p:ph type="pic" sz="quarter" idx="17"/>
          </p:nvPr>
        </p:nvSpPr>
        <p:spPr>
          <a:xfrm>
            <a:off x="3048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3" name="Picture Placeholder 6">
            <a:extLst>
              <a:ext uri="{FF2B5EF4-FFF2-40B4-BE49-F238E27FC236}">
                <a16:creationId xmlns:a16="http://schemas.microsoft.com/office/drawing/2014/main" id="{319E8062-8734-42E6-9356-0CE8EC4F549D}"/>
              </a:ext>
            </a:extLst>
          </p:cNvPr>
          <p:cNvSpPr>
            <a:spLocks noGrp="1"/>
          </p:cNvSpPr>
          <p:nvPr>
            <p:ph type="pic" sz="quarter" idx="18"/>
          </p:nvPr>
        </p:nvSpPr>
        <p:spPr>
          <a:xfrm>
            <a:off x="62484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794275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x Images">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FD4F58E7-6674-4D6D-B28B-4FB4B152A9DA}"/>
              </a:ext>
            </a:extLst>
          </p:cNvPr>
          <p:cNvSpPr>
            <a:spLocks noGrp="1"/>
          </p:cNvSpPr>
          <p:nvPr>
            <p:ph type="pic" sz="quarter" idx="20"/>
          </p:nvPr>
        </p:nvSpPr>
        <p:spPr>
          <a:xfrm>
            <a:off x="3048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8" name="Picture Placeholder 6">
            <a:extLst>
              <a:ext uri="{FF2B5EF4-FFF2-40B4-BE49-F238E27FC236}">
                <a16:creationId xmlns:a16="http://schemas.microsoft.com/office/drawing/2014/main" id="{E5E5F7BD-6E72-44E3-8CFF-CC5897C0F48C}"/>
              </a:ext>
            </a:extLst>
          </p:cNvPr>
          <p:cNvSpPr>
            <a:spLocks noGrp="1"/>
          </p:cNvSpPr>
          <p:nvPr>
            <p:ph type="pic" sz="quarter" idx="21"/>
          </p:nvPr>
        </p:nvSpPr>
        <p:spPr>
          <a:xfrm>
            <a:off x="42672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9" name="Picture Placeholder 6">
            <a:extLst>
              <a:ext uri="{FF2B5EF4-FFF2-40B4-BE49-F238E27FC236}">
                <a16:creationId xmlns:a16="http://schemas.microsoft.com/office/drawing/2014/main" id="{9C170412-F504-4CF0-9253-A4F4151FF0F1}"/>
              </a:ext>
            </a:extLst>
          </p:cNvPr>
          <p:cNvSpPr>
            <a:spLocks noGrp="1"/>
          </p:cNvSpPr>
          <p:nvPr>
            <p:ph type="pic" sz="quarter" idx="22"/>
          </p:nvPr>
        </p:nvSpPr>
        <p:spPr>
          <a:xfrm>
            <a:off x="8229600"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42672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6" name="Picture Placeholder 6">
            <a:extLst>
              <a:ext uri="{FF2B5EF4-FFF2-40B4-BE49-F238E27FC236}">
                <a16:creationId xmlns:a16="http://schemas.microsoft.com/office/drawing/2014/main" id="{37B63177-0F26-4894-B6E8-CC20012E4DAC}"/>
              </a:ext>
            </a:extLst>
          </p:cNvPr>
          <p:cNvSpPr>
            <a:spLocks noGrp="1"/>
          </p:cNvSpPr>
          <p:nvPr>
            <p:ph type="pic" sz="quarter" idx="19"/>
          </p:nvPr>
        </p:nvSpPr>
        <p:spPr>
          <a:xfrm>
            <a:off x="8229600"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936295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32288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ransition 1">
    <p:spTree>
      <p:nvGrpSpPr>
        <p:cNvPr id="1" name=""/>
        <p:cNvGrpSpPr/>
        <p:nvPr/>
      </p:nvGrpSpPr>
      <p:grpSpPr>
        <a:xfrm>
          <a:off x="0" y="0"/>
          <a:ext cx="0" cy="0"/>
          <a:chOff x="0" y="0"/>
          <a:chExt cx="0" cy="0"/>
        </a:xfrm>
      </p:grpSpPr>
      <p:sp>
        <p:nvSpPr>
          <p:cNvPr id="8" name="Прямоугольник 28">
            <a:extLst>
              <a:ext uri="{FF2B5EF4-FFF2-40B4-BE49-F238E27FC236}">
                <a16:creationId xmlns:a16="http://schemas.microsoft.com/office/drawing/2014/main" id="{00F98947-48BE-4678-805E-54C7D3A5418A}"/>
              </a:ext>
            </a:extLst>
          </p:cNvPr>
          <p:cNvSpPr/>
          <p:nvPr/>
        </p:nvSpPr>
        <p:spPr>
          <a:xfrm>
            <a:off x="304800" y="304800"/>
            <a:ext cx="11582400" cy="624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A7458D1-E74D-4D21-9BE4-97F658C9ED21}"/>
              </a:ext>
            </a:extLst>
          </p:cNvPr>
          <p:cNvCxnSpPr/>
          <p:nvPr/>
        </p:nvCxnSpPr>
        <p:spPr>
          <a:xfrm>
            <a:off x="5797019" y="3429000"/>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502E6161-959F-4D97-A425-DEBED66A1D2A}"/>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5" name="Freeform: Shape 14">
            <a:extLst>
              <a:ext uri="{FF2B5EF4-FFF2-40B4-BE49-F238E27FC236}">
                <a16:creationId xmlns:a16="http://schemas.microsoft.com/office/drawing/2014/main" id="{D510F7FB-D9D5-4C19-B7C0-F200AACFA448}"/>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pic>
        <p:nvPicPr>
          <p:cNvPr id="10" name="Picture 9" descr="A close up of a logo&#10;&#10;Description automatically generated">
            <a:extLst>
              <a:ext uri="{FF2B5EF4-FFF2-40B4-BE49-F238E27FC236}">
                <a16:creationId xmlns:a16="http://schemas.microsoft.com/office/drawing/2014/main" id="{BEEC27EB-7031-1A4A-BDEC-D59BFC085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411" y="5721178"/>
            <a:ext cx="819178" cy="529185"/>
          </a:xfrm>
          <a:prstGeom prst="rect">
            <a:avLst/>
          </a:prstGeom>
        </p:spPr>
      </p:pic>
    </p:spTree>
    <p:extLst>
      <p:ext uri="{BB962C8B-B14F-4D97-AF65-F5344CB8AC3E}">
        <p14:creationId xmlns:p14="http://schemas.microsoft.com/office/powerpoint/2010/main" val="214588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Big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0" y="2076451"/>
            <a:ext cx="12192000" cy="4781549"/>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643249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hree Pictures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2FC5AAE-3D9A-43D5-9205-F7B97E8DAABF}"/>
              </a:ext>
            </a:extLst>
          </p:cNvPr>
          <p:cNvSpPr>
            <a:spLocks noGrp="1"/>
          </p:cNvSpPr>
          <p:nvPr>
            <p:ph type="pic" sz="quarter" idx="13"/>
          </p:nvPr>
        </p:nvSpPr>
        <p:spPr>
          <a:xfrm>
            <a:off x="3048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7">
            <a:extLst>
              <a:ext uri="{FF2B5EF4-FFF2-40B4-BE49-F238E27FC236}">
                <a16:creationId xmlns:a16="http://schemas.microsoft.com/office/drawing/2014/main" id="{7594F567-187D-4079-8719-D2AEA7A20E28}"/>
              </a:ext>
            </a:extLst>
          </p:cNvPr>
          <p:cNvSpPr>
            <a:spLocks noGrp="1"/>
          </p:cNvSpPr>
          <p:nvPr>
            <p:ph type="body" sz="quarter" idx="17"/>
          </p:nvPr>
        </p:nvSpPr>
        <p:spPr>
          <a:xfrm>
            <a:off x="42672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7">
            <a:extLst>
              <a:ext uri="{FF2B5EF4-FFF2-40B4-BE49-F238E27FC236}">
                <a16:creationId xmlns:a16="http://schemas.microsoft.com/office/drawing/2014/main" id="{8697E9F4-C324-4115-9019-98FE38D323CF}"/>
              </a:ext>
            </a:extLst>
          </p:cNvPr>
          <p:cNvSpPr>
            <a:spLocks noGrp="1"/>
          </p:cNvSpPr>
          <p:nvPr>
            <p:ph type="body" sz="quarter" idx="18"/>
          </p:nvPr>
        </p:nvSpPr>
        <p:spPr>
          <a:xfrm>
            <a:off x="82296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1A05605-4673-EF4D-97D2-061B2D1D4BDB}"/>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9" name="Footer Placeholder 4">
            <a:extLst>
              <a:ext uri="{FF2B5EF4-FFF2-40B4-BE49-F238E27FC236}">
                <a16:creationId xmlns:a16="http://schemas.microsoft.com/office/drawing/2014/main" id="{B8CFDA98-5C50-5646-84E9-96727EB88491}"/>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22" name="Slide Number Placeholder 5">
            <a:extLst>
              <a:ext uri="{FF2B5EF4-FFF2-40B4-BE49-F238E27FC236}">
                <a16:creationId xmlns:a16="http://schemas.microsoft.com/office/drawing/2014/main" id="{5600889A-6216-EC4E-9870-47246310BB4B}"/>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2" name="Picture 11">
            <a:extLst>
              <a:ext uri="{FF2B5EF4-FFF2-40B4-BE49-F238E27FC236}">
                <a16:creationId xmlns:a16="http://schemas.microsoft.com/office/drawing/2014/main" id="{3BC5B744-8009-3143-BEE0-4176508FBD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3293667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hree Pictures 2">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3200092"/>
            <a:ext cx="3467100" cy="26215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9">
            <a:extLst>
              <a:ext uri="{FF2B5EF4-FFF2-40B4-BE49-F238E27FC236}">
                <a16:creationId xmlns:a16="http://schemas.microsoft.com/office/drawing/2014/main" id="{E0C94A59-C24A-40AC-B2F1-ED06DB4CD7E5}"/>
              </a:ext>
            </a:extLst>
          </p:cNvPr>
          <p:cNvSpPr>
            <a:spLocks noGrp="1"/>
          </p:cNvSpPr>
          <p:nvPr>
            <p:ph type="pic" sz="quarter" idx="17"/>
          </p:nvPr>
        </p:nvSpPr>
        <p:spPr>
          <a:xfrm>
            <a:off x="4267200" y="3200091"/>
            <a:ext cx="76200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23" name="Text Placeholder 17">
            <a:extLst>
              <a:ext uri="{FF2B5EF4-FFF2-40B4-BE49-F238E27FC236}">
                <a16:creationId xmlns:a16="http://schemas.microsoft.com/office/drawing/2014/main" id="{0D21CA02-AC55-4DCD-98E6-9803C3AEFD8B}"/>
              </a:ext>
            </a:extLst>
          </p:cNvPr>
          <p:cNvSpPr>
            <a:spLocks noGrp="1"/>
          </p:cNvSpPr>
          <p:nvPr>
            <p:ph type="body" sz="quarter" idx="18" hasCustomPrompt="1"/>
          </p:nvPr>
        </p:nvSpPr>
        <p:spPr>
          <a:xfrm>
            <a:off x="304800" y="304800"/>
            <a:ext cx="3467100" cy="2621588"/>
          </a:xfrm>
        </p:spPr>
        <p:txBody>
          <a:bodyPr/>
          <a:lstStyle>
            <a:lvl1pPr marL="0" indent="0">
              <a:buNone/>
              <a:defRPr sz="2100">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six lines or less.</a:t>
            </a:r>
          </a:p>
        </p:txBody>
      </p:sp>
      <p:sp>
        <p:nvSpPr>
          <p:cNvPr id="14" name="Date Placeholder 3">
            <a:extLst>
              <a:ext uri="{FF2B5EF4-FFF2-40B4-BE49-F238E27FC236}">
                <a16:creationId xmlns:a16="http://schemas.microsoft.com/office/drawing/2014/main" id="{BF6E4A07-27A9-094F-8DB5-EE2F6E964ABA}"/>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7" name="Footer Placeholder 4">
            <a:extLst>
              <a:ext uri="{FF2B5EF4-FFF2-40B4-BE49-F238E27FC236}">
                <a16:creationId xmlns:a16="http://schemas.microsoft.com/office/drawing/2014/main" id="{BA4C077D-C991-644C-81E6-FFD90EE00349}"/>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9" name="Slide Number Placeholder 5">
            <a:extLst>
              <a:ext uri="{FF2B5EF4-FFF2-40B4-BE49-F238E27FC236}">
                <a16:creationId xmlns:a16="http://schemas.microsoft.com/office/drawing/2014/main" id="{A5ED4FAA-F8EB-B347-BB80-08C44430D5F5}"/>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1" name="Picture 10">
            <a:extLst>
              <a:ext uri="{FF2B5EF4-FFF2-40B4-BE49-F238E27FC236}">
                <a16:creationId xmlns:a16="http://schemas.microsoft.com/office/drawing/2014/main" id="{D891A1BD-E79D-A44B-87B6-312280B3AA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1929547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4350058" y="172857"/>
            <a:ext cx="7537142"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4350058" y="1031273"/>
            <a:ext cx="753714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3716784" cy="548449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cxnSp>
        <p:nvCxnSpPr>
          <p:cNvPr id="10" name="Straight Connector 9">
            <a:extLst>
              <a:ext uri="{FF2B5EF4-FFF2-40B4-BE49-F238E27FC236}">
                <a16:creationId xmlns:a16="http://schemas.microsoft.com/office/drawing/2014/main" id="{82E3DF9E-32BA-4F96-ADC8-62FDD7755298}"/>
              </a:ext>
            </a:extLst>
          </p:cNvPr>
          <p:cNvCxnSpPr/>
          <p:nvPr/>
        </p:nvCxnSpPr>
        <p:spPr>
          <a:xfrm>
            <a:off x="445378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351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8855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5" name="Picture Placeholder 6">
            <a:extLst>
              <a:ext uri="{FF2B5EF4-FFF2-40B4-BE49-F238E27FC236}">
                <a16:creationId xmlns:a16="http://schemas.microsoft.com/office/drawing/2014/main" id="{91F6218F-0AE1-41B7-9A6D-FDFFDD043CD5}"/>
              </a:ext>
            </a:extLst>
          </p:cNvPr>
          <p:cNvSpPr>
            <a:spLocks noGrp="1"/>
          </p:cNvSpPr>
          <p:nvPr>
            <p:ph type="pic" sz="quarter" idx="16"/>
          </p:nvPr>
        </p:nvSpPr>
        <p:spPr>
          <a:xfrm>
            <a:off x="38573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8291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7" name="Picture Placeholder 6">
            <a:extLst>
              <a:ext uri="{FF2B5EF4-FFF2-40B4-BE49-F238E27FC236}">
                <a16:creationId xmlns:a16="http://schemas.microsoft.com/office/drawing/2014/main" id="{12FF07AC-7092-489B-94B3-A93B15520D78}"/>
              </a:ext>
            </a:extLst>
          </p:cNvPr>
          <p:cNvSpPr>
            <a:spLocks noGrp="1"/>
          </p:cNvSpPr>
          <p:nvPr>
            <p:ph type="pic" sz="quarter" idx="18"/>
          </p:nvPr>
        </p:nvSpPr>
        <p:spPr>
          <a:xfrm>
            <a:off x="98009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514513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eam Slide 2">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02AE9FC7-020F-4429-98DD-7566A702573A}"/>
              </a:ext>
            </a:extLst>
          </p:cNvPr>
          <p:cNvSpPr>
            <a:spLocks noGrp="1"/>
          </p:cNvSpPr>
          <p:nvPr>
            <p:ph type="pic" sz="quarter" idx="21"/>
          </p:nvPr>
        </p:nvSpPr>
        <p:spPr>
          <a:xfrm>
            <a:off x="643549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33" name="Picture Placeholder 6">
            <a:extLst>
              <a:ext uri="{FF2B5EF4-FFF2-40B4-BE49-F238E27FC236}">
                <a16:creationId xmlns:a16="http://schemas.microsoft.com/office/drawing/2014/main" id="{40903F09-AEC9-4C51-A708-7B0D77FDD951}"/>
              </a:ext>
            </a:extLst>
          </p:cNvPr>
          <p:cNvSpPr>
            <a:spLocks noGrp="1"/>
          </p:cNvSpPr>
          <p:nvPr>
            <p:ph type="pic" sz="quarter" idx="22"/>
          </p:nvPr>
        </p:nvSpPr>
        <p:spPr>
          <a:xfrm>
            <a:off x="931204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45004"/>
            <a:ext cx="4533900" cy="701731"/>
          </a:xfrm>
        </p:spPr>
        <p:txBody>
          <a:bodyPr/>
          <a:lstStyle/>
          <a:p>
            <a:r>
              <a:rPr lang="en-US"/>
              <a:t>HEADING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2103420"/>
            <a:ext cx="45339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43549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cxnSp>
        <p:nvCxnSpPr>
          <p:cNvPr id="11" name="Straight Connector 10">
            <a:extLst>
              <a:ext uri="{FF2B5EF4-FFF2-40B4-BE49-F238E27FC236}">
                <a16:creationId xmlns:a16="http://schemas.microsoft.com/office/drawing/2014/main" id="{B89DFF27-858C-41C4-B5B9-5EBDED84D8F2}"/>
              </a:ext>
            </a:extLst>
          </p:cNvPr>
          <p:cNvCxnSpPr>
            <a:cxnSpLocks/>
          </p:cNvCxnSpPr>
          <p:nvPr/>
        </p:nvCxnSpPr>
        <p:spPr>
          <a:xfrm>
            <a:off x="396690" y="2029341"/>
            <a:ext cx="594360"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93C90BF-5129-4DC1-B611-EAAD5152C8C8}"/>
              </a:ext>
            </a:extLst>
          </p:cNvPr>
          <p:cNvSpPr>
            <a:spLocks noGrp="1"/>
          </p:cNvSpPr>
          <p:nvPr>
            <p:ph type="body" sz="quarter" idx="19"/>
          </p:nvPr>
        </p:nvSpPr>
        <p:spPr>
          <a:xfrm>
            <a:off x="304800" y="3214645"/>
            <a:ext cx="4533900" cy="219588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6">
            <a:extLst>
              <a:ext uri="{FF2B5EF4-FFF2-40B4-BE49-F238E27FC236}">
                <a16:creationId xmlns:a16="http://schemas.microsoft.com/office/drawing/2014/main" id="{C582F960-B68E-49E8-B5E8-8034429FE8F7}"/>
              </a:ext>
            </a:extLst>
          </p:cNvPr>
          <p:cNvSpPr>
            <a:spLocks noGrp="1"/>
          </p:cNvSpPr>
          <p:nvPr>
            <p:ph type="pic" sz="quarter" idx="20"/>
          </p:nvPr>
        </p:nvSpPr>
        <p:spPr>
          <a:xfrm>
            <a:off x="931204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0" name="Date Placeholder 3">
            <a:extLst>
              <a:ext uri="{FF2B5EF4-FFF2-40B4-BE49-F238E27FC236}">
                <a16:creationId xmlns:a16="http://schemas.microsoft.com/office/drawing/2014/main" id="{BC1F7251-7E5D-9243-9E20-285463FE4FBE}"/>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21" name="Footer Placeholder 4">
            <a:extLst>
              <a:ext uri="{FF2B5EF4-FFF2-40B4-BE49-F238E27FC236}">
                <a16:creationId xmlns:a16="http://schemas.microsoft.com/office/drawing/2014/main" id="{EBAAEA0D-6CC6-3941-B5A3-6085F7FB9B1C}"/>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22" name="Slide Number Placeholder 5">
            <a:extLst>
              <a:ext uri="{FF2B5EF4-FFF2-40B4-BE49-F238E27FC236}">
                <a16:creationId xmlns:a16="http://schemas.microsoft.com/office/drawing/2014/main" id="{0C341767-2A03-3A46-8211-95C7CCF9F90A}"/>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4" name="Picture 13">
            <a:extLst>
              <a:ext uri="{FF2B5EF4-FFF2-40B4-BE49-F238E27FC236}">
                <a16:creationId xmlns:a16="http://schemas.microsoft.com/office/drawing/2014/main" id="{9719667B-9851-6947-A57C-04B18E546C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3532279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eam Slide 3">
    <p:spTree>
      <p:nvGrpSpPr>
        <p:cNvPr id="1" name=""/>
        <p:cNvGrpSpPr/>
        <p:nvPr/>
      </p:nvGrpSpPr>
      <p:grpSpPr>
        <a:xfrm>
          <a:off x="0" y="0"/>
          <a:ext cx="0" cy="0"/>
          <a:chOff x="0" y="0"/>
          <a:chExt cx="0" cy="0"/>
        </a:xfrm>
      </p:grpSpPr>
      <p:sp>
        <p:nvSpPr>
          <p:cNvPr id="20" name="Picture Placeholder 6">
            <a:extLst>
              <a:ext uri="{FF2B5EF4-FFF2-40B4-BE49-F238E27FC236}">
                <a16:creationId xmlns:a16="http://schemas.microsoft.com/office/drawing/2014/main" id="{9C621E84-0D3E-4509-8670-2C818793DE9C}"/>
              </a:ext>
            </a:extLst>
          </p:cNvPr>
          <p:cNvSpPr>
            <a:spLocks noGrp="1"/>
          </p:cNvSpPr>
          <p:nvPr>
            <p:ph type="pic" sz="quarter" idx="17"/>
          </p:nvPr>
        </p:nvSpPr>
        <p:spPr>
          <a:xfrm>
            <a:off x="304801"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1" name="Picture Placeholder 6">
            <a:extLst>
              <a:ext uri="{FF2B5EF4-FFF2-40B4-BE49-F238E27FC236}">
                <a16:creationId xmlns:a16="http://schemas.microsoft.com/office/drawing/2014/main" id="{5F2A6837-2507-49A2-A969-C00FAB4F05C0}"/>
              </a:ext>
            </a:extLst>
          </p:cNvPr>
          <p:cNvSpPr>
            <a:spLocks noGrp="1"/>
          </p:cNvSpPr>
          <p:nvPr>
            <p:ph type="pic" sz="quarter" idx="18"/>
          </p:nvPr>
        </p:nvSpPr>
        <p:spPr>
          <a:xfrm>
            <a:off x="2326369"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2" name="Picture Placeholder 6">
            <a:extLst>
              <a:ext uri="{FF2B5EF4-FFF2-40B4-BE49-F238E27FC236}">
                <a16:creationId xmlns:a16="http://schemas.microsoft.com/office/drawing/2014/main" id="{882E9A17-3A2F-4138-B0F2-5E9A4D740C79}"/>
              </a:ext>
            </a:extLst>
          </p:cNvPr>
          <p:cNvSpPr>
            <a:spLocks noGrp="1"/>
          </p:cNvSpPr>
          <p:nvPr>
            <p:ph type="pic" sz="quarter" idx="19"/>
          </p:nvPr>
        </p:nvSpPr>
        <p:spPr>
          <a:xfrm>
            <a:off x="4347240"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3" name="Picture Placeholder 6">
            <a:extLst>
              <a:ext uri="{FF2B5EF4-FFF2-40B4-BE49-F238E27FC236}">
                <a16:creationId xmlns:a16="http://schemas.microsoft.com/office/drawing/2014/main" id="{DEBB9A6D-504B-4A9A-824D-C3979E21280D}"/>
              </a:ext>
            </a:extLst>
          </p:cNvPr>
          <p:cNvSpPr>
            <a:spLocks noGrp="1"/>
          </p:cNvSpPr>
          <p:nvPr>
            <p:ph type="pic" sz="quarter" idx="20"/>
          </p:nvPr>
        </p:nvSpPr>
        <p:spPr>
          <a:xfrm>
            <a:off x="6370266"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4" name="Picture Placeholder 6">
            <a:extLst>
              <a:ext uri="{FF2B5EF4-FFF2-40B4-BE49-F238E27FC236}">
                <a16:creationId xmlns:a16="http://schemas.microsoft.com/office/drawing/2014/main" id="{04DFDB56-31A9-4FC3-8A08-8D4BD9615C9F}"/>
              </a:ext>
            </a:extLst>
          </p:cNvPr>
          <p:cNvSpPr>
            <a:spLocks noGrp="1"/>
          </p:cNvSpPr>
          <p:nvPr>
            <p:ph type="pic" sz="quarter" idx="21"/>
          </p:nvPr>
        </p:nvSpPr>
        <p:spPr>
          <a:xfrm>
            <a:off x="304801"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5" name="Picture Placeholder 6">
            <a:extLst>
              <a:ext uri="{FF2B5EF4-FFF2-40B4-BE49-F238E27FC236}">
                <a16:creationId xmlns:a16="http://schemas.microsoft.com/office/drawing/2014/main" id="{C919B0EA-506E-4FDE-806A-5CE901AA84CE}"/>
              </a:ext>
            </a:extLst>
          </p:cNvPr>
          <p:cNvSpPr>
            <a:spLocks noGrp="1"/>
          </p:cNvSpPr>
          <p:nvPr>
            <p:ph type="pic" sz="quarter" idx="22"/>
          </p:nvPr>
        </p:nvSpPr>
        <p:spPr>
          <a:xfrm>
            <a:off x="2326369"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6" name="Picture Placeholder 6">
            <a:extLst>
              <a:ext uri="{FF2B5EF4-FFF2-40B4-BE49-F238E27FC236}">
                <a16:creationId xmlns:a16="http://schemas.microsoft.com/office/drawing/2014/main" id="{3E65EBC1-D059-477E-B010-766E9C5C1399}"/>
              </a:ext>
            </a:extLst>
          </p:cNvPr>
          <p:cNvSpPr>
            <a:spLocks noGrp="1"/>
          </p:cNvSpPr>
          <p:nvPr>
            <p:ph type="pic" sz="quarter" idx="23"/>
          </p:nvPr>
        </p:nvSpPr>
        <p:spPr>
          <a:xfrm>
            <a:off x="4347240"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7" name="Picture Placeholder 6">
            <a:extLst>
              <a:ext uri="{FF2B5EF4-FFF2-40B4-BE49-F238E27FC236}">
                <a16:creationId xmlns:a16="http://schemas.microsoft.com/office/drawing/2014/main" id="{98CFAAAF-1BF0-4BCC-B35E-6E5C300E3E9F}"/>
              </a:ext>
            </a:extLst>
          </p:cNvPr>
          <p:cNvSpPr>
            <a:spLocks noGrp="1"/>
          </p:cNvSpPr>
          <p:nvPr>
            <p:ph type="pic" sz="quarter" idx="24"/>
          </p:nvPr>
        </p:nvSpPr>
        <p:spPr>
          <a:xfrm>
            <a:off x="6370266"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8" name="Text Placeholder 9">
            <a:extLst>
              <a:ext uri="{FF2B5EF4-FFF2-40B4-BE49-F238E27FC236}">
                <a16:creationId xmlns:a16="http://schemas.microsoft.com/office/drawing/2014/main" id="{6AE738E2-1AD5-4BE0-A645-649A5757E99D}"/>
              </a:ext>
            </a:extLst>
          </p:cNvPr>
          <p:cNvSpPr>
            <a:spLocks noGrp="1"/>
          </p:cNvSpPr>
          <p:nvPr>
            <p:ph type="body" sz="quarter" idx="25"/>
          </p:nvPr>
        </p:nvSpPr>
        <p:spPr>
          <a:xfrm>
            <a:off x="8379565" y="2057399"/>
            <a:ext cx="3507628" cy="3769327"/>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itle 1">
            <a:extLst>
              <a:ext uri="{FF2B5EF4-FFF2-40B4-BE49-F238E27FC236}">
                <a16:creationId xmlns:a16="http://schemas.microsoft.com/office/drawing/2014/main" id="{A5576FA9-FAE9-4C83-9E94-4E1C1FB86C15}"/>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30" name="Text Placeholder 8">
            <a:extLst>
              <a:ext uri="{FF2B5EF4-FFF2-40B4-BE49-F238E27FC236}">
                <a16:creationId xmlns:a16="http://schemas.microsoft.com/office/drawing/2014/main" id="{A47D52BE-8B1D-4EF7-946A-61833B80F60E}"/>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cxnSp>
        <p:nvCxnSpPr>
          <p:cNvPr id="34" name="Straight Connector 33">
            <a:extLst>
              <a:ext uri="{FF2B5EF4-FFF2-40B4-BE49-F238E27FC236}">
                <a16:creationId xmlns:a16="http://schemas.microsoft.com/office/drawing/2014/main" id="{0AB082CB-D429-4D38-A541-C6243F2D2697}"/>
              </a:ext>
            </a:extLst>
          </p:cNvPr>
          <p:cNvCxnSpPr/>
          <p:nvPr/>
        </p:nvCxnSpPr>
        <p:spPr>
          <a:xfrm>
            <a:off x="396691"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31" name="Date Placeholder 3">
            <a:extLst>
              <a:ext uri="{FF2B5EF4-FFF2-40B4-BE49-F238E27FC236}">
                <a16:creationId xmlns:a16="http://schemas.microsoft.com/office/drawing/2014/main" id="{157A4324-E876-C747-A868-5F65B3892027}"/>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32" name="Footer Placeholder 4">
            <a:extLst>
              <a:ext uri="{FF2B5EF4-FFF2-40B4-BE49-F238E27FC236}">
                <a16:creationId xmlns:a16="http://schemas.microsoft.com/office/drawing/2014/main" id="{54520122-C4C0-CE4C-837B-058C4A5A50B0}"/>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33" name="Slide Number Placeholder 5">
            <a:extLst>
              <a:ext uri="{FF2B5EF4-FFF2-40B4-BE49-F238E27FC236}">
                <a16:creationId xmlns:a16="http://schemas.microsoft.com/office/drawing/2014/main" id="{E7555EE8-1103-6741-813D-B1C12DBD29B0}"/>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8" name="Picture 17">
            <a:extLst>
              <a:ext uri="{FF2B5EF4-FFF2-40B4-BE49-F238E27FC236}">
                <a16:creationId xmlns:a16="http://schemas.microsoft.com/office/drawing/2014/main" id="{69B5AEFB-4D5A-A64A-8B45-E1FC67B1B7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1773364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ingle Image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4244340" y="2249648"/>
            <a:ext cx="3703320" cy="337597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369471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072E94-8669-4C9E-B4CE-CEF8B2E922BE}"/>
              </a:ext>
            </a:extLst>
          </p:cNvPr>
          <p:cNvSpPr/>
          <p:nvPr/>
        </p:nvSpPr>
        <p:spPr>
          <a:xfrm>
            <a:off x="0" y="0"/>
            <a:ext cx="3810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1285875" y="304800"/>
            <a:ext cx="4038600" cy="54904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2" name="Date Placeholder 3">
            <a:extLst>
              <a:ext uri="{FF2B5EF4-FFF2-40B4-BE49-F238E27FC236}">
                <a16:creationId xmlns:a16="http://schemas.microsoft.com/office/drawing/2014/main" id="{461D0150-A3F8-EB42-A59A-6519DFC92E61}"/>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3" name="Footer Placeholder 4">
            <a:extLst>
              <a:ext uri="{FF2B5EF4-FFF2-40B4-BE49-F238E27FC236}">
                <a16:creationId xmlns:a16="http://schemas.microsoft.com/office/drawing/2014/main" id="{F318C3BA-19CC-134B-B36B-D493A33BE8EF}"/>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4" name="Slide Number Placeholder 5">
            <a:extLst>
              <a:ext uri="{FF2B5EF4-FFF2-40B4-BE49-F238E27FC236}">
                <a16:creationId xmlns:a16="http://schemas.microsoft.com/office/drawing/2014/main" id="{F764C422-9170-6140-A7CA-E3F380FF8629}"/>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8" name="Picture 7">
            <a:extLst>
              <a:ext uri="{FF2B5EF4-FFF2-40B4-BE49-F238E27FC236}">
                <a16:creationId xmlns:a16="http://schemas.microsoft.com/office/drawing/2014/main" id="{6D696823-D69E-BF42-A926-A80A2A3EBD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1363360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F693-0D73-4FC7-9EAF-4766B7EC7A70}"/>
              </a:ext>
            </a:extLst>
          </p:cNvPr>
          <p:cNvSpPr>
            <a:spLocks noGrp="1"/>
          </p:cNvSpPr>
          <p:nvPr>
            <p:ph type="title" hasCustomPrompt="1"/>
          </p:nvPr>
        </p:nvSpPr>
        <p:spPr/>
        <p:txBody>
          <a:bodyPr/>
          <a:lstStyle/>
          <a:p>
            <a:r>
              <a:rPr lang="en-US"/>
              <a:t>YOUR SLIDE’S TITLE GOES HERE</a:t>
            </a:r>
          </a:p>
        </p:txBody>
      </p:sp>
      <p:sp>
        <p:nvSpPr>
          <p:cNvPr id="3" name="Date Placeholder 2">
            <a:extLst>
              <a:ext uri="{FF2B5EF4-FFF2-40B4-BE49-F238E27FC236}">
                <a16:creationId xmlns:a16="http://schemas.microsoft.com/office/drawing/2014/main" id="{32EF620C-F605-4A6F-9721-1F7698F9355B}"/>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4" name="Footer Placeholder 3">
            <a:extLst>
              <a:ext uri="{FF2B5EF4-FFF2-40B4-BE49-F238E27FC236}">
                <a16:creationId xmlns:a16="http://schemas.microsoft.com/office/drawing/2014/main" id="{D138F8A2-A769-4B1D-AA03-224F0907D938}"/>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301F81-62B2-4186-9F73-1BD113DD8B45}"/>
              </a:ext>
            </a:extLst>
          </p:cNvPr>
          <p:cNvSpPr>
            <a:spLocks noGrp="1"/>
          </p:cNvSpPr>
          <p:nvPr>
            <p:ph type="sldNum" sz="quarter" idx="12"/>
          </p:nvPr>
        </p:nvSpPr>
        <p:spPr/>
        <p:txBody>
          <a:bodyPr/>
          <a:lstStyle/>
          <a:p>
            <a:fld id="{24118746-FF58-4EAD-8211-EA721FA0E90F}" type="slidenum">
              <a:rPr lang="en-US" smtClean="0"/>
              <a:t>‹#›</a:t>
            </a:fld>
            <a:endParaRPr lang="en-US"/>
          </a:p>
        </p:txBody>
      </p:sp>
    </p:spTree>
    <p:extLst>
      <p:ext uri="{BB962C8B-B14F-4D97-AF65-F5344CB8AC3E}">
        <p14:creationId xmlns:p14="http://schemas.microsoft.com/office/powerpoint/2010/main" val="111360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Transition 2">
    <p:spTree>
      <p:nvGrpSpPr>
        <p:cNvPr id="1" name=""/>
        <p:cNvGrpSpPr/>
        <p:nvPr/>
      </p:nvGrpSpPr>
      <p:grpSpPr>
        <a:xfrm>
          <a:off x="0" y="0"/>
          <a:ext cx="0" cy="0"/>
          <a:chOff x="0" y="0"/>
          <a:chExt cx="0" cy="0"/>
        </a:xfrm>
      </p:grpSpPr>
      <p:sp>
        <p:nvSpPr>
          <p:cNvPr id="15" name="Прямоугольник 28">
            <a:extLst>
              <a:ext uri="{FF2B5EF4-FFF2-40B4-BE49-F238E27FC236}">
                <a16:creationId xmlns:a16="http://schemas.microsoft.com/office/drawing/2014/main" id="{E5A4F19E-E151-4030-A849-5944CAF89A02}"/>
              </a:ext>
            </a:extLst>
          </p:cNvPr>
          <p:cNvSpPr/>
          <p:nvPr/>
        </p:nvSpPr>
        <p:spPr>
          <a:xfrm>
            <a:off x="304800" y="304800"/>
            <a:ext cx="11582400" cy="6248400"/>
          </a:xfrm>
          <a:prstGeom prst="rect">
            <a:avLst/>
          </a:prstGeom>
          <a:solidFill>
            <a:srgbClr val="EC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F5EBB13D-1295-4E24-9EA8-1CE2580F40E4}"/>
              </a:ext>
            </a:extLst>
          </p:cNvPr>
          <p:cNvCxnSpPr/>
          <p:nvPr/>
        </p:nvCxnSpPr>
        <p:spPr>
          <a:xfrm>
            <a:off x="5797019" y="3429000"/>
            <a:ext cx="59796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1" name="Freeform: Shape 10">
            <a:extLst>
              <a:ext uri="{FF2B5EF4-FFF2-40B4-BE49-F238E27FC236}">
                <a16:creationId xmlns:a16="http://schemas.microsoft.com/office/drawing/2014/main" id="{786A1E2A-4231-4590-B611-2A005950C627}"/>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2" name="Freeform: Shape 11">
            <a:extLst>
              <a:ext uri="{FF2B5EF4-FFF2-40B4-BE49-F238E27FC236}">
                <a16:creationId xmlns:a16="http://schemas.microsoft.com/office/drawing/2014/main" id="{36468555-7C91-4DC4-852B-128263D97165}"/>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1927419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Sub-ti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802232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title and a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0" name="Picture Placeholder 6">
            <a:extLst>
              <a:ext uri="{FF2B5EF4-FFF2-40B4-BE49-F238E27FC236}">
                <a16:creationId xmlns:a16="http://schemas.microsoft.com/office/drawing/2014/main" id="{181C5CAE-6039-4CD8-899D-F995448B72D2}"/>
              </a:ext>
            </a:extLst>
          </p:cNvPr>
          <p:cNvSpPr>
            <a:spLocks noGrp="1"/>
          </p:cNvSpPr>
          <p:nvPr>
            <p:ph type="pic" sz="quarter" idx="15"/>
          </p:nvPr>
        </p:nvSpPr>
        <p:spPr>
          <a:xfrm>
            <a:off x="9417571" y="2057400"/>
            <a:ext cx="2469627" cy="37719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712962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7881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19" name="Text Placeholder 8">
            <a:extLst>
              <a:ext uri="{FF2B5EF4-FFF2-40B4-BE49-F238E27FC236}">
                <a16:creationId xmlns:a16="http://schemas.microsoft.com/office/drawing/2014/main" id="{93BAD73E-AB62-4742-9117-73D1A1AD77C3}"/>
              </a:ext>
            </a:extLst>
          </p:cNvPr>
          <p:cNvSpPr>
            <a:spLocks noGrp="1"/>
          </p:cNvSpPr>
          <p:nvPr>
            <p:ph type="body" sz="quarter" idx="13" hasCustomPrompt="1"/>
          </p:nvPr>
        </p:nvSpPr>
        <p:spPr>
          <a:xfrm>
            <a:off x="304799" y="1031272"/>
            <a:ext cx="5791199" cy="1251699"/>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Do your best to not exceed three lines.</a:t>
            </a:r>
          </a:p>
        </p:txBody>
      </p:sp>
      <p:sp>
        <p:nvSpPr>
          <p:cNvPr id="20" name="Picture Placeholder 6">
            <a:extLst>
              <a:ext uri="{FF2B5EF4-FFF2-40B4-BE49-F238E27FC236}">
                <a16:creationId xmlns:a16="http://schemas.microsoft.com/office/drawing/2014/main" id="{8E81E912-B839-4D85-B263-26B7C475C554}"/>
              </a:ext>
            </a:extLst>
          </p:cNvPr>
          <p:cNvSpPr>
            <a:spLocks noGrp="1"/>
          </p:cNvSpPr>
          <p:nvPr>
            <p:ph type="pic" sz="quarter" idx="15"/>
          </p:nvPr>
        </p:nvSpPr>
        <p:spPr>
          <a:xfrm>
            <a:off x="304800" y="2391515"/>
            <a:ext cx="5791200" cy="3437785"/>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4104817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ocial Media - Pictures and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7" name="Picture Placeholder 6">
            <a:extLst>
              <a:ext uri="{FF2B5EF4-FFF2-40B4-BE49-F238E27FC236}">
                <a16:creationId xmlns:a16="http://schemas.microsoft.com/office/drawing/2014/main" id="{E1A59FBD-C82A-4C52-8A4C-A71F70141DCC}"/>
              </a:ext>
            </a:extLst>
          </p:cNvPr>
          <p:cNvSpPr>
            <a:spLocks noGrp="1"/>
          </p:cNvSpPr>
          <p:nvPr>
            <p:ph type="pic" sz="quarter" idx="15"/>
          </p:nvPr>
        </p:nvSpPr>
        <p:spPr>
          <a:xfrm>
            <a:off x="304800" y="2057400"/>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8" name="Picture Placeholder 6">
            <a:extLst>
              <a:ext uri="{FF2B5EF4-FFF2-40B4-BE49-F238E27FC236}">
                <a16:creationId xmlns:a16="http://schemas.microsoft.com/office/drawing/2014/main" id="{CB7EC3FD-1533-4AF8-AA1D-4C511B0A3ABC}"/>
              </a:ext>
            </a:extLst>
          </p:cNvPr>
          <p:cNvSpPr>
            <a:spLocks noGrp="1"/>
          </p:cNvSpPr>
          <p:nvPr>
            <p:ph type="pic" sz="quarter" idx="16"/>
          </p:nvPr>
        </p:nvSpPr>
        <p:spPr>
          <a:xfrm>
            <a:off x="3297614"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9" name="Picture Placeholder 6">
            <a:extLst>
              <a:ext uri="{FF2B5EF4-FFF2-40B4-BE49-F238E27FC236}">
                <a16:creationId xmlns:a16="http://schemas.microsoft.com/office/drawing/2014/main" id="{AE7A9FB1-400D-4CAA-99DF-4675C3977275}"/>
              </a:ext>
            </a:extLst>
          </p:cNvPr>
          <p:cNvSpPr>
            <a:spLocks noGrp="1"/>
          </p:cNvSpPr>
          <p:nvPr>
            <p:ph type="pic" sz="quarter" idx="17"/>
          </p:nvPr>
        </p:nvSpPr>
        <p:spPr>
          <a:xfrm>
            <a:off x="6296915"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0" name="Picture Placeholder 6">
            <a:extLst>
              <a:ext uri="{FF2B5EF4-FFF2-40B4-BE49-F238E27FC236}">
                <a16:creationId xmlns:a16="http://schemas.microsoft.com/office/drawing/2014/main" id="{EC9A474B-0150-45E2-BAAE-F9C6BF0B608E}"/>
              </a:ext>
            </a:extLst>
          </p:cNvPr>
          <p:cNvSpPr>
            <a:spLocks noGrp="1"/>
          </p:cNvSpPr>
          <p:nvPr>
            <p:ph type="pic" sz="quarter" idx="18"/>
          </p:nvPr>
        </p:nvSpPr>
        <p:spPr>
          <a:xfrm>
            <a:off x="9296216"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306330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Subtitle - Table Char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1" name="Picture Placeholder 6">
            <a:extLst>
              <a:ext uri="{FF2B5EF4-FFF2-40B4-BE49-F238E27FC236}">
                <a16:creationId xmlns:a16="http://schemas.microsoft.com/office/drawing/2014/main" id="{6C82EEC8-190C-4B35-AAD0-CBAF1C0ACFAF}"/>
              </a:ext>
            </a:extLst>
          </p:cNvPr>
          <p:cNvSpPr>
            <a:spLocks noGrp="1"/>
          </p:cNvSpPr>
          <p:nvPr>
            <p:ph type="pic" sz="quarter" idx="15" hasCustomPrompt="1"/>
          </p:nvPr>
        </p:nvSpPr>
        <p:spPr>
          <a:xfrm>
            <a:off x="8132490" y="2057399"/>
            <a:ext cx="3754711" cy="171001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Picture</a:t>
            </a:r>
          </a:p>
        </p:txBody>
      </p:sp>
    </p:spTree>
    <p:extLst>
      <p:ext uri="{BB962C8B-B14F-4D97-AF65-F5344CB8AC3E}">
        <p14:creationId xmlns:p14="http://schemas.microsoft.com/office/powerpoint/2010/main" val="1211430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Sub-til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3BEAE8-F93C-4D0C-B8D8-2472AE46BB29}"/>
              </a:ext>
            </a:extLst>
          </p:cNvPr>
          <p:cNvSpPr/>
          <p:nvPr/>
        </p:nvSpPr>
        <p:spPr>
          <a:xfrm>
            <a:off x="304800" y="0"/>
            <a:ext cx="5788152" cy="5826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39192" y="172857"/>
            <a:ext cx="5122416" cy="701731"/>
          </a:xfrm>
        </p:spPr>
        <p:txBody>
          <a:bodyPr/>
          <a:lstStyle>
            <a:lvl1pPr>
              <a:defRPr>
                <a:solidFill>
                  <a:schemeClr val="bg1"/>
                </a:solidFill>
              </a:defRPr>
            </a:lvl1pPr>
          </a:lstStyle>
          <a:p>
            <a:r>
              <a:rPr lang="en-US"/>
              <a:t>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39192" y="1031273"/>
            <a:ext cx="5122416" cy="85039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cxnSp>
        <p:nvCxnSpPr>
          <p:cNvPr id="8" name="Straight Connector 7">
            <a:extLst>
              <a:ext uri="{FF2B5EF4-FFF2-40B4-BE49-F238E27FC236}">
                <a16:creationId xmlns:a16="http://schemas.microsoft.com/office/drawing/2014/main" id="{882163AD-4A13-48AB-A487-B47BA230B483}"/>
              </a:ext>
            </a:extLst>
          </p:cNvPr>
          <p:cNvCxnSpPr/>
          <p:nvPr/>
        </p:nvCxnSpPr>
        <p:spPr>
          <a:xfrm>
            <a:off x="716287"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929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Mockup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000A5D3-CBD7-40DA-B6C6-0106631BE69D}"/>
              </a:ext>
            </a:extLst>
          </p:cNvPr>
          <p:cNvSpPr>
            <a:spLocks noGrp="1"/>
          </p:cNvSpPr>
          <p:nvPr>
            <p:ph type="pic" sz="quarter" idx="14"/>
          </p:nvPr>
        </p:nvSpPr>
        <p:spPr>
          <a:xfrm>
            <a:off x="1034461" y="2494195"/>
            <a:ext cx="4426133" cy="2768600"/>
          </a:xfrm>
          <a:custGeom>
            <a:avLst/>
            <a:gdLst>
              <a:gd name="connsiteX0" fmla="*/ 0 w 4426133"/>
              <a:gd name="connsiteY0" fmla="*/ 0 h 2768600"/>
              <a:gd name="connsiteX1" fmla="*/ 4426133 w 4426133"/>
              <a:gd name="connsiteY1" fmla="*/ 0 h 2768600"/>
              <a:gd name="connsiteX2" fmla="*/ 4426133 w 4426133"/>
              <a:gd name="connsiteY2" fmla="*/ 2768600 h 2768600"/>
              <a:gd name="connsiteX3" fmla="*/ 0 w 4426133"/>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4426133" h="2768600">
                <a:moveTo>
                  <a:pt x="0" y="0"/>
                </a:moveTo>
                <a:lnTo>
                  <a:pt x="4426133" y="0"/>
                </a:lnTo>
                <a:lnTo>
                  <a:pt x="4426133" y="2768600"/>
                </a:lnTo>
                <a:lnTo>
                  <a:pt x="0" y="276860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529640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sktop Mockup">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73281B-957A-4450-932A-7935A2D2C5C2}"/>
              </a:ext>
            </a:extLst>
          </p:cNvPr>
          <p:cNvSpPr>
            <a:spLocks noGrp="1"/>
          </p:cNvSpPr>
          <p:nvPr>
            <p:ph type="pic" sz="quarter" idx="14"/>
          </p:nvPr>
        </p:nvSpPr>
        <p:spPr>
          <a:xfrm>
            <a:off x="3848100" y="2255520"/>
            <a:ext cx="4495800" cy="2567940"/>
          </a:xfrm>
          <a:custGeom>
            <a:avLst/>
            <a:gdLst>
              <a:gd name="connsiteX0" fmla="*/ 0 w 4495800"/>
              <a:gd name="connsiteY0" fmla="*/ 0 h 2567940"/>
              <a:gd name="connsiteX1" fmla="*/ 4495800 w 4495800"/>
              <a:gd name="connsiteY1" fmla="*/ 0 h 2567940"/>
              <a:gd name="connsiteX2" fmla="*/ 4495800 w 4495800"/>
              <a:gd name="connsiteY2" fmla="*/ 2567940 h 2567940"/>
              <a:gd name="connsiteX3" fmla="*/ 0 w 4495800"/>
              <a:gd name="connsiteY3" fmla="*/ 2567940 h 2567940"/>
            </a:gdLst>
            <a:ahLst/>
            <a:cxnLst>
              <a:cxn ang="0">
                <a:pos x="connsiteX0" y="connsiteY0"/>
              </a:cxn>
              <a:cxn ang="0">
                <a:pos x="connsiteX1" y="connsiteY1"/>
              </a:cxn>
              <a:cxn ang="0">
                <a:pos x="connsiteX2" y="connsiteY2"/>
              </a:cxn>
              <a:cxn ang="0">
                <a:pos x="connsiteX3" y="connsiteY3"/>
              </a:cxn>
            </a:cxnLst>
            <a:rect l="l" t="t" r="r" b="b"/>
            <a:pathLst>
              <a:path w="4495800" h="2567940">
                <a:moveTo>
                  <a:pt x="0" y="0"/>
                </a:moveTo>
                <a:lnTo>
                  <a:pt x="4495800" y="0"/>
                </a:lnTo>
                <a:lnTo>
                  <a:pt x="4495800" y="2567940"/>
                </a:lnTo>
                <a:lnTo>
                  <a:pt x="0" y="256794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686027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Laptop Contras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D3379F5-E8B4-4D18-AFEB-0F1C1FD066AD}"/>
              </a:ext>
            </a:extLst>
          </p:cNvPr>
          <p:cNvSpPr>
            <a:spLocks noGrp="1"/>
          </p:cNvSpPr>
          <p:nvPr>
            <p:ph type="pic" sz="quarter" idx="13"/>
          </p:nvPr>
        </p:nvSpPr>
        <p:spPr>
          <a:xfrm>
            <a:off x="585790" y="959254"/>
            <a:ext cx="6406935" cy="4007616"/>
          </a:xfrm>
          <a:custGeom>
            <a:avLst/>
            <a:gdLst>
              <a:gd name="connsiteX0" fmla="*/ 0 w 6406935"/>
              <a:gd name="connsiteY0" fmla="*/ 0 h 4007616"/>
              <a:gd name="connsiteX1" fmla="*/ 6406935 w 6406935"/>
              <a:gd name="connsiteY1" fmla="*/ 0 h 4007616"/>
              <a:gd name="connsiteX2" fmla="*/ 6406935 w 6406935"/>
              <a:gd name="connsiteY2" fmla="*/ 4007616 h 4007616"/>
              <a:gd name="connsiteX3" fmla="*/ 0 w 6406935"/>
              <a:gd name="connsiteY3" fmla="*/ 4007616 h 4007616"/>
            </a:gdLst>
            <a:ahLst/>
            <a:cxnLst>
              <a:cxn ang="0">
                <a:pos x="connsiteX0" y="connsiteY0"/>
              </a:cxn>
              <a:cxn ang="0">
                <a:pos x="connsiteX1" y="connsiteY1"/>
              </a:cxn>
              <a:cxn ang="0">
                <a:pos x="connsiteX2" y="connsiteY2"/>
              </a:cxn>
              <a:cxn ang="0">
                <a:pos x="connsiteX3" y="connsiteY3"/>
              </a:cxn>
            </a:cxnLst>
            <a:rect l="l" t="t" r="r" b="b"/>
            <a:pathLst>
              <a:path w="6406935" h="4007616">
                <a:moveTo>
                  <a:pt x="0" y="0"/>
                </a:moveTo>
                <a:lnTo>
                  <a:pt x="6406935" y="0"/>
                </a:lnTo>
                <a:lnTo>
                  <a:pt x="6406935" y="4007616"/>
                </a:lnTo>
                <a:lnTo>
                  <a:pt x="0" y="4007616"/>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11" name="Date Placeholder 3">
            <a:extLst>
              <a:ext uri="{FF2B5EF4-FFF2-40B4-BE49-F238E27FC236}">
                <a16:creationId xmlns:a16="http://schemas.microsoft.com/office/drawing/2014/main" id="{157C9CD1-BE18-4949-8433-761988B6AF44}"/>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2" name="Footer Placeholder 4">
            <a:extLst>
              <a:ext uri="{FF2B5EF4-FFF2-40B4-BE49-F238E27FC236}">
                <a16:creationId xmlns:a16="http://schemas.microsoft.com/office/drawing/2014/main" id="{69427748-7A67-3849-9552-5D7AABDE451D}"/>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4" name="Slide Number Placeholder 5">
            <a:extLst>
              <a:ext uri="{FF2B5EF4-FFF2-40B4-BE49-F238E27FC236}">
                <a16:creationId xmlns:a16="http://schemas.microsoft.com/office/drawing/2014/main" id="{48788A04-1EFB-6047-8929-30D012C2025B}"/>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7" name="Picture 6">
            <a:extLst>
              <a:ext uri="{FF2B5EF4-FFF2-40B4-BE49-F238E27FC236}">
                <a16:creationId xmlns:a16="http://schemas.microsoft.com/office/drawing/2014/main" id="{600ED049-96B8-F44A-AE67-F571B85F16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092643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hone Contras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12B0C2-6102-4D4C-8F14-801B3A57894B}"/>
              </a:ext>
            </a:extLst>
          </p:cNvPr>
          <p:cNvSpPr>
            <a:spLocks noGrp="1"/>
          </p:cNvSpPr>
          <p:nvPr>
            <p:ph type="pic" sz="quarter" idx="14"/>
          </p:nvPr>
        </p:nvSpPr>
        <p:spPr>
          <a:xfrm>
            <a:off x="1817489" y="443883"/>
            <a:ext cx="2445150" cy="5191215"/>
          </a:xfrm>
          <a:custGeom>
            <a:avLst/>
            <a:gdLst>
              <a:gd name="connsiteX0" fmla="*/ 0 w 2445150"/>
              <a:gd name="connsiteY0" fmla="*/ 0 h 5191215"/>
              <a:gd name="connsiteX1" fmla="*/ 2445150 w 2445150"/>
              <a:gd name="connsiteY1" fmla="*/ 0 h 5191215"/>
              <a:gd name="connsiteX2" fmla="*/ 2445150 w 2445150"/>
              <a:gd name="connsiteY2" fmla="*/ 5191215 h 5191215"/>
              <a:gd name="connsiteX3" fmla="*/ 0 w 2445150"/>
              <a:gd name="connsiteY3" fmla="*/ 5191215 h 5191215"/>
            </a:gdLst>
            <a:ahLst/>
            <a:cxnLst>
              <a:cxn ang="0">
                <a:pos x="connsiteX0" y="connsiteY0"/>
              </a:cxn>
              <a:cxn ang="0">
                <a:pos x="connsiteX1" y="connsiteY1"/>
              </a:cxn>
              <a:cxn ang="0">
                <a:pos x="connsiteX2" y="connsiteY2"/>
              </a:cxn>
              <a:cxn ang="0">
                <a:pos x="connsiteX3" y="connsiteY3"/>
              </a:cxn>
            </a:cxnLst>
            <a:rect l="l" t="t" r="r" b="b"/>
            <a:pathLst>
              <a:path w="2445150" h="5191215">
                <a:moveTo>
                  <a:pt x="0" y="0"/>
                </a:moveTo>
                <a:lnTo>
                  <a:pt x="2445150" y="0"/>
                </a:lnTo>
                <a:lnTo>
                  <a:pt x="2445150" y="5191215"/>
                </a:lnTo>
                <a:lnTo>
                  <a:pt x="0" y="5191215"/>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cxnSp>
        <p:nvCxnSpPr>
          <p:cNvPr id="8" name="Straight Connector 7">
            <a:extLst>
              <a:ext uri="{FF2B5EF4-FFF2-40B4-BE49-F238E27FC236}">
                <a16:creationId xmlns:a16="http://schemas.microsoft.com/office/drawing/2014/main" id="{F5552D79-A0ED-46F2-B952-9312641222F3}"/>
              </a:ext>
            </a:extLst>
          </p:cNvPr>
          <p:cNvCxnSpPr/>
          <p:nvPr/>
        </p:nvCxnSpPr>
        <p:spPr>
          <a:xfrm>
            <a:off x="6096000"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5909552" y="172857"/>
            <a:ext cx="5977647" cy="701731"/>
          </a:xfrm>
        </p:spPr>
        <p:txBody>
          <a:bodyPr/>
          <a:lstStyle>
            <a:lvl1pPr>
              <a:defRPr/>
            </a:lvl1pPr>
          </a:lstStyle>
          <a:p>
            <a:r>
              <a:rPr lang="en-US"/>
              <a:t>SLIDE’S HEADER HERE</a:t>
            </a:r>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5909552" y="1031273"/>
            <a:ext cx="5977647"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15" name="Date Placeholder 3">
            <a:extLst>
              <a:ext uri="{FF2B5EF4-FFF2-40B4-BE49-F238E27FC236}">
                <a16:creationId xmlns:a16="http://schemas.microsoft.com/office/drawing/2014/main" id="{12330A3A-463B-7847-917A-B1EED16661D1}"/>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6" name="Footer Placeholder 4">
            <a:extLst>
              <a:ext uri="{FF2B5EF4-FFF2-40B4-BE49-F238E27FC236}">
                <a16:creationId xmlns:a16="http://schemas.microsoft.com/office/drawing/2014/main" id="{5B475F4F-FDE3-7A48-A555-21A8D2EE724B}"/>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8" name="Slide Number Placeholder 5">
            <a:extLst>
              <a:ext uri="{FF2B5EF4-FFF2-40B4-BE49-F238E27FC236}">
                <a16:creationId xmlns:a16="http://schemas.microsoft.com/office/drawing/2014/main" id="{1D311400-A7F7-1B4A-B51F-B26CC799D051}"/>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0" name="Picture 9">
            <a:extLst>
              <a:ext uri="{FF2B5EF4-FFF2-40B4-BE49-F238E27FC236}">
                <a16:creationId xmlns:a16="http://schemas.microsoft.com/office/drawing/2014/main" id="{88E3F2E4-0731-4144-99EB-B136FB23C7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2876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3">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rgbClr val="FFC70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351EAE2C-00FD-4ECA-B759-9E1521EBD5D8}"/>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5" name="Freeform: Shape 14">
            <a:extLst>
              <a:ext uri="{FF2B5EF4-FFF2-40B4-BE49-F238E27FC236}">
                <a16:creationId xmlns:a16="http://schemas.microsoft.com/office/drawing/2014/main" id="{B66B2957-0EBB-4DDE-BE9C-E4A4317CC92A}"/>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pic>
        <p:nvPicPr>
          <p:cNvPr id="10" name="Picture 9" descr="A close up of a logo&#10;&#10;Description automatically generated">
            <a:extLst>
              <a:ext uri="{FF2B5EF4-FFF2-40B4-BE49-F238E27FC236}">
                <a16:creationId xmlns:a16="http://schemas.microsoft.com/office/drawing/2014/main" id="{EEE1D360-A7C1-A043-A8A5-7A8E01725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411" y="5721178"/>
            <a:ext cx="819178" cy="529185"/>
          </a:xfrm>
          <a:prstGeom prst="rect">
            <a:avLst/>
          </a:prstGeom>
        </p:spPr>
      </p:pic>
    </p:spTree>
    <p:extLst>
      <p:ext uri="{BB962C8B-B14F-4D97-AF65-F5344CB8AC3E}">
        <p14:creationId xmlns:p14="http://schemas.microsoft.com/office/powerpoint/2010/main" val="13121460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hone Mocku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B31B51-AFCD-49A3-8B3E-0CA88E8A75A1}"/>
              </a:ext>
            </a:extLst>
          </p:cNvPr>
          <p:cNvSpPr>
            <a:spLocks noGrp="1"/>
          </p:cNvSpPr>
          <p:nvPr>
            <p:ph type="pic" sz="quarter" idx="14"/>
          </p:nvPr>
        </p:nvSpPr>
        <p:spPr>
          <a:xfrm>
            <a:off x="4959658" y="2175029"/>
            <a:ext cx="2272684" cy="3947467"/>
          </a:xfrm>
          <a:custGeom>
            <a:avLst/>
            <a:gdLst>
              <a:gd name="connsiteX0" fmla="*/ 0 w 2272684"/>
              <a:gd name="connsiteY0" fmla="*/ 0 h 3947467"/>
              <a:gd name="connsiteX1" fmla="*/ 2272684 w 2272684"/>
              <a:gd name="connsiteY1" fmla="*/ 0 h 3947467"/>
              <a:gd name="connsiteX2" fmla="*/ 2272684 w 2272684"/>
              <a:gd name="connsiteY2" fmla="*/ 3947467 h 3947467"/>
              <a:gd name="connsiteX3" fmla="*/ 0 w 2272684"/>
              <a:gd name="connsiteY3" fmla="*/ 3947467 h 3947467"/>
            </a:gdLst>
            <a:ahLst/>
            <a:cxnLst>
              <a:cxn ang="0">
                <a:pos x="connsiteX0" y="connsiteY0"/>
              </a:cxn>
              <a:cxn ang="0">
                <a:pos x="connsiteX1" y="connsiteY1"/>
              </a:cxn>
              <a:cxn ang="0">
                <a:pos x="connsiteX2" y="connsiteY2"/>
              </a:cxn>
              <a:cxn ang="0">
                <a:pos x="connsiteX3" y="connsiteY3"/>
              </a:cxn>
            </a:cxnLst>
            <a:rect l="l" t="t" r="r" b="b"/>
            <a:pathLst>
              <a:path w="2272684" h="3947467">
                <a:moveTo>
                  <a:pt x="0" y="0"/>
                </a:moveTo>
                <a:lnTo>
                  <a:pt x="2272684" y="0"/>
                </a:lnTo>
                <a:lnTo>
                  <a:pt x="2272684" y="3947467"/>
                </a:lnTo>
                <a:lnTo>
                  <a:pt x="0" y="3947467"/>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9602893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EC1C968-AB35-304C-A111-E369C3C232D9}"/>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1" name="Footer Placeholder 4">
            <a:extLst>
              <a:ext uri="{FF2B5EF4-FFF2-40B4-BE49-F238E27FC236}">
                <a16:creationId xmlns:a16="http://schemas.microsoft.com/office/drawing/2014/main" id="{B96390DE-1BDC-9740-AFA6-6CAEAA2BDDBD}"/>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2" name="Slide Number Placeholder 5">
            <a:extLst>
              <a:ext uri="{FF2B5EF4-FFF2-40B4-BE49-F238E27FC236}">
                <a16:creationId xmlns:a16="http://schemas.microsoft.com/office/drawing/2014/main" id="{260B1569-C9D2-E445-9EC2-907499A5A457}"/>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6" name="Picture 5">
            <a:extLst>
              <a:ext uri="{FF2B5EF4-FFF2-40B4-BE49-F238E27FC236}">
                <a16:creationId xmlns:a16="http://schemas.microsoft.com/office/drawing/2014/main" id="{B30F0C85-9E5E-AE4B-8BA3-71A106E0FE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970626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EC1C968-AB35-304C-A111-E369C3C232D9}"/>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11" name="Footer Placeholder 4">
            <a:extLst>
              <a:ext uri="{FF2B5EF4-FFF2-40B4-BE49-F238E27FC236}">
                <a16:creationId xmlns:a16="http://schemas.microsoft.com/office/drawing/2014/main" id="{B96390DE-1BDC-9740-AFA6-6CAEAA2BDDBD}"/>
              </a:ext>
            </a:extLst>
          </p:cNvPr>
          <p:cNvSpPr>
            <a:spLocks noGrp="1"/>
          </p:cNvSpPr>
          <p:nvPr>
            <p:ph type="ftr" sz="quarter" idx="3"/>
          </p:nvPr>
        </p:nvSpPr>
        <p:spPr>
          <a:xfrm>
            <a:off x="3028585" y="6157275"/>
            <a:ext cx="7296997" cy="365125"/>
          </a:xfrm>
          <a:prstGeom prst="rect">
            <a:avLst/>
          </a:prstGeom>
        </p:spPr>
        <p:txBody>
          <a:bodyPr vert="horz" lIns="91440" tIns="45720" rIns="91440" bIns="45720" rtlCol="0" anchor="ctr"/>
          <a:lstStyle>
            <a:lvl1pPr algn="r">
              <a:defRPr sz="1200">
                <a:solidFill>
                  <a:schemeClr val="accent2"/>
                </a:solidFill>
              </a:defRPr>
            </a:lvl1pPr>
          </a:lstStyle>
          <a:p>
            <a:endParaRPr lang="en-US"/>
          </a:p>
        </p:txBody>
      </p:sp>
      <p:sp>
        <p:nvSpPr>
          <p:cNvPr id="12" name="Slide Number Placeholder 5">
            <a:extLst>
              <a:ext uri="{FF2B5EF4-FFF2-40B4-BE49-F238E27FC236}">
                <a16:creationId xmlns:a16="http://schemas.microsoft.com/office/drawing/2014/main" id="{260B1569-C9D2-E445-9EC2-907499A5A457}"/>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6" name="Picture 5">
            <a:extLst>
              <a:ext uri="{FF2B5EF4-FFF2-40B4-BE49-F238E27FC236}">
                <a16:creationId xmlns:a16="http://schemas.microsoft.com/office/drawing/2014/main" id="{B30F0C85-9E5E-AE4B-8BA3-71A106E0FE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
        <p:nvSpPr>
          <p:cNvPr id="7" name="Title 1">
            <a:extLst>
              <a:ext uri="{FF2B5EF4-FFF2-40B4-BE49-F238E27FC236}">
                <a16:creationId xmlns:a16="http://schemas.microsoft.com/office/drawing/2014/main" id="{D82382F4-518F-4A6E-BAD1-A25112B9CF39}"/>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8" name="Text Placeholder 7">
            <a:extLst>
              <a:ext uri="{FF2B5EF4-FFF2-40B4-BE49-F238E27FC236}">
                <a16:creationId xmlns:a16="http://schemas.microsoft.com/office/drawing/2014/main" id="{C78EBC19-9D9E-42EE-BB03-042C8F2CB42C}"/>
              </a:ext>
            </a:extLst>
          </p:cNvPr>
          <p:cNvSpPr>
            <a:spLocks noGrp="1"/>
          </p:cNvSpPr>
          <p:nvPr>
            <p:ph type="body" sz="quarter" idx="14"/>
          </p:nvPr>
        </p:nvSpPr>
        <p:spPr>
          <a:xfrm>
            <a:off x="304800" y="2087878"/>
            <a:ext cx="11582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744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E9E9-CCFD-4548-AFCB-5E53077A7BBC}"/>
              </a:ext>
            </a:extLst>
          </p:cNvPr>
          <p:cNvSpPr>
            <a:spLocks noGrp="1"/>
          </p:cNvSpPr>
          <p:nvPr>
            <p:ph type="title"/>
          </p:nvPr>
        </p:nvSpPr>
        <p:spPr>
          <a:xfrm>
            <a:off x="839788" y="365127"/>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1B55C3F9-C5FC-4A41-9E53-28AB0C3E9D49}"/>
              </a:ext>
            </a:extLst>
          </p:cNvPr>
          <p:cNvSpPr>
            <a:spLocks noGrp="1"/>
          </p:cNvSpPr>
          <p:nvPr>
            <p:ph type="body" idx="1"/>
          </p:nvPr>
        </p:nvSpPr>
        <p:spPr>
          <a:xfrm>
            <a:off x="839789" y="1681163"/>
            <a:ext cx="5157787" cy="823912"/>
          </a:xfrm>
          <a:solidFill>
            <a:schemeClr val="accent2"/>
          </a:solidFill>
          <a:ln w="19050">
            <a:noFill/>
          </a:ln>
        </p:spPr>
        <p:txBody>
          <a:bodyPr anchor="ctr">
            <a:normAutofit/>
          </a:bodyPr>
          <a:lstStyle>
            <a:lvl1pPr marL="0" indent="0" algn="ctr">
              <a:buNone/>
              <a:defRPr sz="2400" b="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1EB97A-E4A8-1A44-8930-B9C3B4996522}"/>
              </a:ext>
            </a:extLst>
          </p:cNvPr>
          <p:cNvSpPr>
            <a:spLocks noGrp="1"/>
          </p:cNvSpPr>
          <p:nvPr>
            <p:ph sz="half" idx="2"/>
          </p:nvPr>
        </p:nvSpPr>
        <p:spPr>
          <a:xfrm>
            <a:off x="839789" y="2667000"/>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9FEE8D-D75B-664D-961D-3C683BFADA2E}"/>
              </a:ext>
            </a:extLst>
          </p:cNvPr>
          <p:cNvSpPr>
            <a:spLocks noGrp="1"/>
          </p:cNvSpPr>
          <p:nvPr>
            <p:ph type="body" sz="quarter" idx="3"/>
          </p:nvPr>
        </p:nvSpPr>
        <p:spPr>
          <a:xfrm>
            <a:off x="6172201" y="1681163"/>
            <a:ext cx="5183188" cy="823912"/>
          </a:xfrm>
          <a:solidFill>
            <a:schemeClr val="accent2"/>
          </a:solidFill>
          <a:ln w="19050">
            <a:noFill/>
          </a:ln>
        </p:spPr>
        <p:txBody>
          <a:bodyPr anchor="ctr">
            <a:normAutofit/>
          </a:bodyPr>
          <a:lstStyle>
            <a:lvl1pPr marL="0" indent="0" algn="ctr">
              <a:buNone/>
              <a:defRPr sz="2400" b="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3D0BF-18C0-DF46-AE91-82012C87012C}"/>
              </a:ext>
            </a:extLst>
          </p:cNvPr>
          <p:cNvSpPr>
            <a:spLocks noGrp="1"/>
          </p:cNvSpPr>
          <p:nvPr>
            <p:ph sz="quarter" idx="4"/>
          </p:nvPr>
        </p:nvSpPr>
        <p:spPr>
          <a:xfrm>
            <a:off x="6172201" y="2667000"/>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235D-2A0E-7940-8CE6-97E1E254724D}"/>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8" name="Footer Placeholder 7">
            <a:extLst>
              <a:ext uri="{FF2B5EF4-FFF2-40B4-BE49-F238E27FC236}">
                <a16:creationId xmlns:a16="http://schemas.microsoft.com/office/drawing/2014/main" id="{D141D1F3-2C22-CB44-B915-9A2B9B34CA85}"/>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2C29EE-EF9F-4740-A415-FF226D1D84EF}"/>
              </a:ext>
            </a:extLst>
          </p:cNvPr>
          <p:cNvSpPr>
            <a:spLocks noGrp="1"/>
          </p:cNvSpPr>
          <p:nvPr>
            <p:ph type="sldNum" sz="quarter" idx="12"/>
          </p:nvPr>
        </p:nvSpPr>
        <p:spPr/>
        <p:txBody>
          <a:bodyPr/>
          <a:lstStyle/>
          <a:p>
            <a:fld id="{24118746-FF58-4EAD-8211-EA721FA0E90F}" type="slidenum">
              <a:rPr lang="en-US" smtClean="0"/>
              <a:t>‹#›</a:t>
            </a:fld>
            <a:endParaRPr lang="en-US"/>
          </a:p>
        </p:txBody>
      </p:sp>
    </p:spTree>
    <p:extLst>
      <p:ext uri="{BB962C8B-B14F-4D97-AF65-F5344CB8AC3E}">
        <p14:creationId xmlns:p14="http://schemas.microsoft.com/office/powerpoint/2010/main" val="2028028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able_of_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457200" y="153248"/>
            <a:ext cx="11258550" cy="827827"/>
          </a:xfrm>
        </p:spPr>
        <p:txBody>
          <a:bodyPr/>
          <a:lstStyle>
            <a:lvl1pPr>
              <a:defRPr b="1" i="0">
                <a:latin typeface="Amazon Ember" panose="020B0603020204020204" pitchFamily="34" charset="0"/>
                <a:ea typeface="Amazon Ember" panose="020B0603020204020204" pitchFamily="34" charset="0"/>
                <a:cs typeface="Amazon Ember" panose="020B06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457200" y="1371600"/>
            <a:ext cx="11258550" cy="3905251"/>
          </a:xfrm>
          <a:prstGeom prst="rect">
            <a:avLst/>
          </a:prstGeom>
        </p:spPr>
        <p:txBody>
          <a:bodyPr/>
          <a:lstStyle>
            <a:lvl5pPr>
              <a:defRPr sz="158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8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ransition 4">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FFC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36" name="Freeform: Shape 35">
            <a:extLst>
              <a:ext uri="{FF2B5EF4-FFF2-40B4-BE49-F238E27FC236}">
                <a16:creationId xmlns:a16="http://schemas.microsoft.com/office/drawing/2014/main" id="{1B00F4F4-2DC0-444B-A711-A5D176996831}"/>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30" name="Freeform: Shape 29">
            <a:extLst>
              <a:ext uri="{FF2B5EF4-FFF2-40B4-BE49-F238E27FC236}">
                <a16:creationId xmlns:a16="http://schemas.microsoft.com/office/drawing/2014/main" id="{51921B63-C24B-40ED-85BE-26D49B86E047}"/>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pic>
        <p:nvPicPr>
          <p:cNvPr id="10" name="Picture 9" descr="A close up of a logo&#10;&#10;Description automatically generated">
            <a:extLst>
              <a:ext uri="{FF2B5EF4-FFF2-40B4-BE49-F238E27FC236}">
                <a16:creationId xmlns:a16="http://schemas.microsoft.com/office/drawing/2014/main" id="{6F145DD7-2241-6343-AE67-249A43CA7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411" y="5721178"/>
            <a:ext cx="819178" cy="529185"/>
          </a:xfrm>
          <a:prstGeom prst="rect">
            <a:avLst/>
          </a:prstGeom>
        </p:spPr>
      </p:pic>
    </p:spTree>
    <p:extLst>
      <p:ext uri="{BB962C8B-B14F-4D97-AF65-F5344CB8AC3E}">
        <p14:creationId xmlns:p14="http://schemas.microsoft.com/office/powerpoint/2010/main" val="307917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lvl1pPr>
              <a:defRPr/>
            </a:lvl1pPr>
          </a:lstStyle>
          <a:p>
            <a:r>
              <a:rPr lang="en-US"/>
              <a:t>YOUR SLIDE’S TITLE GOES HERE</a:t>
            </a:r>
          </a:p>
        </p:txBody>
      </p:sp>
      <p:sp>
        <p:nvSpPr>
          <p:cNvPr id="3" name="Content Placeholder 2">
            <a:extLst>
              <a:ext uri="{FF2B5EF4-FFF2-40B4-BE49-F238E27FC236}">
                <a16:creationId xmlns:a16="http://schemas.microsoft.com/office/drawing/2014/main" id="{A753EC81-5AD8-430D-8FD1-210064968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931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50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a:xfrm>
            <a:off x="1094509" y="6157275"/>
            <a:ext cx="217516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p:txBody>
          <a:bodyPr/>
          <a:lstStyle/>
          <a:p>
            <a:fld id="{24118746-FF58-4EAD-8211-EA721FA0E90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2"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539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E97E-15DE-483A-BC27-7919C8F1AE1E}"/>
              </a:ext>
            </a:extLst>
          </p:cNvPr>
          <p:cNvSpPr>
            <a:spLocks noGrp="1"/>
          </p:cNvSpPr>
          <p:nvPr>
            <p:ph type="title"/>
          </p:nvPr>
        </p:nvSpPr>
        <p:spPr>
          <a:xfrm>
            <a:off x="304800" y="172857"/>
            <a:ext cx="11582400" cy="701731"/>
          </a:xfrm>
          <a:prstGeom prst="rect">
            <a:avLst/>
          </a:prstGeom>
        </p:spPr>
        <p:txBody>
          <a:bodyPr vert="horz" wrap="square"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16DC98E-7479-4F84-A93B-DC74ECFC08FF}"/>
              </a:ext>
            </a:extLst>
          </p:cNvPr>
          <p:cNvSpPr>
            <a:spLocks noGrp="1"/>
          </p:cNvSpPr>
          <p:nvPr>
            <p:ph type="body" idx="1"/>
          </p:nvPr>
        </p:nvSpPr>
        <p:spPr>
          <a:xfrm>
            <a:off x="304799" y="2085975"/>
            <a:ext cx="11582399" cy="370522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a:extLst>
              <a:ext uri="{FF2B5EF4-FFF2-40B4-BE49-F238E27FC236}">
                <a16:creationId xmlns:a16="http://schemas.microsoft.com/office/drawing/2014/main" id="{43BF3AD1-F051-48A5-AB7D-BDA84812B4BB}"/>
              </a:ext>
            </a:extLst>
          </p:cNvPr>
          <p:cNvCxnSpPr/>
          <p:nvPr/>
        </p:nvCxnSpPr>
        <p:spPr>
          <a:xfrm>
            <a:off x="396691" y="957194"/>
            <a:ext cx="5979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3FAEE57A-77BE-438D-9286-6127CD6E56F9}"/>
              </a:ext>
            </a:extLst>
          </p:cNvPr>
          <p:cNvSpPr>
            <a:spLocks noGrp="1"/>
          </p:cNvSpPr>
          <p:nvPr>
            <p:ph type="dt" sz="half" idx="2"/>
          </p:nvPr>
        </p:nvSpPr>
        <p:spPr>
          <a:xfrm>
            <a:off x="10325583" y="6147661"/>
            <a:ext cx="977175" cy="369932"/>
          </a:xfrm>
          <a:prstGeom prst="rect">
            <a:avLst/>
          </a:prstGeom>
        </p:spPr>
        <p:txBody>
          <a:bodyPr vert="horz" lIns="91440" tIns="45720" rIns="91440" bIns="45720" rtlCol="0" anchor="ctr"/>
          <a:lstStyle>
            <a:lvl1pPr algn="r">
              <a:defRPr sz="1200">
                <a:solidFill>
                  <a:schemeClr val="accent2"/>
                </a:solidFill>
              </a:defRPr>
            </a:lvl1pPr>
          </a:lstStyle>
          <a:p>
            <a:fld id="{3F947B84-2028-4B39-A920-AE820F08B4B3}" type="datetimeFigureOut">
              <a:rPr lang="en-US" smtClean="0"/>
              <a:t>9/12/2023</a:t>
            </a:fld>
            <a:endParaRPr lang="en-US"/>
          </a:p>
        </p:txBody>
      </p:sp>
      <p:sp>
        <p:nvSpPr>
          <p:cNvPr id="5" name="Footer Placeholder 4">
            <a:extLst>
              <a:ext uri="{FF2B5EF4-FFF2-40B4-BE49-F238E27FC236}">
                <a16:creationId xmlns:a16="http://schemas.microsoft.com/office/drawing/2014/main" id="{777BCE5C-2F54-4920-9F7A-D0ABAFE3C9E2}"/>
              </a:ext>
            </a:extLst>
          </p:cNvPr>
          <p:cNvSpPr>
            <a:spLocks noGrp="1"/>
          </p:cNvSpPr>
          <p:nvPr>
            <p:ph type="ftr" sz="quarter" idx="3"/>
          </p:nvPr>
        </p:nvSpPr>
        <p:spPr>
          <a:xfrm>
            <a:off x="2447502" y="6157275"/>
            <a:ext cx="7296997" cy="365125"/>
          </a:xfrm>
          <a:prstGeom prst="rect">
            <a:avLst/>
          </a:prstGeom>
        </p:spPr>
        <p:txBody>
          <a:bodyPr vert="horz" lIns="91440" tIns="45720" rIns="91440" bIns="45720" rtlCol="0" anchor="ctr"/>
          <a:lstStyle>
            <a:lvl1pPr algn="ctr">
              <a:defRPr sz="1100">
                <a:solidFill>
                  <a:schemeClr val="accent6">
                    <a:lumMod val="60000"/>
                    <a:lumOff val="40000"/>
                  </a:schemeClr>
                </a:solidFill>
              </a:defRPr>
            </a:lvl1pPr>
          </a:lstStyle>
          <a:p>
            <a:endParaRPr lang="en-US"/>
          </a:p>
        </p:txBody>
      </p:sp>
      <p:sp>
        <p:nvSpPr>
          <p:cNvPr id="6" name="Slide Number Placeholder 5">
            <a:extLst>
              <a:ext uri="{FF2B5EF4-FFF2-40B4-BE49-F238E27FC236}">
                <a16:creationId xmlns:a16="http://schemas.microsoft.com/office/drawing/2014/main" id="{5914C59B-F619-47F9-85E1-B0EA8C4B58B4}"/>
              </a:ext>
            </a:extLst>
          </p:cNvPr>
          <p:cNvSpPr>
            <a:spLocks noGrp="1"/>
          </p:cNvSpPr>
          <p:nvPr>
            <p:ph type="sldNum" sz="quarter" idx="4"/>
          </p:nvPr>
        </p:nvSpPr>
        <p:spPr>
          <a:xfrm>
            <a:off x="11302758" y="6147661"/>
            <a:ext cx="586986" cy="374739"/>
          </a:xfrm>
          <a:prstGeom prst="rect">
            <a:avLst/>
          </a:prstGeom>
        </p:spPr>
        <p:txBody>
          <a:bodyPr vert="horz" lIns="91440" tIns="45720" rIns="91440" bIns="45720" rtlCol="0" anchor="ctr"/>
          <a:lstStyle>
            <a:lvl1pPr algn="r">
              <a:defRPr sz="1600">
                <a:solidFill>
                  <a:schemeClr val="accent2"/>
                </a:solidFill>
              </a:defRPr>
            </a:lvl1pPr>
          </a:lstStyle>
          <a:p>
            <a:fld id="{24118746-FF58-4EAD-8211-EA721FA0E90F}" type="slidenum">
              <a:rPr lang="en-US" smtClean="0"/>
              <a:t>‹#›</a:t>
            </a:fld>
            <a:endParaRPr lang="en-US"/>
          </a:p>
        </p:txBody>
      </p:sp>
      <p:pic>
        <p:nvPicPr>
          <p:cNvPr id="15" name="Picture 14">
            <a:extLst>
              <a:ext uri="{FF2B5EF4-FFF2-40B4-BE49-F238E27FC236}">
                <a16:creationId xmlns:a16="http://schemas.microsoft.com/office/drawing/2014/main" id="{A43A6484-AA15-AE43-8D54-31FABA038F42}"/>
              </a:ext>
            </a:extLst>
          </p:cNvPr>
          <p:cNvPicPr>
            <a:picLocks noChangeAspect="1"/>
          </p:cNvPicPr>
          <p:nvPr/>
        </p:nvPicPr>
        <p:blipFill>
          <a:blip r:embed="rId56">
            <a:extLst>
              <a:ext uri="{28A0092B-C50C-407E-A947-70E740481C1C}">
                <a14:useLocalDpi xmlns:a14="http://schemas.microsoft.com/office/drawing/2010/main" val="0"/>
              </a:ext>
            </a:extLst>
          </a:blip>
          <a:srcRect/>
          <a:stretch/>
        </p:blipFill>
        <p:spPr>
          <a:xfrm>
            <a:off x="302256" y="6152468"/>
            <a:ext cx="2440943" cy="369931"/>
          </a:xfrm>
          <a:prstGeom prst="rect">
            <a:avLst/>
          </a:prstGeom>
        </p:spPr>
      </p:pic>
    </p:spTree>
    <p:extLst>
      <p:ext uri="{BB962C8B-B14F-4D97-AF65-F5344CB8AC3E}">
        <p14:creationId xmlns:p14="http://schemas.microsoft.com/office/powerpoint/2010/main" val="2960361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7" r:id="rId52"/>
    <p:sldLayoutId id="2147483713" r:id="rId53"/>
    <p:sldLayoutId id="2147483716" r:id="rId54"/>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1pPr>
      <a:lvl2pPr marL="6858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2pPr>
      <a:lvl3pPr marL="11430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123000"/>
        </a:lnSpc>
        <a:spcBef>
          <a:spcPts val="600"/>
        </a:spcBef>
        <a:spcAft>
          <a:spcPts val="600"/>
        </a:spcAft>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4128">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19.xml"/><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3.xml"/><Relationship Id="rId11" Type="http://schemas.openxmlformats.org/officeDocument/2006/relationships/image" Target="../media/image4.png"/><Relationship Id="rId5" Type="http://schemas.openxmlformats.org/officeDocument/2006/relationships/diagramData" Target="../diagrams/data3.xml"/><Relationship Id="rId10" Type="http://schemas.openxmlformats.org/officeDocument/2006/relationships/image" Target="../media/image12.png"/><Relationship Id="rId4" Type="http://schemas.openxmlformats.org/officeDocument/2006/relationships/notesSlide" Target="../notesSlides/notesSlide30.xml"/><Relationship Id="rId9" Type="http://schemas.microsoft.com/office/2007/relationships/diagramDrawing" Target="../diagrams/drawing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23.emf"/><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2.emf"/><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8.xml"/><Relationship Id="rId7" Type="http://schemas.openxmlformats.org/officeDocument/2006/relationships/diagramQuickStyle" Target="../diagrams/quickStyle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4.xml"/><Relationship Id="rId11" Type="http://schemas.openxmlformats.org/officeDocument/2006/relationships/image" Target="../media/image4.png"/><Relationship Id="rId5" Type="http://schemas.openxmlformats.org/officeDocument/2006/relationships/diagramData" Target="../diagrams/data4.xml"/><Relationship Id="rId10" Type="http://schemas.openxmlformats.org/officeDocument/2006/relationships/image" Target="../media/image12.png"/><Relationship Id="rId4" Type="http://schemas.openxmlformats.org/officeDocument/2006/relationships/notesSlide" Target="../notesSlides/notesSlide33.xml"/><Relationship Id="rId9" Type="http://schemas.microsoft.com/office/2007/relationships/diagramDrawing" Target="../diagrams/drawing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0.png"/><Relationship Id="rId5" Type="http://schemas.openxmlformats.org/officeDocument/2006/relationships/hyperlink" Target="https://dlt.ri.gov/about-us/office-planning-integrity-and-compliance"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and holding a pen&#10;&#10;Description automatically generated with medium confidence">
            <a:extLst>
              <a:ext uri="{FF2B5EF4-FFF2-40B4-BE49-F238E27FC236}">
                <a16:creationId xmlns:a16="http://schemas.microsoft.com/office/drawing/2014/main" id="{1F9E0ADD-1F6D-4DA2-894C-FA2A8A592CA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27097" b="27097"/>
          <a:stretch>
            <a:fillRect/>
          </a:stretch>
        </p:blipFill>
        <p:spPr/>
      </p:pic>
      <p:sp>
        <p:nvSpPr>
          <p:cNvPr id="3" name="Title 2">
            <a:extLst>
              <a:ext uri="{FF2B5EF4-FFF2-40B4-BE49-F238E27FC236}">
                <a16:creationId xmlns:a16="http://schemas.microsoft.com/office/drawing/2014/main" id="{AAACE2B8-A55A-4842-8999-A5019514D356}"/>
              </a:ext>
            </a:extLst>
          </p:cNvPr>
          <p:cNvSpPr>
            <a:spLocks noGrp="1"/>
          </p:cNvSpPr>
          <p:nvPr>
            <p:ph type="ctrTitle"/>
          </p:nvPr>
        </p:nvSpPr>
        <p:spPr/>
        <p:txBody>
          <a:bodyPr>
            <a:normAutofit fontScale="90000"/>
          </a:bodyPr>
          <a:lstStyle/>
          <a:p>
            <a:r>
              <a:rPr lang="en-US" dirty="0"/>
              <a:t>Measurable Skill Gains (MSG) Reporting</a:t>
            </a:r>
          </a:p>
        </p:txBody>
      </p:sp>
      <p:sp>
        <p:nvSpPr>
          <p:cNvPr id="4" name="Subtitle 3">
            <a:extLst>
              <a:ext uri="{FF2B5EF4-FFF2-40B4-BE49-F238E27FC236}">
                <a16:creationId xmlns:a16="http://schemas.microsoft.com/office/drawing/2014/main" id="{54AE33AE-D62B-4DAD-9E6C-C8002BC0CE1D}"/>
              </a:ext>
            </a:extLst>
          </p:cNvPr>
          <p:cNvSpPr>
            <a:spLocks noGrp="1"/>
          </p:cNvSpPr>
          <p:nvPr>
            <p:ph type="subTitle" idx="1"/>
          </p:nvPr>
        </p:nvSpPr>
        <p:spPr/>
        <p:txBody>
          <a:bodyPr/>
          <a:lstStyle/>
          <a:p>
            <a:r>
              <a:rPr lang="en-US" dirty="0"/>
              <a:t>Office of Planning, Integrity, and Compliance </a:t>
            </a:r>
          </a:p>
          <a:p>
            <a:r>
              <a:rPr lang="en-US" dirty="0"/>
              <a:t>August 2023</a:t>
            </a:r>
          </a:p>
        </p:txBody>
      </p:sp>
      <p:pic>
        <p:nvPicPr>
          <p:cNvPr id="71" name="Audio 70">
            <a:hlinkClick r:id="" action="ppaction://media"/>
            <a:extLst>
              <a:ext uri="{FF2B5EF4-FFF2-40B4-BE49-F238E27FC236}">
                <a16:creationId xmlns:a16="http://schemas.microsoft.com/office/drawing/2014/main" id="{5ABF2298-B2B3-9058-77F2-5335E394D61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9738595"/>
      </p:ext>
    </p:extLst>
  </p:cSld>
  <p:clrMapOvr>
    <a:masterClrMapping/>
  </p:clrMapOvr>
  <mc:AlternateContent xmlns:mc="http://schemas.openxmlformats.org/markup-compatibility/2006" xmlns:p14="http://schemas.microsoft.com/office/powerpoint/2010/main">
    <mc:Choice Requires="p14">
      <p:transition spd="slow" p14:dur="3400" advTm="14605">
        <p14:reveal/>
      </p:transition>
    </mc:Choice>
    <mc:Fallback xmlns="">
      <p:transition spd="slow" advTm="14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1" y="335600"/>
            <a:ext cx="11762995" cy="701731"/>
          </a:xfrm>
        </p:spPr>
        <p:txBody>
          <a:bodyPr>
            <a:noAutofit/>
          </a:bodyPr>
          <a:lstStyle/>
          <a:p>
            <a:r>
              <a:rPr lang="en-US" sz="3400" dirty="0"/>
              <a:t>Measurable Skill Gain – When is attainment included in the measure?</a:t>
            </a:r>
          </a:p>
        </p:txBody>
      </p:sp>
      <p:sp>
        <p:nvSpPr>
          <p:cNvPr id="5" name="Slide Number Placeholder 4"/>
          <p:cNvSpPr>
            <a:spLocks noGrp="1"/>
          </p:cNvSpPr>
          <p:nvPr>
            <p:ph type="sldNum" sz="quarter" idx="12"/>
          </p:nvPr>
        </p:nvSpPr>
        <p:spPr/>
        <p:txBody>
          <a:bodyPr/>
          <a:lstStyle/>
          <a:p>
            <a:fld id="{6E703E80-4FFA-42A9-8BBA-010418AC965F}" type="slidenum">
              <a:rPr lang="en-AU" smtClean="0"/>
              <a:pPr/>
              <a:t>10</a:t>
            </a:fld>
            <a:endParaRPr lang="en-AU"/>
          </a:p>
        </p:txBody>
      </p:sp>
      <p:sp>
        <p:nvSpPr>
          <p:cNvPr id="6" name="TextBox 5">
            <a:extLst>
              <a:ext uri="{FF2B5EF4-FFF2-40B4-BE49-F238E27FC236}">
                <a16:creationId xmlns:a16="http://schemas.microsoft.com/office/drawing/2014/main" id="{110345BB-B4AA-41A8-ABFE-B5C81FF6A51A}"/>
              </a:ext>
            </a:extLst>
          </p:cNvPr>
          <p:cNvSpPr txBox="1"/>
          <p:nvPr/>
        </p:nvSpPr>
        <p:spPr>
          <a:xfrm>
            <a:off x="694945" y="1147700"/>
            <a:ext cx="10498085" cy="4930867"/>
          </a:xfrm>
          <a:prstGeom prst="rect">
            <a:avLst/>
          </a:prstGeom>
          <a:noFill/>
        </p:spPr>
        <p:txBody>
          <a:bodyPr wrap="square">
            <a:spAutoFit/>
          </a:bodyPr>
          <a:lstStyle/>
          <a:p>
            <a:pPr algn="l"/>
            <a:r>
              <a:rPr lang="en-US" b="1" i="0" dirty="0">
                <a:solidFill>
                  <a:srgbClr val="000000"/>
                </a:solidFill>
                <a:effectLst/>
                <a:latin typeface="Arial" panose="020B0604020202020204" pitchFamily="34" charset="0"/>
                <a:cs typeface="Arial" panose="020B0604020202020204" pitchFamily="34" charset="0"/>
              </a:rPr>
              <a:t>EXAMPLES:</a:t>
            </a: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If Susie started Occupational Classroom Training in May of 2019 (PY18) and completed training in Oct 2019 (PY19), she would be included in the measure in both PY18 and PY19.</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If William participates in training from January-May 2019 (PY18) but continues to receive job placement services through August 2019 (PY19), he is only included in the measure in PY18.</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Agencies and providers </a:t>
            </a:r>
            <a:r>
              <a:rPr lang="en-US" i="0" u="sng" dirty="0">
                <a:solidFill>
                  <a:srgbClr val="000000"/>
                </a:solidFill>
                <a:effectLst/>
                <a:latin typeface="Arial" panose="020B0604020202020204" pitchFamily="34" charset="0"/>
                <a:cs typeface="Arial" panose="020B0604020202020204" pitchFamily="34" charset="0"/>
              </a:rPr>
              <a:t>must close complete training/education services in a timely </a:t>
            </a:r>
            <a:r>
              <a:rPr lang="en-US" i="0" dirty="0">
                <a:solidFill>
                  <a:srgbClr val="000000"/>
                </a:solidFill>
                <a:effectLst/>
                <a:latin typeface="Arial" panose="020B0604020202020204" pitchFamily="34" charset="0"/>
                <a:cs typeface="Arial" panose="020B0604020202020204" pitchFamily="34" charset="0"/>
              </a:rPr>
              <a:t>manner to ensure that participants are removed from the measure upon training completion.</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Participants who are enrolled in training/education are included in the measure regardless of how long they have participated in the Program Year. For example, if a participant is enrolled on June 18th, they have until June 30th to achieve a gain.</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In accordance with USDOL guidance, “Programs should </a:t>
            </a:r>
            <a:r>
              <a:rPr lang="en-US" i="0" u="sng" dirty="0">
                <a:solidFill>
                  <a:srgbClr val="000000"/>
                </a:solidFill>
                <a:effectLst/>
                <a:latin typeface="Arial" panose="020B0604020202020204" pitchFamily="34" charset="0"/>
                <a:cs typeface="Arial" panose="020B0604020202020204" pitchFamily="34" charset="0"/>
              </a:rPr>
              <a:t>not</a:t>
            </a:r>
            <a:r>
              <a:rPr lang="en-US" i="0" dirty="0">
                <a:solidFill>
                  <a:srgbClr val="000000"/>
                </a:solidFill>
                <a:effectLst/>
                <a:latin typeface="Arial" panose="020B0604020202020204" pitchFamily="34" charset="0"/>
                <a:cs typeface="Arial" panose="020B0604020202020204" pitchFamily="34" charset="0"/>
              </a:rPr>
              <a:t> delay enrollment or services to participants until a new program year even if programs believe there is insufficient time for the participant to make any type of measurable skill gain by the end of that program year.”</a:t>
            </a:r>
          </a:p>
        </p:txBody>
      </p:sp>
      <p:pic>
        <p:nvPicPr>
          <p:cNvPr id="106" name="Audio 105">
            <a:hlinkClick r:id="" action="ppaction://media"/>
            <a:extLst>
              <a:ext uri="{FF2B5EF4-FFF2-40B4-BE49-F238E27FC236}">
                <a16:creationId xmlns:a16="http://schemas.microsoft.com/office/drawing/2014/main" id="{660D8896-2CBC-25B0-17B1-DB351C225F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1236554"/>
      </p:ext>
    </p:extLst>
  </p:cSld>
  <p:clrMapOvr>
    <a:masterClrMapping/>
  </p:clrMapOvr>
  <mc:AlternateContent xmlns:mc="http://schemas.openxmlformats.org/markup-compatibility/2006" xmlns:p14="http://schemas.microsoft.com/office/powerpoint/2010/main">
    <mc:Choice Requires="p14">
      <p:transition spd="slow" p14:dur="800" advTm="115771">
        <p:circle/>
      </p:transition>
    </mc:Choice>
    <mc:Fallback xmlns="">
      <p:transition spd="slow" advTm="11577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66FA-5CCC-4510-963E-89A5E1A01665}"/>
              </a:ext>
            </a:extLst>
          </p:cNvPr>
          <p:cNvSpPr>
            <a:spLocks noGrp="1"/>
          </p:cNvSpPr>
          <p:nvPr>
            <p:ph type="title"/>
          </p:nvPr>
        </p:nvSpPr>
        <p:spPr>
          <a:xfrm>
            <a:off x="3028645" y="1611357"/>
            <a:ext cx="6134703" cy="1311128"/>
          </a:xfrm>
        </p:spPr>
        <p:txBody>
          <a:bodyPr>
            <a:normAutofit/>
          </a:bodyPr>
          <a:lstStyle/>
          <a:p>
            <a:r>
              <a:rPr lang="en-US" dirty="0"/>
              <a:t>What Measurable Skill Gains are included?</a:t>
            </a:r>
          </a:p>
        </p:txBody>
      </p:sp>
      <p:pic>
        <p:nvPicPr>
          <p:cNvPr id="53" name="Audio 52">
            <a:hlinkClick r:id="" action="ppaction://media"/>
            <a:extLst>
              <a:ext uri="{FF2B5EF4-FFF2-40B4-BE49-F238E27FC236}">
                <a16:creationId xmlns:a16="http://schemas.microsoft.com/office/drawing/2014/main" id="{0AF8609F-A9E6-E0C0-CB66-C022B5B9F3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6834614"/>
      </p:ext>
    </p:extLst>
  </p:cSld>
  <p:clrMapOvr>
    <a:masterClrMapping/>
  </p:clrMapOvr>
  <mc:AlternateContent xmlns:mc="http://schemas.openxmlformats.org/markup-compatibility/2006" xmlns:p14="http://schemas.microsoft.com/office/powerpoint/2010/main">
    <mc:Choice Requires="p14">
      <p:transition spd="slow" p14:dur="2000" advTm="7007"/>
    </mc:Choice>
    <mc:Fallback xmlns="">
      <p:transition spd="slow" advTm="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Measurable Skill Gain – What are the types of Skill Gains?</a:t>
            </a:r>
          </a:p>
        </p:txBody>
      </p:sp>
      <p:sp>
        <p:nvSpPr>
          <p:cNvPr id="5" name="Slide Number Placeholder 4"/>
          <p:cNvSpPr>
            <a:spLocks noGrp="1"/>
          </p:cNvSpPr>
          <p:nvPr>
            <p:ph type="sldNum" sz="quarter" idx="12"/>
          </p:nvPr>
        </p:nvSpPr>
        <p:spPr/>
        <p:txBody>
          <a:bodyPr/>
          <a:lstStyle/>
          <a:p>
            <a:fld id="{6E703E80-4FFA-42A9-8BBA-010418AC965F}" type="slidenum">
              <a:rPr lang="en-AU" smtClean="0"/>
              <a:pPr/>
              <a:t>12</a:t>
            </a:fld>
            <a:endParaRPr lang="en-AU"/>
          </a:p>
        </p:txBody>
      </p:sp>
      <p:sp>
        <p:nvSpPr>
          <p:cNvPr id="6" name="TextBox 5">
            <a:extLst>
              <a:ext uri="{FF2B5EF4-FFF2-40B4-BE49-F238E27FC236}">
                <a16:creationId xmlns:a16="http://schemas.microsoft.com/office/drawing/2014/main" id="{110345BB-B4AA-41A8-ABFE-B5C81FF6A51A}"/>
              </a:ext>
            </a:extLst>
          </p:cNvPr>
          <p:cNvSpPr txBox="1"/>
          <p:nvPr/>
        </p:nvSpPr>
        <p:spPr>
          <a:xfrm>
            <a:off x="736365" y="1326355"/>
            <a:ext cx="9673594" cy="369332"/>
          </a:xfrm>
          <a:prstGeom prst="rect">
            <a:avLst/>
          </a:prstGeom>
          <a:noFill/>
        </p:spPr>
        <p:txBody>
          <a:bodyPr wrap="square">
            <a:spAutoFit/>
          </a:bodyPr>
          <a:lstStyle/>
          <a:p>
            <a:pPr algn="l"/>
            <a:r>
              <a:rPr lang="en-US" b="1" i="0" dirty="0">
                <a:solidFill>
                  <a:srgbClr val="000000"/>
                </a:solidFill>
                <a:effectLst/>
                <a:latin typeface="Arial" panose="020B0604020202020204" pitchFamily="34" charset="0"/>
                <a:cs typeface="Arial" panose="020B0604020202020204" pitchFamily="34" charset="0"/>
              </a:rPr>
              <a:t>Skill Gains </a:t>
            </a:r>
            <a:r>
              <a:rPr lang="en-US" i="0" dirty="0">
                <a:solidFill>
                  <a:srgbClr val="000000"/>
                </a:solidFill>
                <a:effectLst/>
                <a:latin typeface="Arial" panose="020B0604020202020204" pitchFamily="34" charset="0"/>
                <a:cs typeface="Arial" panose="020B0604020202020204" pitchFamily="34" charset="0"/>
              </a:rPr>
              <a:t>are measured by </a:t>
            </a:r>
            <a:r>
              <a:rPr lang="en-US" b="1" i="0" dirty="0">
                <a:solidFill>
                  <a:srgbClr val="000000"/>
                </a:solidFill>
                <a:effectLst/>
                <a:latin typeface="Arial" panose="020B0604020202020204" pitchFamily="34" charset="0"/>
                <a:cs typeface="Arial" panose="020B0604020202020204" pitchFamily="34" charset="0"/>
              </a:rPr>
              <a:t>five Skill Types:</a:t>
            </a:r>
            <a:endParaRPr lang="en-US" i="0" dirty="0">
              <a:solidFill>
                <a:srgbClr val="000000"/>
              </a:solidFill>
              <a:effectLst/>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153F1126-2700-4EF1-B895-41598F73F6A5}"/>
              </a:ext>
            </a:extLst>
          </p:cNvPr>
          <p:cNvGraphicFramePr/>
          <p:nvPr>
            <p:extLst>
              <p:ext uri="{D42A27DB-BD31-4B8C-83A1-F6EECF244321}">
                <p14:modId xmlns:p14="http://schemas.microsoft.com/office/powerpoint/2010/main" val="3839061671"/>
              </p:ext>
            </p:extLst>
          </p:nvPr>
        </p:nvGraphicFramePr>
        <p:xfrm>
          <a:off x="3001818" y="1695687"/>
          <a:ext cx="5911273" cy="3353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6A7F3C7D-27AE-4093-967A-0902E3FD0AAE}"/>
              </a:ext>
            </a:extLst>
          </p:cNvPr>
          <p:cNvSpPr txBox="1"/>
          <p:nvPr/>
        </p:nvSpPr>
        <p:spPr>
          <a:xfrm>
            <a:off x="1329747" y="5049257"/>
            <a:ext cx="9255414" cy="646331"/>
          </a:xfrm>
          <a:prstGeom prst="rect">
            <a:avLst/>
          </a:prstGeom>
          <a:noFill/>
        </p:spPr>
        <p:txBody>
          <a:bodyPr wrap="square">
            <a:spAutoFit/>
          </a:bodyPr>
          <a:lstStyle/>
          <a:p>
            <a:r>
              <a:rPr lang="en-US" b="0" i="0" dirty="0">
                <a:solidFill>
                  <a:srgbClr val="333333"/>
                </a:solidFill>
                <a:effectLst/>
                <a:latin typeface="Helvetica Neue"/>
              </a:rPr>
              <a:t>Although multiple gains may be entered for a client in a program year (July 1-June 30), only one gain will count towards performance per year.</a:t>
            </a:r>
            <a:endParaRPr lang="en-US" dirty="0"/>
          </a:p>
        </p:txBody>
      </p:sp>
      <p:pic>
        <p:nvPicPr>
          <p:cNvPr id="45" name="Audio 44">
            <a:hlinkClick r:id="" action="ppaction://media"/>
            <a:extLst>
              <a:ext uri="{FF2B5EF4-FFF2-40B4-BE49-F238E27FC236}">
                <a16:creationId xmlns:a16="http://schemas.microsoft.com/office/drawing/2014/main" id="{ED8E7459-0AD5-51ED-E4AC-51E5FC2E834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4118089"/>
      </p:ext>
    </p:extLst>
  </p:cSld>
  <p:clrMapOvr>
    <a:masterClrMapping/>
  </p:clrMapOvr>
  <p:transition spd="slow" advTm="5726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Measurable Skill Gain – What are the types of Skills Gains?</a:t>
            </a:r>
          </a:p>
        </p:txBody>
      </p:sp>
      <p:sp>
        <p:nvSpPr>
          <p:cNvPr id="5" name="Slide Number Placeholder 4"/>
          <p:cNvSpPr>
            <a:spLocks noGrp="1"/>
          </p:cNvSpPr>
          <p:nvPr>
            <p:ph type="sldNum" sz="quarter" idx="12"/>
          </p:nvPr>
        </p:nvSpPr>
        <p:spPr/>
        <p:txBody>
          <a:bodyPr/>
          <a:lstStyle/>
          <a:p>
            <a:fld id="{6E703E80-4FFA-42A9-8BBA-010418AC965F}" type="slidenum">
              <a:rPr lang="en-AU" smtClean="0"/>
              <a:pPr/>
              <a:t>13</a:t>
            </a:fld>
            <a:endParaRPr lang="en-AU"/>
          </a:p>
        </p:txBody>
      </p:sp>
      <p:sp>
        <p:nvSpPr>
          <p:cNvPr id="7" name="TextBox 6">
            <a:extLst>
              <a:ext uri="{FF2B5EF4-FFF2-40B4-BE49-F238E27FC236}">
                <a16:creationId xmlns:a16="http://schemas.microsoft.com/office/drawing/2014/main" id="{87B69609-6BFE-41D3-8AC5-3B102F7BC419}"/>
              </a:ext>
            </a:extLst>
          </p:cNvPr>
          <p:cNvSpPr txBox="1"/>
          <p:nvPr/>
        </p:nvSpPr>
        <p:spPr>
          <a:xfrm>
            <a:off x="960582" y="1337206"/>
            <a:ext cx="8248073" cy="3139321"/>
          </a:xfrm>
          <a:prstGeom prst="rect">
            <a:avLst/>
          </a:prstGeom>
          <a:noFill/>
        </p:spPr>
        <p:txBody>
          <a:bodyPr wrap="square">
            <a:spAutoFit/>
          </a:bodyPr>
          <a:lstStyle/>
          <a:p>
            <a:r>
              <a:rPr lang="en-US" b="1" dirty="0"/>
              <a:t>Post-Secondary Transcript/Report Card:</a:t>
            </a:r>
          </a:p>
          <a:p>
            <a:pPr marL="285750" indent="-285750">
              <a:buFont typeface="Arial" panose="020B0604020202020204" pitchFamily="34" charset="0"/>
              <a:buChar char="•"/>
            </a:pPr>
            <a:r>
              <a:rPr lang="en-US" dirty="0"/>
              <a:t>Applies to participants enrolled in post-secondary education</a:t>
            </a:r>
          </a:p>
          <a:p>
            <a:pPr marL="285750" indent="-285750">
              <a:buFont typeface="Arial" panose="020B0604020202020204" pitchFamily="34" charset="0"/>
              <a:buChar char="•"/>
            </a:pPr>
            <a:r>
              <a:rPr lang="en-US" dirty="0"/>
              <a:t>Full-time students must complete a minimum of 12 hours per semester during the WIOA program year (July 1 - June 30)</a:t>
            </a:r>
          </a:p>
          <a:p>
            <a:pPr marL="285750" indent="-285750">
              <a:buFont typeface="Arial" panose="020B0604020202020204" pitchFamily="34" charset="0"/>
              <a:buChar char="•"/>
            </a:pPr>
            <a:r>
              <a:rPr lang="en-US" dirty="0"/>
              <a:t>Part-time students must complete a total of at least 12 credit hours over the course of two completed consecutive semesters during the WIOA program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Allowable documentation: </a:t>
            </a:r>
            <a:r>
              <a:rPr lang="en-US" dirty="0"/>
              <a:t>Transcript or Report Card that shows a participant is meeting the State unit’s academic standards. The documentation must include whether the participant is enrolled full- or part-time. It must not show that the participant dropped out or was removed on academic or conduct grounds.</a:t>
            </a:r>
          </a:p>
        </p:txBody>
      </p:sp>
      <p:pic>
        <p:nvPicPr>
          <p:cNvPr id="11266" name="Picture 2" descr="Report Card Icon - Download Report Card Icon 729 | Noun Project">
            <a:extLst>
              <a:ext uri="{FF2B5EF4-FFF2-40B4-BE49-F238E27FC236}">
                <a16:creationId xmlns:a16="http://schemas.microsoft.com/office/drawing/2014/main" id="{6F34D0E8-ADF9-4129-B1F1-AF3A4700A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7758" y="100186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287" name="Audio 11286">
            <a:hlinkClick r:id="" action="ppaction://media"/>
            <a:extLst>
              <a:ext uri="{FF2B5EF4-FFF2-40B4-BE49-F238E27FC236}">
                <a16:creationId xmlns:a16="http://schemas.microsoft.com/office/drawing/2014/main" id="{7E20A336-E076-EE82-F6E5-CC975CA631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634189"/>
      </p:ext>
    </p:extLst>
  </p:cSld>
  <p:clrMapOvr>
    <a:masterClrMapping/>
  </p:clrMapOvr>
  <p:transition spd="slow" advTm="6639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28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Measurable Skill Gain – What are the types of Skills Gains? Cont’d</a:t>
            </a:r>
          </a:p>
        </p:txBody>
      </p:sp>
      <p:sp>
        <p:nvSpPr>
          <p:cNvPr id="5" name="Slide Number Placeholder 4"/>
          <p:cNvSpPr>
            <a:spLocks noGrp="1"/>
          </p:cNvSpPr>
          <p:nvPr>
            <p:ph type="sldNum" sz="quarter" idx="12"/>
          </p:nvPr>
        </p:nvSpPr>
        <p:spPr/>
        <p:txBody>
          <a:bodyPr/>
          <a:lstStyle/>
          <a:p>
            <a:fld id="{6E703E80-4FFA-42A9-8BBA-010418AC965F}" type="slidenum">
              <a:rPr lang="en-AU" smtClean="0"/>
              <a:pPr/>
              <a:t>14</a:t>
            </a:fld>
            <a:endParaRPr lang="en-AU"/>
          </a:p>
        </p:txBody>
      </p:sp>
      <p:sp>
        <p:nvSpPr>
          <p:cNvPr id="7" name="TextBox 6">
            <a:extLst>
              <a:ext uri="{FF2B5EF4-FFF2-40B4-BE49-F238E27FC236}">
                <a16:creationId xmlns:a16="http://schemas.microsoft.com/office/drawing/2014/main" id="{87B69609-6BFE-41D3-8AC5-3B102F7BC419}"/>
              </a:ext>
            </a:extLst>
          </p:cNvPr>
          <p:cNvSpPr txBox="1"/>
          <p:nvPr/>
        </p:nvSpPr>
        <p:spPr>
          <a:xfrm>
            <a:off x="960582" y="1337206"/>
            <a:ext cx="8248073" cy="2585323"/>
          </a:xfrm>
          <a:prstGeom prst="rect">
            <a:avLst/>
          </a:prstGeom>
          <a:noFill/>
        </p:spPr>
        <p:txBody>
          <a:bodyPr wrap="square">
            <a:spAutoFit/>
          </a:bodyPr>
          <a:lstStyle/>
          <a:p>
            <a:r>
              <a:rPr lang="en-US" b="1" dirty="0"/>
              <a:t>Secondary Transcript/Report Card:</a:t>
            </a:r>
          </a:p>
          <a:p>
            <a:pPr marL="285750" indent="-285750">
              <a:buFont typeface="Arial" panose="020B0604020202020204" pitchFamily="34" charset="0"/>
              <a:buChar char="•"/>
            </a:pPr>
            <a:r>
              <a:rPr lang="en-US" dirty="0"/>
              <a:t>Applies to participants without a high school diploma or equivalency at program entry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Allowable Documentation: </a:t>
            </a:r>
            <a:r>
              <a:rPr lang="en-US" dirty="0"/>
              <a:t>Participant’s secondary school transcript or report card for one semester showing that the participant demonstrating satisfactory achievement in all classes. It must not show that the participant dropped out or was removed on academic or conduct grounds. The semester must be within the Program Year.</a:t>
            </a:r>
          </a:p>
        </p:txBody>
      </p:sp>
      <p:pic>
        <p:nvPicPr>
          <p:cNvPr id="6" name="Picture 2" descr="Report Card Icon - Download Report Card Icon 729 | Noun Project">
            <a:extLst>
              <a:ext uri="{FF2B5EF4-FFF2-40B4-BE49-F238E27FC236}">
                <a16:creationId xmlns:a16="http://schemas.microsoft.com/office/drawing/2014/main" id="{E8DE6C11-5019-441D-8452-ACC4CFE96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7758" y="100186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3" name="Audio 32">
            <a:hlinkClick r:id="" action="ppaction://media"/>
            <a:extLst>
              <a:ext uri="{FF2B5EF4-FFF2-40B4-BE49-F238E27FC236}">
                <a16:creationId xmlns:a16="http://schemas.microsoft.com/office/drawing/2014/main" id="{EBC611B4-68B9-1FC9-2E94-E01D0C4104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737290"/>
      </p:ext>
    </p:extLst>
  </p:cSld>
  <p:clrMapOvr>
    <a:masterClrMapping/>
  </p:clrMapOvr>
  <p:transition spd="slow" advTm="4294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Measurable Skill Gain – What are the types of Skills Gains? Cont’d</a:t>
            </a:r>
          </a:p>
        </p:txBody>
      </p:sp>
      <p:sp>
        <p:nvSpPr>
          <p:cNvPr id="5" name="Slide Number Placeholder 4"/>
          <p:cNvSpPr>
            <a:spLocks noGrp="1"/>
          </p:cNvSpPr>
          <p:nvPr>
            <p:ph type="sldNum" sz="quarter" idx="12"/>
          </p:nvPr>
        </p:nvSpPr>
        <p:spPr/>
        <p:txBody>
          <a:bodyPr/>
          <a:lstStyle/>
          <a:p>
            <a:fld id="{6E703E80-4FFA-42A9-8BBA-010418AC965F}" type="slidenum">
              <a:rPr lang="en-AU" smtClean="0"/>
              <a:pPr/>
              <a:t>15</a:t>
            </a:fld>
            <a:endParaRPr lang="en-AU"/>
          </a:p>
        </p:txBody>
      </p:sp>
      <p:sp>
        <p:nvSpPr>
          <p:cNvPr id="7" name="TextBox 6">
            <a:extLst>
              <a:ext uri="{FF2B5EF4-FFF2-40B4-BE49-F238E27FC236}">
                <a16:creationId xmlns:a16="http://schemas.microsoft.com/office/drawing/2014/main" id="{87B69609-6BFE-41D3-8AC5-3B102F7BC419}"/>
              </a:ext>
            </a:extLst>
          </p:cNvPr>
          <p:cNvSpPr txBox="1"/>
          <p:nvPr/>
        </p:nvSpPr>
        <p:spPr>
          <a:xfrm>
            <a:off x="960582" y="1337205"/>
            <a:ext cx="8849845" cy="2862322"/>
          </a:xfrm>
          <a:prstGeom prst="rect">
            <a:avLst/>
          </a:prstGeom>
          <a:noFill/>
        </p:spPr>
        <p:txBody>
          <a:bodyPr wrap="square">
            <a:spAutoFit/>
          </a:bodyPr>
          <a:lstStyle/>
          <a:p>
            <a:r>
              <a:rPr lang="en-US" sz="2000" b="1" dirty="0"/>
              <a:t>Training Milestone: </a:t>
            </a:r>
          </a:p>
          <a:p>
            <a:pPr marL="285750" indent="-285750">
              <a:buFont typeface="Arial" panose="020B0604020202020204" pitchFamily="34" charset="0"/>
              <a:buChar char="•"/>
            </a:pPr>
            <a:r>
              <a:rPr lang="en-US" sz="2000" dirty="0"/>
              <a:t>Participant made satisfactory or better progress towards established milestones, such as completion of OJT or completion of one year of an apprenticeship program or similar milestones. </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Allowable Documentation:  </a:t>
            </a:r>
            <a:r>
              <a:rPr lang="en-US" sz="2000" dirty="0"/>
              <a:t>Satisfactory or better progress report from an employer or training provider that is providing training (e.g., training reports showing completed milestones, increases in pay resulting from new skills, or increased performance.)</a:t>
            </a:r>
          </a:p>
        </p:txBody>
      </p:sp>
      <p:pic>
        <p:nvPicPr>
          <p:cNvPr id="8194" name="Picture 2" descr="Milestone Icons - SVG and PNG Milestone Icons | Noun Project">
            <a:extLst>
              <a:ext uri="{FF2B5EF4-FFF2-40B4-BE49-F238E27FC236}">
                <a16:creationId xmlns:a16="http://schemas.microsoft.com/office/drawing/2014/main" id="{085B77E1-5BE7-45AE-98F1-5DEE59BFCE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3542" y="106333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228" name="Audio 8227">
            <a:hlinkClick r:id="" action="ppaction://media"/>
            <a:extLst>
              <a:ext uri="{FF2B5EF4-FFF2-40B4-BE49-F238E27FC236}">
                <a16:creationId xmlns:a16="http://schemas.microsoft.com/office/drawing/2014/main" id="{F8B21B6F-DC4B-A406-6C4D-8B2610A78D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0120966"/>
      </p:ext>
    </p:extLst>
  </p:cSld>
  <p:clrMapOvr>
    <a:masterClrMapping/>
  </p:clrMapOvr>
  <p:transition spd="slow" advTm="611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Measurable Skill Gain – What are the types of Skills Gains? Cont’d</a:t>
            </a:r>
          </a:p>
        </p:txBody>
      </p:sp>
      <p:sp>
        <p:nvSpPr>
          <p:cNvPr id="5" name="Slide Number Placeholder 4"/>
          <p:cNvSpPr>
            <a:spLocks noGrp="1"/>
          </p:cNvSpPr>
          <p:nvPr>
            <p:ph type="sldNum" sz="quarter" idx="12"/>
          </p:nvPr>
        </p:nvSpPr>
        <p:spPr/>
        <p:txBody>
          <a:bodyPr/>
          <a:lstStyle/>
          <a:p>
            <a:fld id="{6E703E80-4FFA-42A9-8BBA-010418AC965F}" type="slidenum">
              <a:rPr lang="en-AU" smtClean="0"/>
              <a:pPr/>
              <a:t>16</a:t>
            </a:fld>
            <a:endParaRPr lang="en-AU"/>
          </a:p>
        </p:txBody>
      </p:sp>
      <p:sp>
        <p:nvSpPr>
          <p:cNvPr id="7" name="TextBox 6">
            <a:extLst>
              <a:ext uri="{FF2B5EF4-FFF2-40B4-BE49-F238E27FC236}">
                <a16:creationId xmlns:a16="http://schemas.microsoft.com/office/drawing/2014/main" id="{87B69609-6BFE-41D3-8AC5-3B102F7BC419}"/>
              </a:ext>
            </a:extLst>
          </p:cNvPr>
          <p:cNvSpPr txBox="1"/>
          <p:nvPr/>
        </p:nvSpPr>
        <p:spPr>
          <a:xfrm>
            <a:off x="960582" y="1337206"/>
            <a:ext cx="8248073" cy="2585323"/>
          </a:xfrm>
          <a:prstGeom prst="rect">
            <a:avLst/>
          </a:prstGeom>
          <a:noFill/>
        </p:spPr>
        <p:txBody>
          <a:bodyPr wrap="square">
            <a:spAutoFit/>
          </a:bodyPr>
          <a:lstStyle/>
          <a:p>
            <a:r>
              <a:rPr lang="en-US" b="1" dirty="0"/>
              <a:t>Skills Progression: </a:t>
            </a:r>
          </a:p>
          <a:p>
            <a:pPr marL="285750" indent="-285750">
              <a:buFont typeface="Arial" panose="020B0604020202020204" pitchFamily="34" charset="0"/>
              <a:buChar char="•"/>
            </a:pPr>
            <a:r>
              <a:rPr lang="en-US" dirty="0"/>
              <a:t>Participant successfully passes an exam that is required for an occupation or progress in attaining technical or occupational skills as evidenced by trade-related benchmarks, such as knowledge-based exams and/or a diploma. (e.g., employer knowledge-based exam, occupational competency assessment, test necessary to obtain a credential.)</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Allowable Documentation: </a:t>
            </a:r>
            <a:r>
              <a:rPr lang="en-US" dirty="0"/>
              <a:t>Copy of results of exam, test or assessment or copy of diploma or certificate. </a:t>
            </a:r>
          </a:p>
        </p:txBody>
      </p:sp>
      <p:pic>
        <p:nvPicPr>
          <p:cNvPr id="7170" name="Picture 2" descr="Progress Icons - SVG and PNG Progress Icons | Noun Project">
            <a:extLst>
              <a:ext uri="{FF2B5EF4-FFF2-40B4-BE49-F238E27FC236}">
                <a16:creationId xmlns:a16="http://schemas.microsoft.com/office/drawing/2014/main" id="{986F489F-B2B5-4929-BAC9-E757E06EB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5428" y="93669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235" name="Audio 7234">
            <a:hlinkClick r:id="" action="ppaction://media"/>
            <a:extLst>
              <a:ext uri="{FF2B5EF4-FFF2-40B4-BE49-F238E27FC236}">
                <a16:creationId xmlns:a16="http://schemas.microsoft.com/office/drawing/2014/main" id="{97AA2064-C60E-10F5-0FE3-59B72DF5EC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4595843"/>
      </p:ext>
    </p:extLst>
  </p:cSld>
  <p:clrMapOvr>
    <a:masterClrMapping/>
  </p:clrMapOvr>
  <p:transition spd="slow" advTm="5740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3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Measurable Skill Gain – What are the types of Skills Gains? Cont’d</a:t>
            </a:r>
          </a:p>
        </p:txBody>
      </p:sp>
      <p:sp>
        <p:nvSpPr>
          <p:cNvPr id="5" name="Slide Number Placeholder 4"/>
          <p:cNvSpPr>
            <a:spLocks noGrp="1"/>
          </p:cNvSpPr>
          <p:nvPr>
            <p:ph type="sldNum" sz="quarter" idx="12"/>
          </p:nvPr>
        </p:nvSpPr>
        <p:spPr/>
        <p:txBody>
          <a:bodyPr/>
          <a:lstStyle/>
          <a:p>
            <a:fld id="{6E703E80-4FFA-42A9-8BBA-010418AC965F}" type="slidenum">
              <a:rPr lang="en-AU" smtClean="0"/>
              <a:pPr/>
              <a:t>17</a:t>
            </a:fld>
            <a:endParaRPr lang="en-AU"/>
          </a:p>
        </p:txBody>
      </p:sp>
      <p:sp>
        <p:nvSpPr>
          <p:cNvPr id="7" name="TextBox 6">
            <a:extLst>
              <a:ext uri="{FF2B5EF4-FFF2-40B4-BE49-F238E27FC236}">
                <a16:creationId xmlns:a16="http://schemas.microsoft.com/office/drawing/2014/main" id="{87B69609-6BFE-41D3-8AC5-3B102F7BC419}"/>
              </a:ext>
            </a:extLst>
          </p:cNvPr>
          <p:cNvSpPr txBox="1"/>
          <p:nvPr/>
        </p:nvSpPr>
        <p:spPr>
          <a:xfrm>
            <a:off x="960582" y="1337206"/>
            <a:ext cx="8913091" cy="4801314"/>
          </a:xfrm>
          <a:prstGeom prst="rect">
            <a:avLst/>
          </a:prstGeom>
          <a:noFill/>
        </p:spPr>
        <p:txBody>
          <a:bodyPr wrap="square">
            <a:spAutoFit/>
          </a:bodyPr>
          <a:lstStyle/>
          <a:p>
            <a:r>
              <a:rPr lang="en-US" b="1" dirty="0"/>
              <a:t>Educational Functioning Level (EFL): </a:t>
            </a:r>
            <a:r>
              <a:rPr lang="en-US" dirty="0"/>
              <a:t>An individual can achieve an EFL gain for MSG in one of two ways:</a:t>
            </a:r>
          </a:p>
          <a:p>
            <a:endParaRPr lang="en-US" sz="1800" b="1" dirty="0"/>
          </a:p>
          <a:p>
            <a:r>
              <a:rPr lang="en-US" sz="1800" b="1" dirty="0"/>
              <a:t>1) Test Scores: </a:t>
            </a:r>
            <a:r>
              <a:rPr lang="en-US" sz="1800" dirty="0"/>
              <a:t>A Participant who is below post-secondary grade level at program entry and achieves a gain of at least one EFL on an acceptable Adult Basic Education (ABE) or English as a Second Language (ESL) post-test.</a:t>
            </a:r>
          </a:p>
          <a:p>
            <a:endParaRPr lang="en-US" sz="1800" b="1" dirty="0"/>
          </a:p>
          <a:p>
            <a:pPr marL="285750" indent="-285750">
              <a:buFont typeface="Arial" panose="020B0604020202020204" pitchFamily="34" charset="0"/>
              <a:buChar char="•"/>
            </a:pPr>
            <a:r>
              <a:rPr lang="en-US" sz="1800" b="1" dirty="0"/>
              <a:t>Allowable Documentation: </a:t>
            </a:r>
            <a:r>
              <a:rPr lang="en-US" sz="1800" dirty="0"/>
              <a:t>Pre- and post-ABE or ESL test. [NOTE: EFL gains are calculated based on test scores entered on the WIOA “Educational Functioning Level for Measurable Skills Gains” bar in </a:t>
            </a:r>
            <a:r>
              <a:rPr lang="en-US" sz="1800" dirty="0" err="1"/>
              <a:t>EmployRI</a:t>
            </a:r>
            <a:r>
              <a:rPr lang="en-US" sz="1800" dirty="0"/>
              <a:t>]</a:t>
            </a:r>
          </a:p>
          <a:p>
            <a:endParaRPr lang="en-US" sz="1800" b="1" dirty="0"/>
          </a:p>
          <a:p>
            <a:r>
              <a:rPr lang="en-US" sz="1800" b="1" dirty="0"/>
              <a:t>2) EFL Gain by Entry into Post-Secondary Education: </a:t>
            </a:r>
            <a:r>
              <a:rPr lang="en-US" sz="1800" dirty="0"/>
              <a:t>The EFL gain for entry into post-secondary education applies to </a:t>
            </a:r>
            <a:r>
              <a:rPr lang="en-US" sz="1800" dirty="0" err="1"/>
              <a:t>Exiters</a:t>
            </a:r>
            <a:r>
              <a:rPr lang="en-US" sz="1800" dirty="0"/>
              <a:t> who:</a:t>
            </a:r>
            <a:endParaRPr lang="en-US" sz="1800" b="1" dirty="0"/>
          </a:p>
          <a:p>
            <a:pPr marL="285750" indent="-285750">
              <a:buFont typeface="Arial" panose="020B0604020202020204" pitchFamily="34" charset="0"/>
              <a:buChar char="•"/>
            </a:pPr>
            <a:r>
              <a:rPr lang="en-US" sz="1800" dirty="0"/>
              <a:t>received a qualifying training/education service, AND</a:t>
            </a:r>
          </a:p>
          <a:p>
            <a:pPr marL="285750" indent="-285750">
              <a:buFont typeface="Arial" panose="020B0604020202020204" pitchFamily="34" charset="0"/>
              <a:buChar char="•"/>
            </a:pPr>
            <a:r>
              <a:rPr lang="en-US" sz="1800" dirty="0"/>
              <a:t>whose school status at exit is “Not attending school; H.S. Graduate”, AND</a:t>
            </a:r>
          </a:p>
          <a:p>
            <a:pPr marL="285750" indent="-285750">
              <a:buFont typeface="Arial" panose="020B0604020202020204" pitchFamily="34" charset="0"/>
              <a:buChar char="•"/>
            </a:pPr>
            <a:r>
              <a:rPr lang="en-US" sz="1800" dirty="0"/>
              <a:t>who enter Post-Secondary education or training after exit, but during the same program year as the qualifying training/education service.</a:t>
            </a:r>
          </a:p>
        </p:txBody>
      </p:sp>
      <p:pic>
        <p:nvPicPr>
          <p:cNvPr id="6146" name="Picture 2" descr="Downloads | Clipart Panda - Free Clipart Images">
            <a:extLst>
              <a:ext uri="{FF2B5EF4-FFF2-40B4-BE49-F238E27FC236}">
                <a16:creationId xmlns:a16="http://schemas.microsoft.com/office/drawing/2014/main" id="{F0824FB4-C73D-4911-8A9E-F8E721BAD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094" y="1337206"/>
            <a:ext cx="1568157" cy="1295158"/>
          </a:xfrm>
          <a:prstGeom prst="rect">
            <a:avLst/>
          </a:prstGeom>
          <a:noFill/>
          <a:extLst>
            <a:ext uri="{909E8E84-426E-40DD-AFC4-6F175D3DCCD1}">
              <a14:hiddenFill xmlns:a14="http://schemas.microsoft.com/office/drawing/2010/main">
                <a:solidFill>
                  <a:srgbClr val="FFFFFF"/>
                </a:solidFill>
              </a14:hiddenFill>
            </a:ext>
          </a:extLst>
        </p:spPr>
      </p:pic>
      <p:pic>
        <p:nvPicPr>
          <p:cNvPr id="6198" name="Audio 6197">
            <a:hlinkClick r:id="" action="ppaction://media"/>
            <a:extLst>
              <a:ext uri="{FF2B5EF4-FFF2-40B4-BE49-F238E27FC236}">
                <a16:creationId xmlns:a16="http://schemas.microsoft.com/office/drawing/2014/main" id="{E611717E-981D-0F31-37E8-E83CAE662C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298361"/>
      </p:ext>
    </p:extLst>
  </p:cSld>
  <p:clrMapOvr>
    <a:masterClrMapping/>
  </p:clrMapOvr>
  <p:transition spd="slow" advTm="8152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9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9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66FA-5CCC-4510-963E-89A5E1A01665}"/>
              </a:ext>
            </a:extLst>
          </p:cNvPr>
          <p:cNvSpPr>
            <a:spLocks noGrp="1"/>
          </p:cNvSpPr>
          <p:nvPr>
            <p:ph type="title"/>
          </p:nvPr>
        </p:nvSpPr>
        <p:spPr>
          <a:xfrm>
            <a:off x="2899777" y="1620593"/>
            <a:ext cx="6392446" cy="1436643"/>
          </a:xfrm>
        </p:spPr>
        <p:txBody>
          <a:bodyPr>
            <a:normAutofit/>
          </a:bodyPr>
          <a:lstStyle/>
          <a:p>
            <a:r>
              <a:rPr lang="en-US" dirty="0"/>
              <a:t>How are Measurable Skill Gains recorded in </a:t>
            </a:r>
            <a:r>
              <a:rPr lang="en-US" dirty="0" err="1"/>
              <a:t>EmployRI</a:t>
            </a:r>
            <a:r>
              <a:rPr lang="en-US" dirty="0"/>
              <a:t>?</a:t>
            </a:r>
          </a:p>
        </p:txBody>
      </p:sp>
      <p:pic>
        <p:nvPicPr>
          <p:cNvPr id="134" name="Audio 133">
            <a:hlinkClick r:id="" action="ppaction://media"/>
            <a:extLst>
              <a:ext uri="{FF2B5EF4-FFF2-40B4-BE49-F238E27FC236}">
                <a16:creationId xmlns:a16="http://schemas.microsoft.com/office/drawing/2014/main" id="{DA32BD24-0109-5708-8095-8A90117CA2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609872"/>
      </p:ext>
    </p:extLst>
  </p:cSld>
  <p:clrMapOvr>
    <a:masterClrMapping/>
  </p:clrMapOvr>
  <mc:AlternateContent xmlns:mc="http://schemas.openxmlformats.org/markup-compatibility/2006" xmlns:p14="http://schemas.microsoft.com/office/powerpoint/2010/main">
    <mc:Choice Requires="p14">
      <p:transition spd="slow" p14:dur="2000" advTm="30282"/>
    </mc:Choice>
    <mc:Fallback xmlns="">
      <p:transition spd="slow" advTm="3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B3D47B-FAB3-469F-A907-FCD9052379C1}"/>
              </a:ext>
            </a:extLst>
          </p:cNvPr>
          <p:cNvCxnSpPr>
            <a:cxnSpLocks/>
            <a:stCxn id="3" idx="0"/>
          </p:cNvCxnSpPr>
          <p:nvPr/>
        </p:nvCxnSpPr>
        <p:spPr>
          <a:xfrm flipV="1">
            <a:off x="6008255" y="4442691"/>
            <a:ext cx="946727" cy="26241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639507-3A4F-48BE-8952-E8AC637974EC}"/>
              </a:ext>
            </a:extLst>
          </p:cNvPr>
          <p:cNvCxnSpPr>
            <a:cxnSpLocks/>
          </p:cNvCxnSpPr>
          <p:nvPr/>
        </p:nvCxnSpPr>
        <p:spPr>
          <a:xfrm>
            <a:off x="6964219" y="4442691"/>
            <a:ext cx="946727" cy="26241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19</a:t>
            </a:fld>
            <a:endParaRPr lang="en-AU"/>
          </a:p>
        </p:txBody>
      </p:sp>
      <p:graphicFrame>
        <p:nvGraphicFramePr>
          <p:cNvPr id="2" name="Diagram 1">
            <a:extLst>
              <a:ext uri="{FF2B5EF4-FFF2-40B4-BE49-F238E27FC236}">
                <a16:creationId xmlns:a16="http://schemas.microsoft.com/office/drawing/2014/main" id="{153F1126-2700-4EF1-B895-41598F73F6A5}"/>
              </a:ext>
            </a:extLst>
          </p:cNvPr>
          <p:cNvGraphicFramePr/>
          <p:nvPr>
            <p:extLst>
              <p:ext uri="{D42A27DB-BD31-4B8C-83A1-F6EECF244321}">
                <p14:modId xmlns:p14="http://schemas.microsoft.com/office/powerpoint/2010/main" val="1227726656"/>
              </p:ext>
            </p:extLst>
          </p:nvPr>
        </p:nvGraphicFramePr>
        <p:xfrm>
          <a:off x="3001817" y="1588857"/>
          <a:ext cx="5911273" cy="3353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2" descr="RI.gov: Rhode Island Government">
            <a:extLst>
              <a:ext uri="{FF2B5EF4-FFF2-40B4-BE49-F238E27FC236}">
                <a16:creationId xmlns:a16="http://schemas.microsoft.com/office/drawing/2014/main" id="{F5E4F24B-09F2-4B7F-8BE5-556294D35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50B964-982E-4C25-851F-670DED5C2DF5}"/>
              </a:ext>
            </a:extLst>
          </p:cNvPr>
          <p:cNvSpPr txBox="1"/>
          <p:nvPr/>
        </p:nvSpPr>
        <p:spPr>
          <a:xfrm>
            <a:off x="5116945" y="4705101"/>
            <a:ext cx="1782619" cy="688312"/>
          </a:xfrm>
          <a:prstGeom prst="rect">
            <a:avLst/>
          </a:prstGeom>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p:spPr>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dirty="0">
                <a:solidFill>
                  <a:srgbClr val="FFFFFF"/>
                </a:solidFill>
                <a:latin typeface="Franklin Gothic Book"/>
              </a:rPr>
              <a:t>ABE / ESL Test Scores</a:t>
            </a:r>
          </a:p>
        </p:txBody>
      </p:sp>
      <p:sp>
        <p:nvSpPr>
          <p:cNvPr id="10" name="TextBox 9">
            <a:extLst>
              <a:ext uri="{FF2B5EF4-FFF2-40B4-BE49-F238E27FC236}">
                <a16:creationId xmlns:a16="http://schemas.microsoft.com/office/drawing/2014/main" id="{9782290A-46B0-4ED9-ACE4-8C5AD304A94E}"/>
              </a:ext>
            </a:extLst>
          </p:cNvPr>
          <p:cNvSpPr txBox="1"/>
          <p:nvPr/>
        </p:nvSpPr>
        <p:spPr>
          <a:xfrm>
            <a:off x="7047345" y="4707511"/>
            <a:ext cx="1782619" cy="683491"/>
          </a:xfrm>
          <a:prstGeom prst="rect">
            <a:avLst/>
          </a:prstGeom>
          <a:solidFill>
            <a:srgbClr val="656565">
              <a:lumMod val="60000"/>
              <a:lumOff val="40000"/>
            </a:srgbClr>
          </a:solidFill>
          <a:ln w="12700" cap="flat" cmpd="sng" algn="ctr">
            <a:solidFill>
              <a:srgbClr val="FFFFFF">
                <a:hueOff val="0"/>
                <a:satOff val="0"/>
                <a:lumOff val="0"/>
                <a:alphaOff val="0"/>
              </a:srgbClr>
            </a:solidFill>
            <a:prstDash val="solid"/>
            <a:miter lim="800000"/>
          </a:ln>
          <a:effectLst/>
        </p:spPr>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dirty="0">
                <a:solidFill>
                  <a:srgbClr val="FFFFFF"/>
                </a:solidFill>
                <a:latin typeface="Franklin Gothic Book"/>
              </a:rPr>
              <a:t>Entry into Post-Secondary Education</a:t>
            </a:r>
          </a:p>
        </p:txBody>
      </p:sp>
      <p:pic>
        <p:nvPicPr>
          <p:cNvPr id="130" name="Audio 129">
            <a:hlinkClick r:id="" action="ppaction://media"/>
            <a:extLst>
              <a:ext uri="{FF2B5EF4-FFF2-40B4-BE49-F238E27FC236}">
                <a16:creationId xmlns:a16="http://schemas.microsoft.com/office/drawing/2014/main" id="{81FB4C93-ADCD-D9AA-95DF-094D5AD449B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121184"/>
      </p:ext>
    </p:extLst>
  </p:cSld>
  <p:clrMapOvr>
    <a:masterClrMapping/>
  </p:clrMapOvr>
  <mc:AlternateContent xmlns:mc="http://schemas.openxmlformats.org/markup-compatibility/2006" xmlns:p14="http://schemas.microsoft.com/office/powerpoint/2010/main">
    <mc:Choice Requires="p14">
      <p:transition spd="slow" p14:dur="3400" advTm="15262">
        <p14:reveal/>
      </p:transition>
    </mc:Choice>
    <mc:Fallback xmlns="">
      <p:transition spd="slow" advTm="152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304800" y="257764"/>
            <a:ext cx="11762995" cy="701731"/>
          </a:xfrm>
        </p:spPr>
        <p:txBody>
          <a:bodyPr>
            <a:noAutofit/>
          </a:bodyPr>
          <a:lstStyle/>
          <a:p>
            <a:r>
              <a:rPr lang="en-US" sz="3400" dirty="0"/>
              <a:t>Measurable Skill Gain – Presentation Content</a:t>
            </a:r>
          </a:p>
        </p:txBody>
      </p:sp>
      <p:sp>
        <p:nvSpPr>
          <p:cNvPr id="5" name="Slide Number Placeholder 4"/>
          <p:cNvSpPr>
            <a:spLocks noGrp="1"/>
          </p:cNvSpPr>
          <p:nvPr>
            <p:ph type="sldNum" sz="quarter" idx="12"/>
          </p:nvPr>
        </p:nvSpPr>
        <p:spPr/>
        <p:txBody>
          <a:bodyPr/>
          <a:lstStyle/>
          <a:p>
            <a:fld id="{6E703E80-4FFA-42A9-8BBA-010418AC965F}" type="slidenum">
              <a:rPr lang="en-AU" smtClean="0"/>
              <a:pPr/>
              <a:t>2</a:t>
            </a:fld>
            <a:endParaRPr lang="en-AU"/>
          </a:p>
        </p:txBody>
      </p:sp>
      <p:sp>
        <p:nvSpPr>
          <p:cNvPr id="10" name="TextBox 9">
            <a:extLst>
              <a:ext uri="{FF2B5EF4-FFF2-40B4-BE49-F238E27FC236}">
                <a16:creationId xmlns:a16="http://schemas.microsoft.com/office/drawing/2014/main" id="{BB407F7A-D9DD-4A44-ADD9-212FDAF924E5}"/>
              </a:ext>
            </a:extLst>
          </p:cNvPr>
          <p:cNvSpPr txBox="1"/>
          <p:nvPr/>
        </p:nvSpPr>
        <p:spPr>
          <a:xfrm>
            <a:off x="449341" y="1230507"/>
            <a:ext cx="11473911" cy="3673097"/>
          </a:xfrm>
          <a:prstGeom prst="rect">
            <a:avLst/>
          </a:prstGeom>
          <a:noFill/>
        </p:spPr>
        <p:txBody>
          <a:bodyPr wrap="square">
            <a:spAutoFit/>
          </a:bodyPr>
          <a:lstStyle/>
          <a:p>
            <a:r>
              <a:rPr lang="en-US" sz="2400" dirty="0"/>
              <a:t>Today’s presentation will cover:</a:t>
            </a:r>
          </a:p>
          <a:p>
            <a:endParaRPr lang="en-US" sz="2400" dirty="0"/>
          </a:p>
          <a:p>
            <a:pPr marL="285750" indent="-285750">
              <a:buFont typeface="Arial" panose="020B0604020202020204" pitchFamily="34" charset="0"/>
              <a:buChar char="•"/>
            </a:pPr>
            <a:r>
              <a:rPr lang="en-US" sz="2400" b="1" dirty="0"/>
              <a:t>What </a:t>
            </a:r>
            <a:r>
              <a:rPr lang="en-US" sz="2400" dirty="0"/>
              <a:t>is a Measurable Skill Gain?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Who</a:t>
            </a:r>
            <a:r>
              <a:rPr lang="en-US" sz="2400" dirty="0"/>
              <a:t> is included in the measure and when are they included?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What</a:t>
            </a:r>
            <a:r>
              <a:rPr lang="en-US" sz="2400" dirty="0"/>
              <a:t> are the types of Skill Gains?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How</a:t>
            </a:r>
            <a:r>
              <a:rPr lang="en-US" sz="2400" dirty="0"/>
              <a:t> to record Measurable Skill Gains in </a:t>
            </a:r>
            <a:r>
              <a:rPr lang="en-US" sz="2400" dirty="0" err="1"/>
              <a:t>EmployRI</a:t>
            </a:r>
            <a:r>
              <a:rPr lang="en-US" sz="2400" dirty="0"/>
              <a:t>?</a:t>
            </a:r>
          </a:p>
          <a:p>
            <a:pPr marL="285750" indent="-285750">
              <a:buFont typeface="Arial" panose="020B0604020202020204" pitchFamily="34" charset="0"/>
              <a:buChar char="•"/>
            </a:pPr>
            <a:endParaRPr lang="en-US" dirty="0"/>
          </a:p>
        </p:txBody>
      </p:sp>
      <p:pic>
        <p:nvPicPr>
          <p:cNvPr id="116" name="Audio 115">
            <a:hlinkClick r:id="" action="ppaction://media"/>
            <a:extLst>
              <a:ext uri="{FF2B5EF4-FFF2-40B4-BE49-F238E27FC236}">
                <a16:creationId xmlns:a16="http://schemas.microsoft.com/office/drawing/2014/main" id="{296FBB43-81A1-6578-FE5E-41B27131A5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9634399"/>
      </p:ext>
    </p:extLst>
  </p:cSld>
  <p:clrMapOvr>
    <a:masterClrMapping/>
  </p:clrMapOvr>
  <p:transition spd="slow" advTm="267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20</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618846"/>
            <a:ext cx="5221096" cy="923330"/>
          </a:xfrm>
          <a:prstGeom prst="rect">
            <a:avLst/>
          </a:prstGeom>
          <a:noFill/>
        </p:spPr>
        <p:txBody>
          <a:bodyPr wrap="square">
            <a:spAutoFit/>
          </a:bodyPr>
          <a:lstStyle/>
          <a:p>
            <a:r>
              <a:rPr lang="en-US" b="1" dirty="0"/>
              <a:t>Step 1:</a:t>
            </a:r>
          </a:p>
          <a:p>
            <a:r>
              <a:rPr lang="en-US" b="0" i="0" dirty="0">
                <a:solidFill>
                  <a:srgbClr val="333333"/>
                </a:solidFill>
                <a:effectLst/>
                <a:latin typeface="Helvetica Neue"/>
              </a:rPr>
              <a:t>Click on the “Create Educational Functioning Level Record” link.</a:t>
            </a:r>
            <a:r>
              <a:rPr lang="en-US" dirty="0"/>
              <a:t>”.</a:t>
            </a:r>
          </a:p>
        </p:txBody>
      </p:sp>
      <p:pic>
        <p:nvPicPr>
          <p:cNvPr id="1026" name="Picture 2">
            <a:extLst>
              <a:ext uri="{FF2B5EF4-FFF2-40B4-BE49-F238E27FC236}">
                <a16:creationId xmlns:a16="http://schemas.microsoft.com/office/drawing/2014/main" id="{30219946-7E50-4B34-847D-CA2CBDAF0B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5864" y="2618846"/>
            <a:ext cx="6554577" cy="31302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743E08-5D92-4B91-952C-D118EADFFAA3}"/>
              </a:ext>
            </a:extLst>
          </p:cNvPr>
          <p:cNvSpPr txBox="1"/>
          <p:nvPr/>
        </p:nvSpPr>
        <p:spPr>
          <a:xfrm>
            <a:off x="8063672" y="2121183"/>
            <a:ext cx="1041375"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Pre-Test</a:t>
            </a:r>
          </a:p>
        </p:txBody>
      </p:sp>
      <p:pic>
        <p:nvPicPr>
          <p:cNvPr id="13443" name="Audio 13442">
            <a:hlinkClick r:id="" action="ppaction://media"/>
            <a:extLst>
              <a:ext uri="{FF2B5EF4-FFF2-40B4-BE49-F238E27FC236}">
                <a16:creationId xmlns:a16="http://schemas.microsoft.com/office/drawing/2014/main" id="{53B46033-D0A1-6C71-961D-42C3C108BF0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2270314"/>
      </p:ext>
    </p:extLst>
  </p:cSld>
  <p:clrMapOvr>
    <a:masterClrMapping/>
  </p:clrMapOvr>
  <p:transition spd="slow" advTm="4349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4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44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21</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567862"/>
            <a:ext cx="5221096" cy="923330"/>
          </a:xfrm>
          <a:prstGeom prst="rect">
            <a:avLst/>
          </a:prstGeom>
          <a:noFill/>
        </p:spPr>
        <p:txBody>
          <a:bodyPr wrap="square">
            <a:spAutoFit/>
          </a:bodyPr>
          <a:lstStyle/>
          <a:p>
            <a:r>
              <a:rPr lang="en-US" b="1" dirty="0"/>
              <a:t>Step 2:</a:t>
            </a:r>
          </a:p>
          <a:p>
            <a:r>
              <a:rPr lang="en-US" b="0" i="0" dirty="0">
                <a:solidFill>
                  <a:srgbClr val="333333"/>
                </a:solidFill>
                <a:effectLst/>
                <a:latin typeface="Helvetica Neue"/>
              </a:rPr>
              <a:t>Data in the General Information section will be pre-filled.</a:t>
            </a:r>
            <a:endParaRPr lang="en-US" dirty="0"/>
          </a:p>
        </p:txBody>
      </p:sp>
      <p:pic>
        <p:nvPicPr>
          <p:cNvPr id="2050" name="Picture 2">
            <a:extLst>
              <a:ext uri="{FF2B5EF4-FFF2-40B4-BE49-F238E27FC236}">
                <a16:creationId xmlns:a16="http://schemas.microsoft.com/office/drawing/2014/main" id="{8D8B8998-42BF-4C8F-B815-25DB595A28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509"/>
          <a:stretch/>
        </p:blipFill>
        <p:spPr bwMode="auto">
          <a:xfrm>
            <a:off x="5508216" y="3029527"/>
            <a:ext cx="5619750" cy="27600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4F2E96-C122-4821-8AE5-79B5BFC402DF}"/>
              </a:ext>
            </a:extLst>
          </p:cNvPr>
          <p:cNvSpPr txBox="1"/>
          <p:nvPr/>
        </p:nvSpPr>
        <p:spPr>
          <a:xfrm>
            <a:off x="8063672" y="2121183"/>
            <a:ext cx="1041375"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Pre-Test</a:t>
            </a:r>
          </a:p>
        </p:txBody>
      </p:sp>
      <p:pic>
        <p:nvPicPr>
          <p:cNvPr id="13369" name="Audio 13368">
            <a:hlinkClick r:id="" action="ppaction://media"/>
            <a:extLst>
              <a:ext uri="{FF2B5EF4-FFF2-40B4-BE49-F238E27FC236}">
                <a16:creationId xmlns:a16="http://schemas.microsoft.com/office/drawing/2014/main" id="{E11A2622-A943-BEE8-ED35-3382F6D8F32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146659"/>
      </p:ext>
    </p:extLst>
  </p:cSld>
  <p:clrMapOvr>
    <a:masterClrMapping/>
  </p:clrMapOvr>
  <p:transition spd="slow" advTm="884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6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22</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598126"/>
            <a:ext cx="5221096" cy="3139321"/>
          </a:xfrm>
          <a:prstGeom prst="rect">
            <a:avLst/>
          </a:prstGeom>
          <a:noFill/>
        </p:spPr>
        <p:txBody>
          <a:bodyPr wrap="square">
            <a:spAutoFit/>
          </a:bodyPr>
          <a:lstStyle/>
          <a:p>
            <a:r>
              <a:rPr lang="en-US" b="1" dirty="0"/>
              <a:t>Step 3:</a:t>
            </a:r>
          </a:p>
          <a:p>
            <a:r>
              <a:rPr lang="en-US" b="0" i="0" dirty="0">
                <a:solidFill>
                  <a:srgbClr val="333333"/>
                </a:solidFill>
                <a:effectLst/>
                <a:latin typeface="Helvetica Neue"/>
              </a:rPr>
              <a:t>In the Pre-Test section, add the Pre-Test date – the exact date that the test was administered. The date cannot be more than 6 months prior to the WIOA eligibility date or 1 year prior to the Actual Start Date of the first training service</a:t>
            </a:r>
          </a:p>
          <a:p>
            <a:endParaRPr lang="en-US" b="1" dirty="0"/>
          </a:p>
          <a:p>
            <a:r>
              <a:rPr lang="en-US" b="1" dirty="0"/>
              <a:t>Step 4:</a:t>
            </a:r>
          </a:p>
          <a:p>
            <a:r>
              <a:rPr lang="en-US" b="0" i="0" dirty="0">
                <a:solidFill>
                  <a:srgbClr val="333333"/>
                </a:solidFill>
                <a:effectLst/>
                <a:latin typeface="Helvetica Neue"/>
              </a:rPr>
              <a:t>Select the Assessment Category:</a:t>
            </a:r>
            <a:br>
              <a:rPr lang="en-US" dirty="0"/>
            </a:br>
            <a:r>
              <a:rPr lang="en-US" b="0" i="0" dirty="0">
                <a:solidFill>
                  <a:srgbClr val="333333"/>
                </a:solidFill>
                <a:effectLst/>
                <a:latin typeface="Helvetica Neue"/>
              </a:rPr>
              <a:t>• ABE = Adult Basic Education</a:t>
            </a:r>
            <a:br>
              <a:rPr lang="en-US" dirty="0"/>
            </a:br>
            <a:r>
              <a:rPr lang="en-US" b="0" i="0" dirty="0">
                <a:solidFill>
                  <a:srgbClr val="333333"/>
                </a:solidFill>
                <a:effectLst/>
                <a:latin typeface="Helvetica Neue"/>
              </a:rPr>
              <a:t>• ESL = English as a Second Language</a:t>
            </a:r>
            <a:endParaRPr lang="en-US" dirty="0"/>
          </a:p>
        </p:txBody>
      </p:sp>
      <p:pic>
        <p:nvPicPr>
          <p:cNvPr id="3074" name="Picture 2">
            <a:extLst>
              <a:ext uri="{FF2B5EF4-FFF2-40B4-BE49-F238E27FC236}">
                <a16:creationId xmlns:a16="http://schemas.microsoft.com/office/drawing/2014/main" id="{E644BF75-7FE0-4CB2-9C5C-EA042DBD40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5962" y="3195587"/>
            <a:ext cx="5436796" cy="16461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3F30BE-F730-437A-92A4-B5825054C804}"/>
              </a:ext>
            </a:extLst>
          </p:cNvPr>
          <p:cNvSpPr txBox="1"/>
          <p:nvPr/>
        </p:nvSpPr>
        <p:spPr>
          <a:xfrm>
            <a:off x="8063672" y="2121183"/>
            <a:ext cx="1041375"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Pre-Test</a:t>
            </a:r>
          </a:p>
        </p:txBody>
      </p:sp>
      <p:pic>
        <p:nvPicPr>
          <p:cNvPr id="13329" name="Audio 13328">
            <a:hlinkClick r:id="" action="ppaction://media"/>
            <a:extLst>
              <a:ext uri="{FF2B5EF4-FFF2-40B4-BE49-F238E27FC236}">
                <a16:creationId xmlns:a16="http://schemas.microsoft.com/office/drawing/2014/main" id="{A63D5868-8B66-A191-408E-8D64EA7E73E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4595945"/>
      </p:ext>
    </p:extLst>
  </p:cSld>
  <p:clrMapOvr>
    <a:masterClrMapping/>
  </p:clrMapOvr>
  <p:transition spd="slow" advTm="4032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2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23</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598126"/>
            <a:ext cx="5221096" cy="2585323"/>
          </a:xfrm>
          <a:prstGeom prst="rect">
            <a:avLst/>
          </a:prstGeom>
          <a:noFill/>
        </p:spPr>
        <p:txBody>
          <a:bodyPr wrap="square">
            <a:spAutoFit/>
          </a:bodyPr>
          <a:lstStyle/>
          <a:p>
            <a:r>
              <a:rPr lang="en-US" b="1" dirty="0"/>
              <a:t>Step 5:</a:t>
            </a:r>
          </a:p>
          <a:p>
            <a:r>
              <a:rPr lang="en-US" b="0" i="0" dirty="0">
                <a:solidFill>
                  <a:srgbClr val="333333"/>
                </a:solidFill>
                <a:effectLst/>
                <a:latin typeface="Helvetica Neue"/>
              </a:rPr>
              <a:t>Select the Type of Assessment.</a:t>
            </a:r>
          </a:p>
          <a:p>
            <a:endParaRPr lang="en-US" dirty="0">
              <a:solidFill>
                <a:srgbClr val="333333"/>
              </a:solidFill>
              <a:latin typeface="Helvetica Neue"/>
            </a:endParaRPr>
          </a:p>
          <a:p>
            <a:r>
              <a:rPr lang="en-US" b="1" dirty="0"/>
              <a:t>Step 6:</a:t>
            </a:r>
          </a:p>
          <a:p>
            <a:pPr algn="l"/>
            <a:r>
              <a:rPr lang="en-US" b="0" i="0" dirty="0">
                <a:solidFill>
                  <a:srgbClr val="333333"/>
                </a:solidFill>
                <a:effectLst/>
                <a:latin typeface="Helvetica Neue"/>
              </a:rPr>
              <a:t>Select the Functional Area:</a:t>
            </a:r>
          </a:p>
          <a:p>
            <a:pPr marL="285750" indent="-285750" algn="l">
              <a:buFont typeface="Arial" panose="020B0604020202020204" pitchFamily="34" charset="0"/>
              <a:buChar char="•"/>
            </a:pPr>
            <a:r>
              <a:rPr lang="en-US" b="0" i="0" dirty="0">
                <a:solidFill>
                  <a:srgbClr val="333333"/>
                </a:solidFill>
                <a:effectLst/>
                <a:latin typeface="Helvetica Neue"/>
              </a:rPr>
              <a:t>Reading</a:t>
            </a:r>
          </a:p>
          <a:p>
            <a:pPr marL="285750" indent="-285750" algn="l">
              <a:buFont typeface="Arial" panose="020B0604020202020204" pitchFamily="34" charset="0"/>
              <a:buChar char="•"/>
            </a:pPr>
            <a:r>
              <a:rPr lang="en-US" b="0" i="0" dirty="0">
                <a:solidFill>
                  <a:srgbClr val="333333"/>
                </a:solidFill>
                <a:effectLst/>
                <a:latin typeface="Helvetica Neue"/>
              </a:rPr>
              <a:t>Mathematics</a:t>
            </a:r>
          </a:p>
          <a:p>
            <a:pPr marL="285750" indent="-285750" algn="l">
              <a:buFont typeface="Arial" panose="020B0604020202020204" pitchFamily="34" charset="0"/>
              <a:buChar char="•"/>
            </a:pPr>
            <a:r>
              <a:rPr lang="en-US" b="0" i="0" dirty="0">
                <a:solidFill>
                  <a:srgbClr val="333333"/>
                </a:solidFill>
                <a:effectLst/>
                <a:latin typeface="Helvetica Neue"/>
              </a:rPr>
              <a:t>Language</a:t>
            </a:r>
          </a:p>
          <a:p>
            <a:endParaRPr lang="en-US" dirty="0"/>
          </a:p>
        </p:txBody>
      </p:sp>
      <p:pic>
        <p:nvPicPr>
          <p:cNvPr id="4098" name="Picture 2">
            <a:extLst>
              <a:ext uri="{FF2B5EF4-FFF2-40B4-BE49-F238E27FC236}">
                <a16:creationId xmlns:a16="http://schemas.microsoft.com/office/drawing/2014/main" id="{D0967413-BB8F-4EAA-B685-0154B6191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9887" y="2598126"/>
            <a:ext cx="5402840" cy="33935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127FFC-B6CB-444F-8C29-ADB048E1E23A}"/>
              </a:ext>
            </a:extLst>
          </p:cNvPr>
          <p:cNvSpPr txBox="1"/>
          <p:nvPr/>
        </p:nvSpPr>
        <p:spPr>
          <a:xfrm>
            <a:off x="8063672" y="2121183"/>
            <a:ext cx="1041375"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Pre-Test</a:t>
            </a:r>
          </a:p>
        </p:txBody>
      </p:sp>
      <p:pic>
        <p:nvPicPr>
          <p:cNvPr id="4103" name="Audio 4102">
            <a:hlinkClick r:id="" action="ppaction://media"/>
            <a:extLst>
              <a:ext uri="{FF2B5EF4-FFF2-40B4-BE49-F238E27FC236}">
                <a16:creationId xmlns:a16="http://schemas.microsoft.com/office/drawing/2014/main" id="{20A16298-3F5A-E748-25C7-DF52D8B33AD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6124902"/>
      </p:ext>
    </p:extLst>
  </p:cSld>
  <p:clrMapOvr>
    <a:masterClrMapping/>
  </p:clrMapOvr>
  <p:transition spd="slow" advTm="4344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0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24</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598126"/>
            <a:ext cx="4436005" cy="2308324"/>
          </a:xfrm>
          <a:prstGeom prst="rect">
            <a:avLst/>
          </a:prstGeom>
          <a:noFill/>
        </p:spPr>
        <p:txBody>
          <a:bodyPr wrap="square">
            <a:spAutoFit/>
          </a:bodyPr>
          <a:lstStyle/>
          <a:p>
            <a:r>
              <a:rPr lang="en-US" b="1" dirty="0"/>
              <a:t>Step 7:</a:t>
            </a:r>
          </a:p>
          <a:p>
            <a:r>
              <a:rPr lang="en-US" b="0" i="0" dirty="0">
                <a:solidFill>
                  <a:srgbClr val="333333"/>
                </a:solidFill>
                <a:effectLst/>
                <a:latin typeface="Helvetica Neue"/>
              </a:rPr>
              <a:t>Add the Pre-Test score. The system will automatically calculate the Educational Functioning Level.</a:t>
            </a:r>
          </a:p>
          <a:p>
            <a:endParaRPr lang="en-US" dirty="0">
              <a:solidFill>
                <a:srgbClr val="333333"/>
              </a:solidFill>
              <a:latin typeface="Helvetica Neue"/>
            </a:endParaRPr>
          </a:p>
          <a:p>
            <a:r>
              <a:rPr lang="en-US" b="1" dirty="0"/>
              <a:t>Step 8:</a:t>
            </a:r>
          </a:p>
          <a:p>
            <a:r>
              <a:rPr lang="en-US" b="0" i="0" dirty="0">
                <a:solidFill>
                  <a:srgbClr val="333333"/>
                </a:solidFill>
                <a:effectLst/>
                <a:latin typeface="Helvetica Neue"/>
              </a:rPr>
              <a:t>Scroll to the bottom of the screen &amp; click “Save”.</a:t>
            </a:r>
            <a:endParaRPr lang="en-US" dirty="0"/>
          </a:p>
        </p:txBody>
      </p:sp>
      <p:pic>
        <p:nvPicPr>
          <p:cNvPr id="5122" name="Picture 2">
            <a:extLst>
              <a:ext uri="{FF2B5EF4-FFF2-40B4-BE49-F238E27FC236}">
                <a16:creationId xmlns:a16="http://schemas.microsoft.com/office/drawing/2014/main" id="{6B4EE080-32EB-47A3-8D95-E897D657E5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746"/>
          <a:stretch/>
        </p:blipFill>
        <p:spPr bwMode="auto">
          <a:xfrm>
            <a:off x="5253181" y="2522109"/>
            <a:ext cx="5796087" cy="32044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DFBBB21-8960-4B4D-BCB6-2948913446E5}"/>
              </a:ext>
            </a:extLst>
          </p:cNvPr>
          <p:cNvSpPr txBox="1"/>
          <p:nvPr/>
        </p:nvSpPr>
        <p:spPr>
          <a:xfrm>
            <a:off x="8063672" y="2121183"/>
            <a:ext cx="1041375"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Pre-Test</a:t>
            </a:r>
          </a:p>
        </p:txBody>
      </p:sp>
      <p:pic>
        <p:nvPicPr>
          <p:cNvPr id="12" name="Audio 11">
            <a:hlinkClick r:id="" action="ppaction://media"/>
            <a:extLst>
              <a:ext uri="{FF2B5EF4-FFF2-40B4-BE49-F238E27FC236}">
                <a16:creationId xmlns:a16="http://schemas.microsoft.com/office/drawing/2014/main" id="{EB33C437-C98A-379B-D77F-B6C22129DB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1031731"/>
      </p:ext>
    </p:extLst>
  </p:cSld>
  <p:clrMapOvr>
    <a:masterClrMapping/>
  </p:clrMapOvr>
  <mc:AlternateContent xmlns:mc="http://schemas.openxmlformats.org/markup-compatibility/2006" xmlns:p14="http://schemas.microsoft.com/office/powerpoint/2010/main">
    <mc:Choice Requires="p14">
      <p:transition spd="slow" p14:dur="2000" advTm="20398"/>
    </mc:Choice>
    <mc:Fallback xmlns="">
      <p:transition spd="slow" advTm="2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25</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618846"/>
            <a:ext cx="5221096" cy="1200329"/>
          </a:xfrm>
          <a:prstGeom prst="rect">
            <a:avLst/>
          </a:prstGeom>
          <a:noFill/>
        </p:spPr>
        <p:txBody>
          <a:bodyPr wrap="square">
            <a:spAutoFit/>
          </a:bodyPr>
          <a:lstStyle/>
          <a:p>
            <a:r>
              <a:rPr lang="en-US" b="1" dirty="0"/>
              <a:t>Step 1:</a:t>
            </a:r>
          </a:p>
          <a:p>
            <a:r>
              <a:rPr lang="en-US" b="0" i="0" dirty="0">
                <a:solidFill>
                  <a:srgbClr val="333333"/>
                </a:solidFill>
                <a:effectLst/>
                <a:latin typeface="Helvetica Neue"/>
              </a:rPr>
              <a:t>Click an existing assessment link within the Educational Functioning Level Record to access the screen to add a Post-test.</a:t>
            </a:r>
            <a:endParaRPr lang="en-US" dirty="0"/>
          </a:p>
        </p:txBody>
      </p:sp>
      <p:sp>
        <p:nvSpPr>
          <p:cNvPr id="11" name="TextBox 10">
            <a:extLst>
              <a:ext uri="{FF2B5EF4-FFF2-40B4-BE49-F238E27FC236}">
                <a16:creationId xmlns:a16="http://schemas.microsoft.com/office/drawing/2014/main" id="{8B743E08-5D92-4B91-952C-D118EADFFAA3}"/>
              </a:ext>
            </a:extLst>
          </p:cNvPr>
          <p:cNvSpPr txBox="1"/>
          <p:nvPr/>
        </p:nvSpPr>
        <p:spPr>
          <a:xfrm>
            <a:off x="8063672" y="2121183"/>
            <a:ext cx="1149930"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Post-Test</a:t>
            </a:r>
          </a:p>
        </p:txBody>
      </p:sp>
      <p:pic>
        <p:nvPicPr>
          <p:cNvPr id="6146" name="Picture 2">
            <a:extLst>
              <a:ext uri="{FF2B5EF4-FFF2-40B4-BE49-F238E27FC236}">
                <a16:creationId xmlns:a16="http://schemas.microsoft.com/office/drawing/2014/main" id="{7907D415-A77C-465D-8DC5-8C1FF776B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216" y="2929838"/>
            <a:ext cx="5999066" cy="17644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20" name="Audio 13319">
            <a:hlinkClick r:id="" action="ppaction://media"/>
            <a:extLst>
              <a:ext uri="{FF2B5EF4-FFF2-40B4-BE49-F238E27FC236}">
                <a16:creationId xmlns:a16="http://schemas.microsoft.com/office/drawing/2014/main" id="{08CDC958-ED94-FEE3-821F-109DFA600DC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5982292"/>
      </p:ext>
    </p:extLst>
  </p:cSld>
  <p:clrMapOvr>
    <a:masterClrMapping/>
  </p:clrMapOvr>
  <p:transition spd="slow" advTm="3761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26</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618846"/>
            <a:ext cx="5221096" cy="923330"/>
          </a:xfrm>
          <a:prstGeom prst="rect">
            <a:avLst/>
          </a:prstGeom>
          <a:noFill/>
        </p:spPr>
        <p:txBody>
          <a:bodyPr wrap="square">
            <a:spAutoFit/>
          </a:bodyPr>
          <a:lstStyle/>
          <a:p>
            <a:r>
              <a:rPr lang="en-US" b="1" dirty="0"/>
              <a:t>Step 2:</a:t>
            </a:r>
          </a:p>
          <a:p>
            <a:r>
              <a:rPr lang="en-US" b="0" i="0" dirty="0">
                <a:solidFill>
                  <a:srgbClr val="333333"/>
                </a:solidFill>
                <a:effectLst/>
                <a:latin typeface="Helvetica Neue"/>
              </a:rPr>
              <a:t>Scroll down to the bottom of the page and click the “Create Post Assessment Record” link.</a:t>
            </a:r>
            <a:endParaRPr lang="en-US" dirty="0"/>
          </a:p>
        </p:txBody>
      </p:sp>
      <p:sp>
        <p:nvSpPr>
          <p:cNvPr id="11" name="TextBox 10">
            <a:extLst>
              <a:ext uri="{FF2B5EF4-FFF2-40B4-BE49-F238E27FC236}">
                <a16:creationId xmlns:a16="http://schemas.microsoft.com/office/drawing/2014/main" id="{8B743E08-5D92-4B91-952C-D118EADFFAA3}"/>
              </a:ext>
            </a:extLst>
          </p:cNvPr>
          <p:cNvSpPr txBox="1"/>
          <p:nvPr/>
        </p:nvSpPr>
        <p:spPr>
          <a:xfrm>
            <a:off x="8063672" y="2121183"/>
            <a:ext cx="1149930"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Post-Test</a:t>
            </a:r>
          </a:p>
        </p:txBody>
      </p:sp>
      <p:pic>
        <p:nvPicPr>
          <p:cNvPr id="7170" name="Picture 2">
            <a:extLst>
              <a:ext uri="{FF2B5EF4-FFF2-40B4-BE49-F238E27FC236}">
                <a16:creationId xmlns:a16="http://schemas.microsoft.com/office/drawing/2014/main" id="{DE96A314-080F-4232-B9C6-5E85A464C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216" y="2859786"/>
            <a:ext cx="5976552" cy="20651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19" name="Audio 13318">
            <a:hlinkClick r:id="" action="ppaction://media"/>
            <a:extLst>
              <a:ext uri="{FF2B5EF4-FFF2-40B4-BE49-F238E27FC236}">
                <a16:creationId xmlns:a16="http://schemas.microsoft.com/office/drawing/2014/main" id="{19E39C1F-300F-60B0-E520-3C54C8DF8FF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2866949"/>
      </p:ext>
    </p:extLst>
  </p:cSld>
  <p:clrMapOvr>
    <a:masterClrMapping/>
  </p:clrMapOvr>
  <p:transition spd="slow" advTm="1350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27</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618846"/>
            <a:ext cx="5221096" cy="2862322"/>
          </a:xfrm>
          <a:prstGeom prst="rect">
            <a:avLst/>
          </a:prstGeom>
          <a:noFill/>
        </p:spPr>
        <p:txBody>
          <a:bodyPr wrap="square">
            <a:spAutoFit/>
          </a:bodyPr>
          <a:lstStyle/>
          <a:p>
            <a:r>
              <a:rPr lang="en-US" b="1" dirty="0"/>
              <a:t>Step 3:</a:t>
            </a:r>
          </a:p>
          <a:p>
            <a:r>
              <a:rPr lang="en-US" b="0" i="0" dirty="0">
                <a:solidFill>
                  <a:srgbClr val="333333"/>
                </a:solidFill>
                <a:effectLst/>
                <a:latin typeface="Helvetica Neue"/>
              </a:rPr>
              <a:t>In the expanded Post Assessment area, the Test Type, Assessment Category, and Type of Assessment will be pre-filled based on the Pre-Test. </a:t>
            </a:r>
          </a:p>
          <a:p>
            <a:endParaRPr lang="en-US" dirty="0">
              <a:solidFill>
                <a:srgbClr val="333333"/>
              </a:solidFill>
              <a:latin typeface="Helvetica Neue"/>
            </a:endParaRPr>
          </a:p>
          <a:p>
            <a:r>
              <a:rPr lang="en-US" b="0" i="0" dirty="0">
                <a:solidFill>
                  <a:srgbClr val="333333"/>
                </a:solidFill>
                <a:effectLst/>
                <a:latin typeface="Helvetica Neue"/>
              </a:rPr>
              <a:t>NOTE that the Post-test Assessment Type and Assessment Form/Version must be the same as the Pre-Test</a:t>
            </a:r>
            <a:r>
              <a:rPr lang="en-US" dirty="0">
                <a:solidFill>
                  <a:srgbClr val="333333"/>
                </a:solidFill>
                <a:latin typeface="Helvetica Neue"/>
              </a:rPr>
              <a:t> in order for this to work.</a:t>
            </a:r>
            <a:endParaRPr lang="en-US" b="0" i="0" dirty="0">
              <a:solidFill>
                <a:srgbClr val="333333"/>
              </a:solidFill>
              <a:effectLst/>
              <a:latin typeface="Helvetica Neue"/>
            </a:endParaRPr>
          </a:p>
          <a:p>
            <a:endParaRPr lang="en-US" dirty="0"/>
          </a:p>
        </p:txBody>
      </p:sp>
      <p:sp>
        <p:nvSpPr>
          <p:cNvPr id="11" name="TextBox 10">
            <a:extLst>
              <a:ext uri="{FF2B5EF4-FFF2-40B4-BE49-F238E27FC236}">
                <a16:creationId xmlns:a16="http://schemas.microsoft.com/office/drawing/2014/main" id="{8B743E08-5D92-4B91-952C-D118EADFFAA3}"/>
              </a:ext>
            </a:extLst>
          </p:cNvPr>
          <p:cNvSpPr txBox="1"/>
          <p:nvPr/>
        </p:nvSpPr>
        <p:spPr>
          <a:xfrm>
            <a:off x="8063672" y="2121183"/>
            <a:ext cx="1149930"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Post-Test</a:t>
            </a:r>
          </a:p>
        </p:txBody>
      </p:sp>
      <p:pic>
        <p:nvPicPr>
          <p:cNvPr id="12" name="Picture 2">
            <a:extLst>
              <a:ext uri="{FF2B5EF4-FFF2-40B4-BE49-F238E27FC236}">
                <a16:creationId xmlns:a16="http://schemas.microsoft.com/office/drawing/2014/main" id="{D503C5D3-4FE2-4A19-9257-6890DE5980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261" y="2618846"/>
            <a:ext cx="4792048" cy="3374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29" name="Audio 13328">
            <a:hlinkClick r:id="" action="ppaction://media"/>
            <a:extLst>
              <a:ext uri="{FF2B5EF4-FFF2-40B4-BE49-F238E27FC236}">
                <a16:creationId xmlns:a16="http://schemas.microsoft.com/office/drawing/2014/main" id="{984686B5-C257-1983-95C3-137D60BB0E8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2060850"/>
      </p:ext>
    </p:extLst>
  </p:cSld>
  <p:clrMapOvr>
    <a:masterClrMapping/>
  </p:clrMapOvr>
  <p:transition spd="slow" advTm="2868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28</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304800" y="2682718"/>
            <a:ext cx="5457795" cy="3416320"/>
          </a:xfrm>
          <a:prstGeom prst="rect">
            <a:avLst/>
          </a:prstGeom>
          <a:noFill/>
        </p:spPr>
        <p:txBody>
          <a:bodyPr wrap="square">
            <a:spAutoFit/>
          </a:bodyPr>
          <a:lstStyle/>
          <a:p>
            <a:r>
              <a:rPr lang="en-US" b="1" dirty="0"/>
              <a:t>Step 4:</a:t>
            </a:r>
            <a:r>
              <a:rPr lang="en-US" b="0" i="0" dirty="0">
                <a:solidFill>
                  <a:srgbClr val="333333"/>
                </a:solidFill>
                <a:effectLst/>
                <a:latin typeface="Helvetica Neue"/>
              </a:rPr>
              <a:t>  Enter the: </a:t>
            </a:r>
          </a:p>
          <a:p>
            <a:pPr marL="285750" indent="-285750">
              <a:buFont typeface="Arial" panose="020B0604020202020204" pitchFamily="34" charset="0"/>
              <a:buChar char="•"/>
            </a:pPr>
            <a:r>
              <a:rPr lang="en-US" b="0" i="0" dirty="0">
                <a:solidFill>
                  <a:srgbClr val="333333"/>
                </a:solidFill>
                <a:effectLst/>
                <a:latin typeface="Helvetica Neue"/>
              </a:rPr>
              <a:t>Date Assessed,</a:t>
            </a:r>
          </a:p>
          <a:p>
            <a:pPr marL="285750" indent="-285750">
              <a:buFont typeface="Arial" panose="020B0604020202020204" pitchFamily="34" charset="0"/>
              <a:buChar char="•"/>
            </a:pPr>
            <a:r>
              <a:rPr lang="en-US" b="0" i="0" dirty="0">
                <a:solidFill>
                  <a:srgbClr val="333333"/>
                </a:solidFill>
                <a:effectLst/>
                <a:latin typeface="Helvetica Neue"/>
              </a:rPr>
              <a:t>Post Test Score (scale score), and</a:t>
            </a:r>
          </a:p>
          <a:p>
            <a:pPr marL="285750" indent="-285750">
              <a:buFont typeface="Arial" panose="020B0604020202020204" pitchFamily="34" charset="0"/>
              <a:buChar char="•"/>
            </a:pPr>
            <a:r>
              <a:rPr lang="en-US" b="0" i="0" dirty="0">
                <a:solidFill>
                  <a:srgbClr val="333333"/>
                </a:solidFill>
                <a:effectLst/>
                <a:latin typeface="Helvetica Neue"/>
              </a:rPr>
              <a:t>Grade Level (if you do not enter the above information, the EFL increase will not be picked up)</a:t>
            </a:r>
          </a:p>
          <a:p>
            <a:r>
              <a:rPr lang="en-US" b="0" i="0" dirty="0">
                <a:solidFill>
                  <a:srgbClr val="333333"/>
                </a:solidFill>
                <a:effectLst/>
                <a:latin typeface="Helvetica Neue"/>
              </a:rPr>
              <a:t>The system will automatically set the Education Functioning Level and indicate if the participant remains deficient in basic skills based on the score. </a:t>
            </a:r>
          </a:p>
          <a:p>
            <a:endParaRPr lang="en-US" b="0" i="0" dirty="0">
              <a:solidFill>
                <a:srgbClr val="333333"/>
              </a:solidFill>
              <a:effectLst/>
              <a:latin typeface="Helvetica Neue"/>
            </a:endParaRPr>
          </a:p>
          <a:p>
            <a:r>
              <a:rPr lang="en-US" b="1" i="0" dirty="0">
                <a:solidFill>
                  <a:srgbClr val="333333"/>
                </a:solidFill>
                <a:effectLst/>
                <a:latin typeface="Helvetica Neue"/>
              </a:rPr>
              <a:t>Step 5: </a:t>
            </a:r>
            <a:r>
              <a:rPr lang="en-US" b="0" i="0" dirty="0">
                <a:solidFill>
                  <a:srgbClr val="333333"/>
                </a:solidFill>
                <a:effectLst/>
                <a:latin typeface="Helvetica Neue"/>
              </a:rPr>
              <a:t>Click on “SAVE” to secure your edits.</a:t>
            </a:r>
          </a:p>
          <a:p>
            <a:endParaRPr lang="en-US" dirty="0"/>
          </a:p>
        </p:txBody>
      </p:sp>
      <p:sp>
        <p:nvSpPr>
          <p:cNvPr id="11" name="TextBox 10">
            <a:extLst>
              <a:ext uri="{FF2B5EF4-FFF2-40B4-BE49-F238E27FC236}">
                <a16:creationId xmlns:a16="http://schemas.microsoft.com/office/drawing/2014/main" id="{8B743E08-5D92-4B91-952C-D118EADFFAA3}"/>
              </a:ext>
            </a:extLst>
          </p:cNvPr>
          <p:cNvSpPr txBox="1"/>
          <p:nvPr/>
        </p:nvSpPr>
        <p:spPr>
          <a:xfrm>
            <a:off x="8063672" y="2121183"/>
            <a:ext cx="1149930"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Post-Test</a:t>
            </a:r>
          </a:p>
        </p:txBody>
      </p:sp>
      <p:pic>
        <p:nvPicPr>
          <p:cNvPr id="8194" name="Picture 2">
            <a:extLst>
              <a:ext uri="{FF2B5EF4-FFF2-40B4-BE49-F238E27FC236}">
                <a16:creationId xmlns:a16="http://schemas.microsoft.com/office/drawing/2014/main" id="{E693328D-4151-4782-B263-8454129D6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596" y="2447967"/>
            <a:ext cx="5540161" cy="3901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6" name="Audio 8195">
            <a:hlinkClick r:id="" action="ppaction://media"/>
            <a:extLst>
              <a:ext uri="{FF2B5EF4-FFF2-40B4-BE49-F238E27FC236}">
                <a16:creationId xmlns:a16="http://schemas.microsoft.com/office/drawing/2014/main" id="{3EB09461-60A1-48F9-B3F9-7AEB0A0CBC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4954625"/>
      </p:ext>
    </p:extLst>
  </p:cSld>
  <p:clrMapOvr>
    <a:masterClrMapping/>
  </p:clrMapOvr>
  <p:transition spd="slow" advTm="3644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19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29</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923330"/>
          </a:xfrm>
          <a:prstGeom prst="rect">
            <a:avLst/>
          </a:prstGeom>
          <a:noFill/>
        </p:spPr>
        <p:txBody>
          <a:bodyPr wrap="square">
            <a:spAutoFit/>
          </a:bodyPr>
          <a:lstStyle/>
          <a:p>
            <a:r>
              <a:rPr lang="en-US" b="1" dirty="0">
                <a:solidFill>
                  <a:schemeClr val="bg2">
                    <a:lumMod val="50000"/>
                  </a:schemeClr>
                </a:solidFill>
              </a:rPr>
              <a:t>Entering Educational Functioning Level (EFL) Gains (ABE and ESL): </a:t>
            </a:r>
            <a:r>
              <a:rPr lang="en-US" dirty="0"/>
              <a:t>EFL gains for ABE and ESL test scores are recorded in  Staff Profile &gt; Case Management Profile &gt; Programs &gt; Educational Functioning Level for Measurable Skill Gain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8" y="2618846"/>
            <a:ext cx="6957533" cy="1754326"/>
          </a:xfrm>
          <a:prstGeom prst="rect">
            <a:avLst/>
          </a:prstGeom>
          <a:noFill/>
        </p:spPr>
        <p:txBody>
          <a:bodyPr wrap="square">
            <a:spAutoFit/>
          </a:bodyPr>
          <a:lstStyle/>
          <a:p>
            <a:r>
              <a:rPr lang="en-US" b="1" dirty="0"/>
              <a:t>Step 6:</a:t>
            </a:r>
          </a:p>
          <a:p>
            <a:r>
              <a:rPr lang="en-US" b="0" i="0" dirty="0">
                <a:solidFill>
                  <a:srgbClr val="333333"/>
                </a:solidFill>
                <a:effectLst/>
                <a:latin typeface="Helvetica Neue"/>
              </a:rPr>
              <a:t>A Participant who is below post-secondary grade level at program entry and achieves a gain of at least one EFL on an acceptable Adult Basic Education (ABE) or English as a Second Language (ESL) post-test, will earn an EFL Measurable Skills Gain. </a:t>
            </a:r>
          </a:p>
          <a:p>
            <a:endParaRPr lang="en-US" dirty="0">
              <a:solidFill>
                <a:srgbClr val="333333"/>
              </a:solidFill>
              <a:latin typeface="Helvetica Neue"/>
            </a:endParaRPr>
          </a:p>
        </p:txBody>
      </p:sp>
      <p:sp>
        <p:nvSpPr>
          <p:cNvPr id="11" name="TextBox 10">
            <a:extLst>
              <a:ext uri="{FF2B5EF4-FFF2-40B4-BE49-F238E27FC236}">
                <a16:creationId xmlns:a16="http://schemas.microsoft.com/office/drawing/2014/main" id="{8B743E08-5D92-4B91-952C-D118EADFFAA3}"/>
              </a:ext>
            </a:extLst>
          </p:cNvPr>
          <p:cNvSpPr txBox="1"/>
          <p:nvPr/>
        </p:nvSpPr>
        <p:spPr>
          <a:xfrm>
            <a:off x="8063672" y="2121183"/>
            <a:ext cx="1149930" cy="435247"/>
          </a:xfrm>
          <a:prstGeom prst="rect">
            <a:avLst/>
          </a:prstGeom>
          <a:noFill/>
        </p:spPr>
        <p:txBody>
          <a:bodyPr wrap="none" rtlCol="0">
            <a:spAutoFit/>
          </a:bodyPr>
          <a:lstStyle/>
          <a:p>
            <a:pPr algn="l">
              <a:lnSpc>
                <a:spcPct val="123000"/>
              </a:lnSpc>
              <a:spcBef>
                <a:spcPts val="600"/>
              </a:spcBef>
              <a:spcAft>
                <a:spcPts val="600"/>
              </a:spcAft>
            </a:pPr>
            <a:r>
              <a:rPr lang="en-US" sz="2000" b="1" dirty="0">
                <a:solidFill>
                  <a:srgbClr val="656666"/>
                </a:solidFill>
              </a:rPr>
              <a:t>Post-Test</a:t>
            </a:r>
          </a:p>
        </p:txBody>
      </p:sp>
      <p:pic>
        <p:nvPicPr>
          <p:cNvPr id="13323" name="Audio 13322">
            <a:hlinkClick r:id="" action="ppaction://media"/>
            <a:extLst>
              <a:ext uri="{FF2B5EF4-FFF2-40B4-BE49-F238E27FC236}">
                <a16:creationId xmlns:a16="http://schemas.microsoft.com/office/drawing/2014/main" id="{CFD95F2C-C838-FEAF-0F39-8F12B8BBA0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6275928"/>
      </p:ext>
    </p:extLst>
  </p:cSld>
  <p:clrMapOvr>
    <a:masterClrMapping/>
  </p:clrMapOvr>
  <p:transition spd="slow" advTm="2661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304800" y="304800"/>
            <a:ext cx="11762995" cy="559639"/>
          </a:xfrm>
        </p:spPr>
        <p:txBody>
          <a:bodyPr>
            <a:noAutofit/>
          </a:bodyPr>
          <a:lstStyle/>
          <a:p>
            <a:r>
              <a:rPr lang="en-US" sz="3400" dirty="0"/>
              <a:t>Measurable Skill Gain </a:t>
            </a:r>
            <a:br>
              <a:rPr lang="en-US" sz="3400" dirty="0"/>
            </a:b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a:t>
            </a:fld>
            <a:endParaRPr lang="en-AU"/>
          </a:p>
        </p:txBody>
      </p:sp>
      <p:sp>
        <p:nvSpPr>
          <p:cNvPr id="14" name="TextBox 13">
            <a:extLst>
              <a:ext uri="{FF2B5EF4-FFF2-40B4-BE49-F238E27FC236}">
                <a16:creationId xmlns:a16="http://schemas.microsoft.com/office/drawing/2014/main" id="{A7D40D50-29C2-4703-A41E-96D7F66406FD}"/>
              </a:ext>
            </a:extLst>
          </p:cNvPr>
          <p:cNvSpPr txBox="1"/>
          <p:nvPr/>
        </p:nvSpPr>
        <p:spPr>
          <a:xfrm>
            <a:off x="672091" y="1118504"/>
            <a:ext cx="10386434" cy="1754326"/>
          </a:xfrm>
          <a:prstGeom prst="rect">
            <a:avLst/>
          </a:prstGeom>
          <a:noFill/>
        </p:spPr>
        <p:txBody>
          <a:bodyPr wrap="square">
            <a:spAutoFit/>
          </a:bodyPr>
          <a:lstStyle/>
          <a:p>
            <a:r>
              <a:rPr lang="en-US" dirty="0"/>
              <a:t>The Workforce Innovation and Opportunity Act (WIOA) establishes primary indicators of</a:t>
            </a:r>
          </a:p>
          <a:p>
            <a:r>
              <a:rPr lang="en-US" dirty="0"/>
              <a:t>performance and performance reporting requirements to assess the effectiveness of states and</a:t>
            </a:r>
          </a:p>
          <a:p>
            <a:r>
              <a:rPr lang="en-US" dirty="0"/>
              <a:t>local areas in achieving positive outcomes for individuals served by the workforce development</a:t>
            </a:r>
          </a:p>
          <a:p>
            <a:r>
              <a:rPr lang="en-US" dirty="0"/>
              <a:t>system’s programs, which include Adult, Dislocated Worker (DW), and Youth programs</a:t>
            </a:r>
          </a:p>
          <a:p>
            <a:r>
              <a:rPr lang="en-US" dirty="0"/>
              <a:t>authorized under WIOA Title I. Measurable Skill Gains (MSG) is one of these primary indicators</a:t>
            </a:r>
          </a:p>
          <a:p>
            <a:r>
              <a:rPr lang="en-US" dirty="0"/>
              <a:t>of performance.</a:t>
            </a:r>
          </a:p>
        </p:txBody>
      </p:sp>
      <p:pic>
        <p:nvPicPr>
          <p:cNvPr id="2" name="Picture 2" descr="Skills Gain – TIANB/AITNB">
            <a:extLst>
              <a:ext uri="{FF2B5EF4-FFF2-40B4-BE49-F238E27FC236}">
                <a16:creationId xmlns:a16="http://schemas.microsoft.com/office/drawing/2014/main" id="{6AA83F94-18C0-404C-8521-4C059CCBEFA6}"/>
              </a:ext>
            </a:extLst>
          </p:cNvPr>
          <p:cNvPicPr>
            <a:picLocks noChangeAspect="1" noChangeArrowheads="1"/>
          </p:cNvPicPr>
          <p:nvPr/>
        </p:nvPicPr>
        <p:blipFill>
          <a:blip r:embed="rId5">
            <a:clrChange>
              <a:clrFrom>
                <a:srgbClr val="FCFEFF"/>
              </a:clrFrom>
              <a:clrTo>
                <a:srgbClr val="FCFE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7761" y="4386983"/>
            <a:ext cx="3927475" cy="16668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BA42A8-61BC-401E-AA8E-8B18AE16506C}"/>
              </a:ext>
            </a:extLst>
          </p:cNvPr>
          <p:cNvSpPr txBox="1"/>
          <p:nvPr/>
        </p:nvSpPr>
        <p:spPr>
          <a:xfrm>
            <a:off x="672090" y="2969509"/>
            <a:ext cx="8203685" cy="2394972"/>
          </a:xfrm>
          <a:prstGeom prst="rect">
            <a:avLst/>
          </a:prstGeom>
          <a:noFill/>
        </p:spPr>
        <p:txBody>
          <a:bodyPr wrap="square">
            <a:spAutoFit/>
          </a:bodyPr>
          <a:lstStyle/>
          <a:p>
            <a:r>
              <a:rPr lang="en-US" dirty="0"/>
              <a:t>The MSG indicator is the percentage of program participants who, during a program year:</a:t>
            </a:r>
          </a:p>
          <a:p>
            <a:endParaRPr lang="en-US" dirty="0"/>
          </a:p>
          <a:p>
            <a:pPr marL="285750" indent="-285750">
              <a:buFont typeface="Arial" panose="020B0604020202020204" pitchFamily="34" charset="0"/>
              <a:buChar char="•"/>
            </a:pPr>
            <a:r>
              <a:rPr lang="en-US" dirty="0"/>
              <a:t>are in an education or training program that leads to a recognized postsecondary credential or employment; and</a:t>
            </a:r>
          </a:p>
          <a:p>
            <a:endParaRPr lang="en-US" dirty="0"/>
          </a:p>
          <a:p>
            <a:pPr marL="285750" indent="-285750">
              <a:buFont typeface="Arial" panose="020B0604020202020204" pitchFamily="34" charset="0"/>
              <a:buChar char="•"/>
            </a:pPr>
            <a:r>
              <a:rPr lang="en-US" dirty="0"/>
              <a:t>achieve documented progress in attaining academic, technical, occupational, or other forms of progress towards that credential or employment.</a:t>
            </a:r>
          </a:p>
        </p:txBody>
      </p:sp>
      <p:sp>
        <p:nvSpPr>
          <p:cNvPr id="3" name="Oval 2">
            <a:extLst>
              <a:ext uri="{FF2B5EF4-FFF2-40B4-BE49-F238E27FC236}">
                <a16:creationId xmlns:a16="http://schemas.microsoft.com/office/drawing/2014/main" id="{1DE15581-4312-4F25-88C2-3052A4488D60}"/>
              </a:ext>
            </a:extLst>
          </p:cNvPr>
          <p:cNvSpPr/>
          <p:nvPr/>
        </p:nvSpPr>
        <p:spPr>
          <a:xfrm>
            <a:off x="9670473" y="4488645"/>
            <a:ext cx="277091" cy="3235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pic>
        <p:nvPicPr>
          <p:cNvPr id="102" name="Audio 101">
            <a:hlinkClick r:id="" action="ppaction://media"/>
            <a:extLst>
              <a:ext uri="{FF2B5EF4-FFF2-40B4-BE49-F238E27FC236}">
                <a16:creationId xmlns:a16="http://schemas.microsoft.com/office/drawing/2014/main" id="{BBF6975E-6F33-4731-B134-BE6AA9DFA6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9281258"/>
      </p:ext>
    </p:extLst>
  </p:cSld>
  <p:clrMapOvr>
    <a:masterClrMapping/>
  </p:clrMapOvr>
  <mc:AlternateContent xmlns:mc="http://schemas.openxmlformats.org/markup-compatibility/2006" xmlns:p14="http://schemas.microsoft.com/office/powerpoint/2010/main">
    <mc:Choice Requires="p14">
      <p:transition spd="slow" p14:dur="3400" advTm="64901">
        <p14:reveal/>
      </p:transition>
    </mc:Choice>
    <mc:Fallback xmlns="">
      <p:transition spd="slow" advTm="64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B3D47B-FAB3-469F-A907-FCD9052379C1}"/>
              </a:ext>
            </a:extLst>
          </p:cNvPr>
          <p:cNvCxnSpPr>
            <a:cxnSpLocks/>
            <a:stCxn id="3" idx="0"/>
          </p:cNvCxnSpPr>
          <p:nvPr/>
        </p:nvCxnSpPr>
        <p:spPr>
          <a:xfrm flipV="1">
            <a:off x="5999020" y="4442691"/>
            <a:ext cx="955962" cy="26241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639507-3A4F-48BE-8952-E8AC637974EC}"/>
              </a:ext>
            </a:extLst>
          </p:cNvPr>
          <p:cNvCxnSpPr>
            <a:cxnSpLocks/>
          </p:cNvCxnSpPr>
          <p:nvPr/>
        </p:nvCxnSpPr>
        <p:spPr>
          <a:xfrm>
            <a:off x="6964219" y="4442691"/>
            <a:ext cx="946727" cy="26241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30</a:t>
            </a:fld>
            <a:endParaRPr lang="en-AU"/>
          </a:p>
        </p:txBody>
      </p:sp>
      <p:graphicFrame>
        <p:nvGraphicFramePr>
          <p:cNvPr id="2" name="Diagram 1">
            <a:extLst>
              <a:ext uri="{FF2B5EF4-FFF2-40B4-BE49-F238E27FC236}">
                <a16:creationId xmlns:a16="http://schemas.microsoft.com/office/drawing/2014/main" id="{153F1126-2700-4EF1-B895-41598F73F6A5}"/>
              </a:ext>
            </a:extLst>
          </p:cNvPr>
          <p:cNvGraphicFramePr/>
          <p:nvPr>
            <p:extLst>
              <p:ext uri="{D42A27DB-BD31-4B8C-83A1-F6EECF244321}">
                <p14:modId xmlns:p14="http://schemas.microsoft.com/office/powerpoint/2010/main" val="254939099"/>
              </p:ext>
            </p:extLst>
          </p:nvPr>
        </p:nvGraphicFramePr>
        <p:xfrm>
          <a:off x="3001817" y="1588857"/>
          <a:ext cx="5911273" cy="3353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2" descr="RI.gov: Rhode Island Government">
            <a:extLst>
              <a:ext uri="{FF2B5EF4-FFF2-40B4-BE49-F238E27FC236}">
                <a16:creationId xmlns:a16="http://schemas.microsoft.com/office/drawing/2014/main" id="{F5E4F24B-09F2-4B7F-8BE5-556294D35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50B964-982E-4C25-851F-670DED5C2DF5}"/>
              </a:ext>
            </a:extLst>
          </p:cNvPr>
          <p:cNvSpPr txBox="1"/>
          <p:nvPr/>
        </p:nvSpPr>
        <p:spPr>
          <a:xfrm>
            <a:off x="5116945" y="4705101"/>
            <a:ext cx="1764149" cy="778888"/>
          </a:xfrm>
          <a:prstGeom prst="rect">
            <a:avLst/>
          </a:prstGeom>
          <a:solidFill>
            <a:srgbClr val="656565">
              <a:lumMod val="60000"/>
              <a:lumOff val="40000"/>
            </a:srgbClr>
          </a:solidFill>
          <a:ln w="12700" cap="flat" cmpd="sng" algn="ctr">
            <a:solidFill>
              <a:srgbClr val="FFFFFF">
                <a:hueOff val="0"/>
                <a:satOff val="0"/>
                <a:lumOff val="0"/>
                <a:alphaOff val="0"/>
              </a:srgbClr>
            </a:solidFill>
            <a:prstDash val="solid"/>
            <a:miter lim="800000"/>
          </a:ln>
          <a:effectLst/>
        </p:spPr>
        <p:txBody>
          <a:bodyPr spcFirstLastPara="0" vert="horz" wrap="square" lIns="64770" tIns="64770" rIns="64770" bIns="64770" numCol="1" spcCol="1270" anchor="ctr" anchorCtr="0">
            <a:noAutofit/>
          </a:bodyPr>
          <a:lstStyle/>
          <a:p>
            <a:pPr algn="ctr"/>
            <a:r>
              <a:rPr lang="en-US" sz="1700" dirty="0">
                <a:solidFill>
                  <a:srgbClr val="FFFFFF"/>
                </a:solidFill>
                <a:latin typeface="Franklin Gothic Book"/>
              </a:rPr>
              <a:t>ABE / ESL Test Scores</a:t>
            </a:r>
          </a:p>
        </p:txBody>
      </p:sp>
      <p:sp>
        <p:nvSpPr>
          <p:cNvPr id="10" name="TextBox 9">
            <a:extLst>
              <a:ext uri="{FF2B5EF4-FFF2-40B4-BE49-F238E27FC236}">
                <a16:creationId xmlns:a16="http://schemas.microsoft.com/office/drawing/2014/main" id="{9782290A-46B0-4ED9-ACE4-8C5AD304A94E}"/>
              </a:ext>
            </a:extLst>
          </p:cNvPr>
          <p:cNvSpPr txBox="1"/>
          <p:nvPr/>
        </p:nvSpPr>
        <p:spPr>
          <a:xfrm>
            <a:off x="7047345" y="4707511"/>
            <a:ext cx="1782620" cy="778889"/>
          </a:xfrm>
          <a:prstGeom prst="rect">
            <a:avLst/>
          </a:prstGeom>
          <a:solidFill>
            <a:srgbClr val="283353">
              <a:lumMod val="60000"/>
              <a:lumOff val="40000"/>
            </a:srgbClr>
          </a:solidFill>
          <a:ln w="12700" cap="flat" cmpd="sng" algn="ctr">
            <a:solidFill>
              <a:srgbClr val="FFFFFF">
                <a:hueOff val="0"/>
                <a:satOff val="0"/>
                <a:lumOff val="0"/>
                <a:alphaOff val="0"/>
              </a:srgbClr>
            </a:solidFill>
            <a:prstDash val="solid"/>
            <a:miter lim="800000"/>
          </a:ln>
          <a:effectLst>
            <a:glow rad="228600">
              <a:srgbClr val="8FBAE4">
                <a:satMod val="175000"/>
                <a:alpha val="40000"/>
              </a:srgbClr>
            </a:glow>
          </a:effectLst>
        </p:spPr>
        <p:txBody>
          <a:bodyPr spcFirstLastPara="0" vert="horz" wrap="square" lIns="64770" tIns="64770" rIns="64770" bIns="64770" numCol="1" spcCol="1270" anchor="ctr" anchorCtr="0">
            <a:noAutofit/>
          </a:bodyPr>
          <a:lstStyle/>
          <a:p>
            <a:pPr algn="ctr"/>
            <a:r>
              <a:rPr lang="en-US" sz="1700" dirty="0">
                <a:solidFill>
                  <a:srgbClr val="FFFFFF"/>
                </a:solidFill>
                <a:latin typeface="Franklin Gothic Book"/>
              </a:rPr>
              <a:t>Entry into Post-Secondary Education</a:t>
            </a:r>
          </a:p>
        </p:txBody>
      </p:sp>
      <p:pic>
        <p:nvPicPr>
          <p:cNvPr id="19" name="Audio 18">
            <a:hlinkClick r:id="" action="ppaction://media"/>
            <a:extLst>
              <a:ext uri="{FF2B5EF4-FFF2-40B4-BE49-F238E27FC236}">
                <a16:creationId xmlns:a16="http://schemas.microsoft.com/office/drawing/2014/main" id="{23D55E59-3095-A100-0F2D-B34CA1DE615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8876603"/>
      </p:ext>
    </p:extLst>
  </p:cSld>
  <p:clrMapOvr>
    <a:masterClrMapping/>
  </p:clrMapOvr>
  <p:transition spd="slow" advTm="1519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31</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646331"/>
          </a:xfrm>
          <a:prstGeom prst="rect">
            <a:avLst/>
          </a:prstGeom>
          <a:noFill/>
        </p:spPr>
        <p:txBody>
          <a:bodyPr wrap="square">
            <a:spAutoFit/>
          </a:bodyPr>
          <a:lstStyle/>
          <a:p>
            <a:r>
              <a:rPr lang="en-US" b="1" dirty="0">
                <a:solidFill>
                  <a:schemeClr val="bg2">
                    <a:lumMod val="50000"/>
                  </a:schemeClr>
                </a:solidFill>
              </a:rPr>
              <a:t>Entering Educational Functioning Level (EFL) Gains (Entering Post-Secondary Education): </a:t>
            </a:r>
            <a:r>
              <a:rPr lang="en-US" dirty="0"/>
              <a:t>To record EFL Gains for </a:t>
            </a:r>
            <a:r>
              <a:rPr lang="en-US" dirty="0" err="1"/>
              <a:t>exiters</a:t>
            </a:r>
            <a:r>
              <a:rPr lang="en-US" dirty="0"/>
              <a:t> who received training/education services and enter Post-Secondary after exit:</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228671"/>
            <a:ext cx="4389823" cy="2862322"/>
          </a:xfrm>
          <a:prstGeom prst="rect">
            <a:avLst/>
          </a:prstGeom>
          <a:noFill/>
        </p:spPr>
        <p:txBody>
          <a:bodyPr wrap="square">
            <a:spAutoFit/>
          </a:bodyPr>
          <a:lstStyle/>
          <a:p>
            <a:r>
              <a:rPr lang="en-US" b="1" dirty="0"/>
              <a:t>Step 1:</a:t>
            </a:r>
          </a:p>
          <a:p>
            <a:r>
              <a:rPr lang="en-US" dirty="0"/>
              <a:t>In the WIOA Closure screen select “Not attending school, HS Graduate” in the “School Status at Exit” field. Be sure that you have proof of school status at exit in the customer file. </a:t>
            </a:r>
          </a:p>
          <a:p>
            <a:endParaRPr lang="en-US" dirty="0"/>
          </a:p>
          <a:p>
            <a:r>
              <a:rPr lang="en-US" dirty="0"/>
              <a:t>(NOTE: this field is not required for Adult/DW </a:t>
            </a:r>
            <a:r>
              <a:rPr lang="en-US" dirty="0" err="1"/>
              <a:t>exiters</a:t>
            </a:r>
            <a:r>
              <a:rPr lang="en-US" dirty="0"/>
              <a:t>, but must be entered to receive credit for the MSG.)</a:t>
            </a:r>
          </a:p>
        </p:txBody>
      </p:sp>
      <p:pic>
        <p:nvPicPr>
          <p:cNvPr id="14" name="Picture 13">
            <a:extLst>
              <a:ext uri="{FF2B5EF4-FFF2-40B4-BE49-F238E27FC236}">
                <a16:creationId xmlns:a16="http://schemas.microsoft.com/office/drawing/2014/main" id="{5D435469-712B-4246-80D4-85A3CDE29B5A}"/>
              </a:ext>
            </a:extLst>
          </p:cNvPr>
          <p:cNvPicPr>
            <a:picLocks noChangeAspect="1"/>
          </p:cNvPicPr>
          <p:nvPr/>
        </p:nvPicPr>
        <p:blipFill>
          <a:blip r:embed="rId6"/>
          <a:stretch>
            <a:fillRect/>
          </a:stretch>
        </p:blipFill>
        <p:spPr>
          <a:xfrm>
            <a:off x="6029120" y="2397757"/>
            <a:ext cx="4195535" cy="3123081"/>
          </a:xfrm>
          <a:prstGeom prst="rect">
            <a:avLst/>
          </a:prstGeom>
          <a:effectLst>
            <a:outerShdw blurRad="50800" dist="38100" dir="2700000" algn="tl" rotWithShape="0">
              <a:prstClr val="black">
                <a:alpha val="40000"/>
              </a:prstClr>
            </a:outerShdw>
          </a:effectLst>
        </p:spPr>
      </p:pic>
      <p:pic>
        <p:nvPicPr>
          <p:cNvPr id="13321" name="Audio 13320">
            <a:hlinkClick r:id="" action="ppaction://media"/>
            <a:extLst>
              <a:ext uri="{FF2B5EF4-FFF2-40B4-BE49-F238E27FC236}">
                <a16:creationId xmlns:a16="http://schemas.microsoft.com/office/drawing/2014/main" id="{048F12E0-A996-385A-7DFD-515DDC73375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9382160"/>
      </p:ext>
    </p:extLst>
  </p:cSld>
  <p:clrMapOvr>
    <a:masterClrMapping/>
  </p:clrMapOvr>
  <p:transition spd="slow" advTm="450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32</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646331"/>
          </a:xfrm>
          <a:prstGeom prst="rect">
            <a:avLst/>
          </a:prstGeom>
          <a:noFill/>
        </p:spPr>
        <p:txBody>
          <a:bodyPr wrap="square">
            <a:spAutoFit/>
          </a:bodyPr>
          <a:lstStyle/>
          <a:p>
            <a:r>
              <a:rPr lang="en-US" b="1" dirty="0">
                <a:solidFill>
                  <a:schemeClr val="bg2">
                    <a:lumMod val="50000"/>
                  </a:schemeClr>
                </a:solidFill>
              </a:rPr>
              <a:t>Entering Educational Functioning Level (EFL) Gains (Entering Post-Secondary Education): </a:t>
            </a:r>
            <a:r>
              <a:rPr lang="en-US" dirty="0"/>
              <a:t>To record EFL Gains for </a:t>
            </a:r>
            <a:r>
              <a:rPr lang="en-US" dirty="0" err="1"/>
              <a:t>exiters</a:t>
            </a:r>
            <a:r>
              <a:rPr lang="en-US" dirty="0"/>
              <a:t> who received training/education services and enter Post-Secondary after exit:</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59" y="2228671"/>
            <a:ext cx="4389823" cy="3416320"/>
          </a:xfrm>
          <a:prstGeom prst="rect">
            <a:avLst/>
          </a:prstGeom>
          <a:noFill/>
        </p:spPr>
        <p:txBody>
          <a:bodyPr wrap="square">
            <a:spAutoFit/>
          </a:bodyPr>
          <a:lstStyle/>
          <a:p>
            <a:r>
              <a:rPr lang="en-US" b="1" dirty="0"/>
              <a:t>Step 2:</a:t>
            </a:r>
          </a:p>
          <a:p>
            <a:r>
              <a:rPr lang="en-US" dirty="0"/>
              <a:t>When creating a quarterly follow-up record, set the “Placement in Quarter” field to “Post-secondary Education”, indicate the date of placement in post-secondary, and indicate the documentation used to verify post-secondary enrollment. </a:t>
            </a:r>
          </a:p>
          <a:p>
            <a:endParaRPr lang="en-US" dirty="0"/>
          </a:p>
          <a:p>
            <a:r>
              <a:rPr lang="en-US" dirty="0"/>
              <a:t>(NOTE: The post-secondary placement must occur during the same program year as the qualifying training/education service to count as a MSG)</a:t>
            </a:r>
          </a:p>
        </p:txBody>
      </p:sp>
      <p:pic>
        <p:nvPicPr>
          <p:cNvPr id="3" name="Picture 2">
            <a:extLst>
              <a:ext uri="{FF2B5EF4-FFF2-40B4-BE49-F238E27FC236}">
                <a16:creationId xmlns:a16="http://schemas.microsoft.com/office/drawing/2014/main" id="{BDE46EE6-A971-46AF-8CC0-EEABD8D20FD4}"/>
              </a:ext>
            </a:extLst>
          </p:cNvPr>
          <p:cNvPicPr>
            <a:picLocks noChangeAspect="1"/>
          </p:cNvPicPr>
          <p:nvPr/>
        </p:nvPicPr>
        <p:blipFill>
          <a:blip r:embed="rId6"/>
          <a:stretch>
            <a:fillRect/>
          </a:stretch>
        </p:blipFill>
        <p:spPr>
          <a:xfrm>
            <a:off x="4821382" y="2268300"/>
            <a:ext cx="6807204" cy="174470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72971CB-A1CE-430E-81FA-C8A8E2E95312}"/>
              </a:ext>
            </a:extLst>
          </p:cNvPr>
          <p:cNvPicPr>
            <a:picLocks noChangeAspect="1"/>
          </p:cNvPicPr>
          <p:nvPr/>
        </p:nvPicPr>
        <p:blipFill>
          <a:blip r:embed="rId7"/>
          <a:stretch>
            <a:fillRect/>
          </a:stretch>
        </p:blipFill>
        <p:spPr>
          <a:xfrm>
            <a:off x="6095999" y="4152945"/>
            <a:ext cx="4658578" cy="2436246"/>
          </a:xfrm>
          <a:prstGeom prst="rect">
            <a:avLst/>
          </a:prstGeom>
          <a:effectLst>
            <a:outerShdw blurRad="50800" dist="38100" dir="2700000" algn="tl" rotWithShape="0">
              <a:prstClr val="black">
                <a:alpha val="40000"/>
              </a:prstClr>
            </a:outerShdw>
          </a:effectLst>
        </p:spPr>
      </p:pic>
      <p:pic>
        <p:nvPicPr>
          <p:cNvPr id="13323" name="Audio 13322">
            <a:hlinkClick r:id="" action="ppaction://media"/>
            <a:extLst>
              <a:ext uri="{FF2B5EF4-FFF2-40B4-BE49-F238E27FC236}">
                <a16:creationId xmlns:a16="http://schemas.microsoft.com/office/drawing/2014/main" id="{7D80FE9C-8CD4-D27B-CB91-FB1B4B5AB51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210108"/>
      </p:ext>
    </p:extLst>
  </p:cSld>
  <p:clrMapOvr>
    <a:masterClrMapping/>
  </p:clrMapOvr>
  <p:transition spd="slow" advTm="3511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2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33</a:t>
            </a:fld>
            <a:endParaRPr lang="en-AU"/>
          </a:p>
        </p:txBody>
      </p:sp>
      <p:graphicFrame>
        <p:nvGraphicFramePr>
          <p:cNvPr id="2" name="Diagram 1">
            <a:extLst>
              <a:ext uri="{FF2B5EF4-FFF2-40B4-BE49-F238E27FC236}">
                <a16:creationId xmlns:a16="http://schemas.microsoft.com/office/drawing/2014/main" id="{153F1126-2700-4EF1-B895-41598F73F6A5}"/>
              </a:ext>
            </a:extLst>
          </p:cNvPr>
          <p:cNvGraphicFramePr/>
          <p:nvPr>
            <p:extLst>
              <p:ext uri="{D42A27DB-BD31-4B8C-83A1-F6EECF244321}">
                <p14:modId xmlns:p14="http://schemas.microsoft.com/office/powerpoint/2010/main" val="2022225181"/>
              </p:ext>
            </p:extLst>
          </p:nvPr>
        </p:nvGraphicFramePr>
        <p:xfrm>
          <a:off x="3001817" y="1588857"/>
          <a:ext cx="5911273" cy="3353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2" descr="RI.gov: Rhode Island Government">
            <a:extLst>
              <a:ext uri="{FF2B5EF4-FFF2-40B4-BE49-F238E27FC236}">
                <a16:creationId xmlns:a16="http://schemas.microsoft.com/office/drawing/2014/main" id="{F5E4F24B-09F2-4B7F-8BE5-556294D35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hlinkClick r:id="" action="ppaction://media"/>
            <a:extLst>
              <a:ext uri="{FF2B5EF4-FFF2-40B4-BE49-F238E27FC236}">
                <a16:creationId xmlns:a16="http://schemas.microsoft.com/office/drawing/2014/main" id="{D0308094-BD87-CD8C-4C46-08A47C7A3D1D}"/>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9480326"/>
      </p:ext>
    </p:extLst>
  </p:cSld>
  <p:clrMapOvr>
    <a:masterClrMapping/>
  </p:clrMapOvr>
  <mc:AlternateContent xmlns:mc="http://schemas.openxmlformats.org/markup-compatibility/2006" xmlns:p14="http://schemas.microsoft.com/office/powerpoint/2010/main">
    <mc:Choice Requires="p14">
      <p:transition spd="med" p14:dur="700" advTm="17890">
        <p:fade/>
      </p:transition>
    </mc:Choice>
    <mc:Fallback xmlns="">
      <p:transition spd="med" advTm="17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34</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60" y="1381999"/>
            <a:ext cx="10153314" cy="646331"/>
          </a:xfrm>
          <a:prstGeom prst="rect">
            <a:avLst/>
          </a:prstGeom>
          <a:noFill/>
        </p:spPr>
        <p:txBody>
          <a:bodyPr wrap="square">
            <a:spAutoFit/>
          </a:bodyPr>
          <a:lstStyle/>
          <a:p>
            <a:r>
              <a:rPr lang="en-US" b="1" dirty="0">
                <a:solidFill>
                  <a:schemeClr val="bg2">
                    <a:lumMod val="50000"/>
                  </a:schemeClr>
                </a:solidFill>
              </a:rPr>
              <a:t>Recording </a:t>
            </a:r>
            <a:r>
              <a:rPr lang="en-US" b="1" u="sng" dirty="0">
                <a:solidFill>
                  <a:schemeClr val="bg2">
                    <a:lumMod val="50000"/>
                  </a:schemeClr>
                </a:solidFill>
              </a:rPr>
              <a:t>non-EFL</a:t>
            </a:r>
            <a:r>
              <a:rPr lang="en-US" b="1" dirty="0">
                <a:solidFill>
                  <a:schemeClr val="bg2">
                    <a:lumMod val="50000"/>
                  </a:schemeClr>
                </a:solidFill>
              </a:rPr>
              <a:t> Skills Gains: </a:t>
            </a:r>
            <a:r>
              <a:rPr lang="en-US" dirty="0"/>
              <a:t>All measurable skills gains other than EFL gains, are recorded in </a:t>
            </a:r>
          </a:p>
          <a:p>
            <a:r>
              <a:rPr lang="en-US" dirty="0"/>
              <a:t>Staff Profile &gt; Case Management Profile &gt; Programs &gt; WIOA Measurable Skills Gains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60" y="2228671"/>
            <a:ext cx="5221096" cy="923330"/>
          </a:xfrm>
          <a:prstGeom prst="rect">
            <a:avLst/>
          </a:prstGeom>
          <a:noFill/>
        </p:spPr>
        <p:txBody>
          <a:bodyPr wrap="square">
            <a:spAutoFit/>
          </a:bodyPr>
          <a:lstStyle/>
          <a:p>
            <a:r>
              <a:rPr lang="en-US" b="1" dirty="0"/>
              <a:t>Step 1:</a:t>
            </a:r>
          </a:p>
          <a:p>
            <a:r>
              <a:rPr lang="en-US" dirty="0"/>
              <a:t>Click on the Measurable Skills Gains bar to expand it and then click on “Create Measurable Skills Gain”.</a:t>
            </a:r>
          </a:p>
        </p:txBody>
      </p:sp>
      <p:pic>
        <p:nvPicPr>
          <p:cNvPr id="14338" name="Picture 2">
            <a:extLst>
              <a:ext uri="{FF2B5EF4-FFF2-40B4-BE49-F238E27FC236}">
                <a16:creationId xmlns:a16="http://schemas.microsoft.com/office/drawing/2014/main" id="{B5257519-1230-4E0B-BA36-B915B2579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398" y="3552682"/>
            <a:ext cx="8074360" cy="11771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12434EB-F023-B574-414D-765EBFDF337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0832246"/>
      </p:ext>
    </p:extLst>
  </p:cSld>
  <p:clrMapOvr>
    <a:masterClrMapping/>
  </p:clrMapOvr>
  <p:transition spd="slow" advTm="1352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35</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646331"/>
          </a:xfrm>
          <a:prstGeom prst="rect">
            <a:avLst/>
          </a:prstGeom>
          <a:noFill/>
        </p:spPr>
        <p:txBody>
          <a:bodyPr wrap="square">
            <a:spAutoFit/>
          </a:bodyPr>
          <a:lstStyle/>
          <a:p>
            <a:r>
              <a:rPr lang="en-US" b="1" dirty="0">
                <a:solidFill>
                  <a:schemeClr val="bg2">
                    <a:lumMod val="50000"/>
                  </a:schemeClr>
                </a:solidFill>
              </a:rPr>
              <a:t>Recording non-EFL Skills Gains: </a:t>
            </a:r>
            <a:r>
              <a:rPr lang="en-US" dirty="0"/>
              <a:t>All measurable skills gains other than EFL gains, are recorded in </a:t>
            </a:r>
          </a:p>
          <a:p>
            <a:r>
              <a:rPr lang="en-US" dirty="0"/>
              <a:t>Staff Profile &gt; Case Management Profile &gt; Programs &gt; WIOA Measurable Skills Gains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60" y="2228671"/>
            <a:ext cx="5221096" cy="923330"/>
          </a:xfrm>
          <a:prstGeom prst="rect">
            <a:avLst/>
          </a:prstGeom>
          <a:noFill/>
        </p:spPr>
        <p:txBody>
          <a:bodyPr wrap="square">
            <a:spAutoFit/>
          </a:bodyPr>
          <a:lstStyle/>
          <a:p>
            <a:r>
              <a:rPr lang="en-US" b="1" dirty="0"/>
              <a:t>Step 2:</a:t>
            </a:r>
          </a:p>
          <a:p>
            <a:r>
              <a:rPr lang="en-US" dirty="0"/>
              <a:t>In the “General Information” section, select or confirm the LWDB and Office/Provider. </a:t>
            </a:r>
          </a:p>
        </p:txBody>
      </p:sp>
      <p:pic>
        <p:nvPicPr>
          <p:cNvPr id="16386" name="Picture 2">
            <a:extLst>
              <a:ext uri="{FF2B5EF4-FFF2-40B4-BE49-F238E27FC236}">
                <a16:creationId xmlns:a16="http://schemas.microsoft.com/office/drawing/2014/main" id="{837B25C1-F8CA-4299-BA41-3A35E7D02F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481" y="3087346"/>
            <a:ext cx="6353817" cy="28867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5BDA884B-1811-C549-7061-4397EAA9A41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1007413"/>
      </p:ext>
    </p:extLst>
  </p:cSld>
  <p:clrMapOvr>
    <a:masterClrMapping/>
  </p:clrMapOvr>
  <p:transition spd="slow" advTm="155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36</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646331"/>
          </a:xfrm>
          <a:prstGeom prst="rect">
            <a:avLst/>
          </a:prstGeom>
          <a:noFill/>
        </p:spPr>
        <p:txBody>
          <a:bodyPr wrap="square">
            <a:spAutoFit/>
          </a:bodyPr>
          <a:lstStyle/>
          <a:p>
            <a:r>
              <a:rPr lang="en-US" b="1" dirty="0">
                <a:solidFill>
                  <a:schemeClr val="bg2">
                    <a:lumMod val="50000"/>
                  </a:schemeClr>
                </a:solidFill>
              </a:rPr>
              <a:t>Recording non-EFL Skills Gains: </a:t>
            </a:r>
            <a:r>
              <a:rPr lang="en-US" dirty="0"/>
              <a:t>All measurable skills gains other than EFL gains, are recorded in </a:t>
            </a:r>
          </a:p>
          <a:p>
            <a:r>
              <a:rPr lang="en-US" dirty="0"/>
              <a:t>Staff Profile &gt; Case Management Profile &gt; Programs &gt; WIOA Measurable Skills Gains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60" y="2228671"/>
            <a:ext cx="5221096" cy="1200329"/>
          </a:xfrm>
          <a:prstGeom prst="rect">
            <a:avLst/>
          </a:prstGeom>
          <a:noFill/>
        </p:spPr>
        <p:txBody>
          <a:bodyPr wrap="square">
            <a:spAutoFit/>
          </a:bodyPr>
          <a:lstStyle/>
          <a:p>
            <a:r>
              <a:rPr lang="en-US" b="1" dirty="0"/>
              <a:t>Step 3:</a:t>
            </a:r>
          </a:p>
          <a:p>
            <a:r>
              <a:rPr lang="en-US" dirty="0"/>
              <a:t>In the Skill Attainment Information, select the applicable Skill Type based on the descriptions and requirements outlined above.</a:t>
            </a:r>
          </a:p>
        </p:txBody>
      </p:sp>
      <p:pic>
        <p:nvPicPr>
          <p:cNvPr id="17410" name="Picture 2">
            <a:extLst>
              <a:ext uri="{FF2B5EF4-FFF2-40B4-BE49-F238E27FC236}">
                <a16:creationId xmlns:a16="http://schemas.microsoft.com/office/drawing/2014/main" id="{CA39AED0-AD63-4CCF-9F58-3E3C4E9EC7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673"/>
          <a:stretch/>
        </p:blipFill>
        <p:spPr bwMode="auto">
          <a:xfrm>
            <a:off x="5652656" y="2402082"/>
            <a:ext cx="6029469" cy="37455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444FD19A-6161-1279-987A-76E0B739E17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2166826"/>
      </p:ext>
    </p:extLst>
  </p:cSld>
  <p:clrMapOvr>
    <a:masterClrMapping/>
  </p:clrMapOvr>
  <p:transition spd="slow" advTm="1625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37</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646331"/>
          </a:xfrm>
          <a:prstGeom prst="rect">
            <a:avLst/>
          </a:prstGeom>
          <a:noFill/>
        </p:spPr>
        <p:txBody>
          <a:bodyPr wrap="square">
            <a:spAutoFit/>
          </a:bodyPr>
          <a:lstStyle/>
          <a:p>
            <a:r>
              <a:rPr lang="en-US" b="1" dirty="0">
                <a:solidFill>
                  <a:schemeClr val="bg2">
                    <a:lumMod val="50000"/>
                  </a:schemeClr>
                </a:solidFill>
              </a:rPr>
              <a:t>Recording non-EFL Skills Gains: </a:t>
            </a:r>
            <a:r>
              <a:rPr lang="en-US" dirty="0"/>
              <a:t>All measurable skills gains other than EFL gains, are recorded in </a:t>
            </a:r>
          </a:p>
          <a:p>
            <a:r>
              <a:rPr lang="en-US" dirty="0"/>
              <a:t>Staff Profile &gt; Case Management Profile &gt; Programs &gt; WIOA Measurable Skills Gains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60" y="2228671"/>
            <a:ext cx="5221096" cy="923330"/>
          </a:xfrm>
          <a:prstGeom prst="rect">
            <a:avLst/>
          </a:prstGeom>
          <a:noFill/>
        </p:spPr>
        <p:txBody>
          <a:bodyPr wrap="square">
            <a:spAutoFit/>
          </a:bodyPr>
          <a:lstStyle/>
          <a:p>
            <a:r>
              <a:rPr lang="en-US" b="1" dirty="0"/>
              <a:t>Step 4:</a:t>
            </a:r>
          </a:p>
          <a:p>
            <a:r>
              <a:rPr lang="en-US" dirty="0"/>
              <a:t>Add the date the Skill Gain was attained in the “Date Skill Attained” box.</a:t>
            </a:r>
          </a:p>
        </p:txBody>
      </p:sp>
      <p:pic>
        <p:nvPicPr>
          <p:cNvPr id="18434" name="Picture 2">
            <a:extLst>
              <a:ext uri="{FF2B5EF4-FFF2-40B4-BE49-F238E27FC236}">
                <a16:creationId xmlns:a16="http://schemas.microsoft.com/office/drawing/2014/main" id="{A9978D3C-373C-4FA6-A995-DE3F631297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2474" y="3152001"/>
            <a:ext cx="7181854" cy="2307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Audio 19">
            <a:hlinkClick r:id="" action="ppaction://media"/>
            <a:extLst>
              <a:ext uri="{FF2B5EF4-FFF2-40B4-BE49-F238E27FC236}">
                <a16:creationId xmlns:a16="http://schemas.microsoft.com/office/drawing/2014/main" id="{58B701DC-7706-A4D0-2A23-CA34D9CE980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124639"/>
      </p:ext>
    </p:extLst>
  </p:cSld>
  <p:clrMapOvr>
    <a:masterClrMapping/>
  </p:clrMapOvr>
  <p:transition spd="slow" advTm="129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38</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646331"/>
          </a:xfrm>
          <a:prstGeom prst="rect">
            <a:avLst/>
          </a:prstGeom>
          <a:noFill/>
        </p:spPr>
        <p:txBody>
          <a:bodyPr wrap="square">
            <a:spAutoFit/>
          </a:bodyPr>
          <a:lstStyle/>
          <a:p>
            <a:r>
              <a:rPr lang="en-US" b="1" dirty="0">
                <a:solidFill>
                  <a:schemeClr val="bg2">
                    <a:lumMod val="50000"/>
                  </a:schemeClr>
                </a:solidFill>
              </a:rPr>
              <a:t>Recording non-EFL Skills Gains: </a:t>
            </a:r>
            <a:r>
              <a:rPr lang="en-US" dirty="0"/>
              <a:t>All measurable skills gains other than EFL gains, are recorded in </a:t>
            </a:r>
          </a:p>
          <a:p>
            <a:r>
              <a:rPr lang="en-US" dirty="0"/>
              <a:t>Staff Profile &gt; Case Management Profile &gt; Programs &gt; WIOA Measurable Skills Gains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60" y="2228671"/>
            <a:ext cx="5221096" cy="1754326"/>
          </a:xfrm>
          <a:prstGeom prst="rect">
            <a:avLst/>
          </a:prstGeom>
          <a:noFill/>
        </p:spPr>
        <p:txBody>
          <a:bodyPr wrap="square">
            <a:spAutoFit/>
          </a:bodyPr>
          <a:lstStyle/>
          <a:p>
            <a:r>
              <a:rPr lang="en-US" b="1" dirty="0"/>
              <a:t>Step 5:</a:t>
            </a:r>
          </a:p>
          <a:p>
            <a:r>
              <a:rPr lang="en-US" dirty="0"/>
              <a:t>Select the “Type of Achievement” (see prior slide).  Note that the Type of Achievement selections will vary depending on which Skill Type was selected in Step 2. The following table shows which Type of Achievements go with which Skill Types.</a:t>
            </a:r>
          </a:p>
        </p:txBody>
      </p:sp>
      <p:pic>
        <p:nvPicPr>
          <p:cNvPr id="19458" name="Picture 2">
            <a:extLst>
              <a:ext uri="{FF2B5EF4-FFF2-40B4-BE49-F238E27FC236}">
                <a16:creationId xmlns:a16="http://schemas.microsoft.com/office/drawing/2014/main" id="{55F1CABD-523D-4E1A-AABD-C30262593B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216" y="2349407"/>
            <a:ext cx="5815511" cy="4073181"/>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7E227893-2899-BFC1-7986-0BD90CC1F8D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5741085"/>
      </p:ext>
    </p:extLst>
  </p:cSld>
  <p:clrMapOvr>
    <a:masterClrMapping/>
  </p:clrMapOvr>
  <p:transition spd="slow" advTm="2459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34960"/>
            <a:ext cx="11762995" cy="701731"/>
          </a:xfrm>
        </p:spPr>
        <p:txBody>
          <a:bodyPr>
            <a:noAutofit/>
          </a:bodyPr>
          <a:lstStyle/>
          <a:p>
            <a:r>
              <a:rPr lang="en-US" sz="3400" dirty="0"/>
              <a:t>Recording Measurable Skill Gains in </a:t>
            </a:r>
            <a:r>
              <a:rPr lang="en-US" sz="3400" dirty="0" err="1"/>
              <a:t>EmployRI</a:t>
            </a:r>
            <a:endParaRPr lang="en-US" sz="3400" dirty="0"/>
          </a:p>
        </p:txBody>
      </p:sp>
      <p:sp>
        <p:nvSpPr>
          <p:cNvPr id="5" name="Slide Number Placeholder 4"/>
          <p:cNvSpPr>
            <a:spLocks noGrp="1"/>
          </p:cNvSpPr>
          <p:nvPr>
            <p:ph type="sldNum" sz="quarter" idx="12"/>
          </p:nvPr>
        </p:nvSpPr>
        <p:spPr/>
        <p:txBody>
          <a:bodyPr/>
          <a:lstStyle/>
          <a:p>
            <a:fld id="{6E703E80-4FFA-42A9-8BBA-010418AC965F}" type="slidenum">
              <a:rPr lang="en-AU" smtClean="0"/>
              <a:pPr/>
              <a:t>39</a:t>
            </a:fld>
            <a:endParaRPr lang="en-AU"/>
          </a:p>
        </p:txBody>
      </p:sp>
      <p:pic>
        <p:nvPicPr>
          <p:cNvPr id="13314" name="Picture 2" descr="RI.gov: Rhode Island Government">
            <a:extLst>
              <a:ext uri="{FF2B5EF4-FFF2-40B4-BE49-F238E27FC236}">
                <a16:creationId xmlns:a16="http://schemas.microsoft.com/office/drawing/2014/main" id="{0E7EF5DD-7C2A-40CE-926D-4FC834C90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156" y="391354"/>
            <a:ext cx="3409426" cy="10906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14C77F-5E58-4452-9897-E944C1EE6749}"/>
              </a:ext>
            </a:extLst>
          </p:cNvPr>
          <p:cNvSpPr txBox="1"/>
          <p:nvPr/>
        </p:nvSpPr>
        <p:spPr>
          <a:xfrm>
            <a:off x="431559" y="1482027"/>
            <a:ext cx="10153314" cy="646331"/>
          </a:xfrm>
          <a:prstGeom prst="rect">
            <a:avLst/>
          </a:prstGeom>
          <a:noFill/>
        </p:spPr>
        <p:txBody>
          <a:bodyPr wrap="square">
            <a:spAutoFit/>
          </a:bodyPr>
          <a:lstStyle/>
          <a:p>
            <a:r>
              <a:rPr lang="en-US" b="1" dirty="0">
                <a:solidFill>
                  <a:schemeClr val="bg2">
                    <a:lumMod val="50000"/>
                  </a:schemeClr>
                </a:solidFill>
              </a:rPr>
              <a:t>Recording non-EFL Skills Gains: </a:t>
            </a:r>
            <a:r>
              <a:rPr lang="en-US" dirty="0"/>
              <a:t>All measurable skills gains other than EFL gains, are recorded in </a:t>
            </a:r>
          </a:p>
          <a:p>
            <a:r>
              <a:rPr lang="en-US" dirty="0"/>
              <a:t>Staff Profile &gt; Case Management Profile &gt; Programs &gt; WIOA Measurable Skills Gains bar. </a:t>
            </a:r>
          </a:p>
        </p:txBody>
      </p:sp>
      <p:sp>
        <p:nvSpPr>
          <p:cNvPr id="13" name="TextBox 12">
            <a:extLst>
              <a:ext uri="{FF2B5EF4-FFF2-40B4-BE49-F238E27FC236}">
                <a16:creationId xmlns:a16="http://schemas.microsoft.com/office/drawing/2014/main" id="{E372F14C-91C0-40E3-8243-76D626A885CB}"/>
              </a:ext>
            </a:extLst>
          </p:cNvPr>
          <p:cNvSpPr txBox="1"/>
          <p:nvPr/>
        </p:nvSpPr>
        <p:spPr>
          <a:xfrm>
            <a:off x="431560" y="2228671"/>
            <a:ext cx="4833167" cy="1754326"/>
          </a:xfrm>
          <a:prstGeom prst="rect">
            <a:avLst/>
          </a:prstGeom>
          <a:noFill/>
        </p:spPr>
        <p:txBody>
          <a:bodyPr wrap="square">
            <a:spAutoFit/>
          </a:bodyPr>
          <a:lstStyle/>
          <a:p>
            <a:r>
              <a:rPr lang="en-US" b="1" dirty="0"/>
              <a:t>Step 6:</a:t>
            </a:r>
          </a:p>
          <a:p>
            <a:r>
              <a:rPr lang="en-US" dirty="0"/>
              <a:t>Click on “Verify” and select “Other Applicable Documentation, (specify).  Type in the documentation used to verify the skills gain in the box. Then click on Upload or Scan and save a copy of the documentation. </a:t>
            </a:r>
          </a:p>
        </p:txBody>
      </p:sp>
      <p:pic>
        <p:nvPicPr>
          <p:cNvPr id="20482" name="Picture 2">
            <a:extLst>
              <a:ext uri="{FF2B5EF4-FFF2-40B4-BE49-F238E27FC236}">
                <a16:creationId xmlns:a16="http://schemas.microsoft.com/office/drawing/2014/main" id="{900703DD-D8BF-4E91-9CEA-80A5AA5712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216" y="2635478"/>
            <a:ext cx="5846647" cy="29668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3CCFB003-452F-F41E-8443-09F90C740DD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2953739"/>
      </p:ext>
    </p:extLst>
  </p:cSld>
  <p:clrMapOvr>
    <a:masterClrMapping/>
  </p:clrMapOvr>
  <p:transition spd="slow" advTm="2795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66FA-5CCC-4510-963E-89A5E1A01665}"/>
              </a:ext>
            </a:extLst>
          </p:cNvPr>
          <p:cNvSpPr>
            <a:spLocks noGrp="1"/>
          </p:cNvSpPr>
          <p:nvPr>
            <p:ph type="title"/>
          </p:nvPr>
        </p:nvSpPr>
        <p:spPr>
          <a:xfrm>
            <a:off x="3028645" y="1611357"/>
            <a:ext cx="6134703" cy="1311128"/>
          </a:xfrm>
        </p:spPr>
        <p:txBody>
          <a:bodyPr>
            <a:normAutofit/>
          </a:bodyPr>
          <a:lstStyle/>
          <a:p>
            <a:r>
              <a:rPr lang="en-US" dirty="0"/>
              <a:t>Who is included in Measurable Skill Gain?</a:t>
            </a:r>
          </a:p>
        </p:txBody>
      </p:sp>
      <p:pic>
        <p:nvPicPr>
          <p:cNvPr id="61" name="Audio 60">
            <a:hlinkClick r:id="" action="ppaction://media"/>
            <a:extLst>
              <a:ext uri="{FF2B5EF4-FFF2-40B4-BE49-F238E27FC236}">
                <a16:creationId xmlns:a16="http://schemas.microsoft.com/office/drawing/2014/main" id="{68457FC1-7DE2-9783-E78B-EFB729C7F0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6789471"/>
      </p:ext>
    </p:extLst>
  </p:cSld>
  <p:clrMapOvr>
    <a:masterClrMapping/>
  </p:clrMapOvr>
  <mc:AlternateContent xmlns:mc="http://schemas.openxmlformats.org/markup-compatibility/2006" xmlns:p14="http://schemas.microsoft.com/office/powerpoint/2010/main">
    <mc:Choice Requires="p14">
      <p:transition spd="slow" p14:dur="2000" advTm="7870"/>
    </mc:Choice>
    <mc:Fallback xmlns="">
      <p:transition spd="slow" advTm="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429005" y="384368"/>
            <a:ext cx="11762995" cy="701731"/>
          </a:xfrm>
        </p:spPr>
        <p:txBody>
          <a:bodyPr>
            <a:noAutofit/>
          </a:bodyPr>
          <a:lstStyle/>
          <a:p>
            <a:r>
              <a:rPr lang="en-US" sz="3400" dirty="0"/>
              <a:t>Office of Planning, Integrity and Compliance (OPIC)</a:t>
            </a:r>
          </a:p>
        </p:txBody>
      </p:sp>
      <p:sp>
        <p:nvSpPr>
          <p:cNvPr id="5" name="Slide Number Placeholder 4"/>
          <p:cNvSpPr>
            <a:spLocks noGrp="1"/>
          </p:cNvSpPr>
          <p:nvPr>
            <p:ph type="sldNum" sz="quarter" idx="12"/>
          </p:nvPr>
        </p:nvSpPr>
        <p:spPr/>
        <p:txBody>
          <a:bodyPr/>
          <a:lstStyle/>
          <a:p>
            <a:fld id="{6E703E80-4FFA-42A9-8BBA-010418AC965F}" type="slidenum">
              <a:rPr lang="en-AU" smtClean="0"/>
              <a:pPr/>
              <a:t>40</a:t>
            </a:fld>
            <a:endParaRPr lang="en-AU"/>
          </a:p>
        </p:txBody>
      </p:sp>
      <p:sp>
        <p:nvSpPr>
          <p:cNvPr id="10" name="TextBox 9">
            <a:extLst>
              <a:ext uri="{FF2B5EF4-FFF2-40B4-BE49-F238E27FC236}">
                <a16:creationId xmlns:a16="http://schemas.microsoft.com/office/drawing/2014/main" id="{BB407F7A-D9DD-4A44-ADD9-212FDAF924E5}"/>
              </a:ext>
            </a:extLst>
          </p:cNvPr>
          <p:cNvSpPr txBox="1"/>
          <p:nvPr/>
        </p:nvSpPr>
        <p:spPr>
          <a:xfrm>
            <a:off x="429005" y="1234016"/>
            <a:ext cx="9960634" cy="3970318"/>
          </a:xfrm>
          <a:prstGeom prst="rect">
            <a:avLst/>
          </a:prstGeom>
          <a:noFill/>
        </p:spPr>
        <p:txBody>
          <a:bodyPr wrap="square">
            <a:spAutoFit/>
          </a:bodyPr>
          <a:lstStyle/>
          <a:p>
            <a:r>
              <a:rPr lang="en-US" dirty="0"/>
              <a:t>We thank you for reviewing the second of a continuing series of technical assistance presentations by the Office of Planning, Integrity and Compliance. </a:t>
            </a:r>
          </a:p>
          <a:p>
            <a:endParaRPr lang="en-US" dirty="0"/>
          </a:p>
          <a:p>
            <a:r>
              <a:rPr lang="en-US" dirty="0"/>
              <a:t>The Office of Planning, Integrity and Compliance (also known as OPIC)  is a newly constituted office that has absorbed a number of key functions related to the administration and oversight of the WIOA law. </a:t>
            </a:r>
          </a:p>
          <a:p>
            <a:endParaRPr lang="en-US" dirty="0"/>
          </a:p>
          <a:p>
            <a:r>
              <a:rPr lang="en-US" dirty="0"/>
              <a:t>Part of our focus will be to provide regular technical assistance and knowledge building opportunities to provide a more holistic understanding of the law, its regulations, and its requirements.</a:t>
            </a:r>
          </a:p>
          <a:p>
            <a:pPr marL="285750" indent="-285750">
              <a:buFont typeface="Arial" panose="020B0604020202020204" pitchFamily="34" charset="0"/>
              <a:buChar char="•"/>
            </a:pPr>
            <a:endParaRPr lang="en-US" dirty="0"/>
          </a:p>
          <a:p>
            <a:r>
              <a:rPr lang="en-US" dirty="0"/>
              <a:t>For more information and/or to access to OPIC’s technical assistance training presentations please refer to OPIC’s website below. </a:t>
            </a:r>
          </a:p>
          <a:p>
            <a:endParaRPr lang="en-US" dirty="0"/>
          </a:p>
          <a:p>
            <a:r>
              <a:rPr lang="en-US" dirty="0"/>
              <a:t> </a:t>
            </a:r>
            <a:r>
              <a:rPr lang="en-US" dirty="0">
                <a:hlinkClick r:id="rId5"/>
              </a:rPr>
              <a:t>https://dlt.ri.gov/about-us/office-planning-integrity-and-compliance</a:t>
            </a:r>
            <a:r>
              <a:rPr lang="en-US" dirty="0"/>
              <a:t>    </a:t>
            </a:r>
          </a:p>
        </p:txBody>
      </p:sp>
      <p:pic>
        <p:nvPicPr>
          <p:cNvPr id="2" name="Picture 1">
            <a:extLst>
              <a:ext uri="{FF2B5EF4-FFF2-40B4-BE49-F238E27FC236}">
                <a16:creationId xmlns:a16="http://schemas.microsoft.com/office/drawing/2014/main" id="{CE2DC754-7871-6D5E-2C3D-496CFB52B245}"/>
              </a:ext>
            </a:extLst>
          </p:cNvPr>
          <p:cNvPicPr>
            <a:picLocks noChangeAspect="1"/>
          </p:cNvPicPr>
          <p:nvPr/>
        </p:nvPicPr>
        <p:blipFill>
          <a:blip r:embed="rId6"/>
          <a:stretch>
            <a:fillRect/>
          </a:stretch>
        </p:blipFill>
        <p:spPr>
          <a:xfrm>
            <a:off x="7288305" y="4363898"/>
            <a:ext cx="3482789" cy="2158502"/>
          </a:xfrm>
          <a:prstGeom prst="rect">
            <a:avLst/>
          </a:prstGeom>
        </p:spPr>
      </p:pic>
      <p:pic>
        <p:nvPicPr>
          <p:cNvPr id="8" name="Audio 7">
            <a:hlinkClick r:id="" action="ppaction://media"/>
            <a:extLst>
              <a:ext uri="{FF2B5EF4-FFF2-40B4-BE49-F238E27FC236}">
                <a16:creationId xmlns:a16="http://schemas.microsoft.com/office/drawing/2014/main" id="{439777F2-B23B-8F8B-FFB8-E59E1640E65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4764105"/>
      </p:ext>
    </p:extLst>
  </p:cSld>
  <p:clrMapOvr>
    <a:masterClrMapping/>
  </p:clrMapOvr>
  <mc:AlternateContent xmlns:mc="http://schemas.openxmlformats.org/markup-compatibility/2006" xmlns:p14="http://schemas.microsoft.com/office/powerpoint/2010/main">
    <mc:Choice Requires="p14">
      <p:transition spd="slow" p14:dur="800" advTm="52276">
        <p:circle/>
      </p:transition>
    </mc:Choice>
    <mc:Fallback xmlns="">
      <p:transition spd="slow" advTm="5227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and holding a pen&#10;&#10;Description automatically generated with medium confidence">
            <a:extLst>
              <a:ext uri="{FF2B5EF4-FFF2-40B4-BE49-F238E27FC236}">
                <a16:creationId xmlns:a16="http://schemas.microsoft.com/office/drawing/2014/main" id="{1F9E0ADD-1F6D-4DA2-894C-FA2A8A592CA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097" b="27097"/>
          <a:stretch>
            <a:fillRect/>
          </a:stretch>
        </p:blipFill>
        <p:spPr/>
      </p:pic>
      <p:sp>
        <p:nvSpPr>
          <p:cNvPr id="3" name="Title 2">
            <a:extLst>
              <a:ext uri="{FF2B5EF4-FFF2-40B4-BE49-F238E27FC236}">
                <a16:creationId xmlns:a16="http://schemas.microsoft.com/office/drawing/2014/main" id="{AAACE2B8-A55A-4842-8999-A5019514D356}"/>
              </a:ext>
            </a:extLst>
          </p:cNvPr>
          <p:cNvSpPr>
            <a:spLocks noGrp="1"/>
          </p:cNvSpPr>
          <p:nvPr>
            <p:ph type="ctrTitle"/>
          </p:nvPr>
        </p:nvSpPr>
        <p:spPr/>
        <p:txBody>
          <a:bodyPr>
            <a:normAutofit fontScale="90000"/>
          </a:bodyPr>
          <a:lstStyle/>
          <a:p>
            <a:r>
              <a:rPr lang="en-US" dirty="0"/>
              <a:t>Measurable Skills Gains (MSG) Reporting</a:t>
            </a:r>
          </a:p>
        </p:txBody>
      </p:sp>
      <p:sp>
        <p:nvSpPr>
          <p:cNvPr id="4" name="Subtitle 3">
            <a:extLst>
              <a:ext uri="{FF2B5EF4-FFF2-40B4-BE49-F238E27FC236}">
                <a16:creationId xmlns:a16="http://schemas.microsoft.com/office/drawing/2014/main" id="{54AE33AE-D62B-4DAD-9E6C-C8002BC0CE1D}"/>
              </a:ext>
            </a:extLst>
          </p:cNvPr>
          <p:cNvSpPr>
            <a:spLocks noGrp="1"/>
          </p:cNvSpPr>
          <p:nvPr>
            <p:ph type="subTitle" idx="1"/>
          </p:nvPr>
        </p:nvSpPr>
        <p:spPr/>
        <p:txBody>
          <a:bodyPr/>
          <a:lstStyle/>
          <a:p>
            <a:r>
              <a:rPr lang="en-US" dirty="0"/>
              <a:t>Office of Planning, Integrity, and Compliance </a:t>
            </a:r>
          </a:p>
          <a:p>
            <a:r>
              <a:rPr lang="en-US" dirty="0"/>
              <a:t>August 2023</a:t>
            </a:r>
          </a:p>
        </p:txBody>
      </p:sp>
    </p:spTree>
    <p:extLst>
      <p:ext uri="{BB962C8B-B14F-4D97-AF65-F5344CB8AC3E}">
        <p14:creationId xmlns:p14="http://schemas.microsoft.com/office/powerpoint/2010/main" val="232712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304800" y="212669"/>
            <a:ext cx="11762995" cy="701731"/>
          </a:xfrm>
        </p:spPr>
        <p:txBody>
          <a:bodyPr>
            <a:noAutofit/>
          </a:bodyPr>
          <a:lstStyle/>
          <a:p>
            <a:r>
              <a:rPr lang="en-US" sz="3400" dirty="0"/>
              <a:t>Measurable Skill Gain – Who is in the measure?</a:t>
            </a:r>
          </a:p>
        </p:txBody>
      </p:sp>
      <p:sp>
        <p:nvSpPr>
          <p:cNvPr id="5" name="Slide Number Placeholder 4"/>
          <p:cNvSpPr>
            <a:spLocks noGrp="1"/>
          </p:cNvSpPr>
          <p:nvPr>
            <p:ph type="sldNum" sz="quarter" idx="12"/>
          </p:nvPr>
        </p:nvSpPr>
        <p:spPr/>
        <p:txBody>
          <a:bodyPr/>
          <a:lstStyle/>
          <a:p>
            <a:fld id="{6E703E80-4FFA-42A9-8BBA-010418AC965F}" type="slidenum">
              <a:rPr lang="en-AU" smtClean="0"/>
              <a:pPr/>
              <a:t>5</a:t>
            </a:fld>
            <a:endParaRPr lang="en-AU"/>
          </a:p>
        </p:txBody>
      </p:sp>
      <p:sp>
        <p:nvSpPr>
          <p:cNvPr id="6" name="TextBox 5">
            <a:extLst>
              <a:ext uri="{FF2B5EF4-FFF2-40B4-BE49-F238E27FC236}">
                <a16:creationId xmlns:a16="http://schemas.microsoft.com/office/drawing/2014/main" id="{110345BB-B4AA-41A8-ABFE-B5C81FF6A51A}"/>
              </a:ext>
            </a:extLst>
          </p:cNvPr>
          <p:cNvSpPr txBox="1"/>
          <p:nvPr/>
        </p:nvSpPr>
        <p:spPr>
          <a:xfrm>
            <a:off x="536389" y="1028343"/>
            <a:ext cx="7976675" cy="4247317"/>
          </a:xfrm>
          <a:prstGeom prst="rect">
            <a:avLst/>
          </a:prstGeom>
          <a:noFill/>
        </p:spPr>
        <p:txBody>
          <a:bodyPr wrap="square">
            <a:spAutoFit/>
          </a:bodyPr>
          <a:lstStyle/>
          <a:p>
            <a:pPr algn="l"/>
            <a:r>
              <a:rPr lang="en-US" i="0" dirty="0">
                <a:solidFill>
                  <a:srgbClr val="000000"/>
                </a:solidFill>
                <a:effectLst/>
                <a:latin typeface="Arial" panose="020B0604020202020204" pitchFamily="34" charset="0"/>
                <a:cs typeface="Arial" panose="020B0604020202020204" pitchFamily="34" charset="0"/>
              </a:rPr>
              <a:t>Participants in the MSG indicator include:</a:t>
            </a:r>
          </a:p>
          <a:p>
            <a:pPr algn="l"/>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WIOA Adult or DW participants enrolled in approved training programs that lead to a credential;</a:t>
            </a:r>
          </a:p>
          <a:p>
            <a:pPr marL="342900" indent="-34290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WIOA Adult and DW participants who are enrolled in a training program that leads to a High School Equivalency (HSE);</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WIOA Adult and DW participants enrolled in On-the-Job Training (OJT) and Customized Training;</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WIOA In-School Youth participants; and</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Certain Out-of-School Youth participants enrolled in occupational skills training, or secondary or postsecondary education. </a:t>
            </a:r>
            <a:endParaRPr lang="en-US" b="0" i="0" dirty="0">
              <a:solidFill>
                <a:srgbClr val="000000"/>
              </a:solidFill>
              <a:effectLst/>
              <a:latin typeface="Arial" panose="020B0604020202020204" pitchFamily="34" charset="0"/>
              <a:cs typeface="Arial" panose="020B0604020202020204" pitchFamily="34" charset="0"/>
            </a:endParaRPr>
          </a:p>
        </p:txBody>
      </p:sp>
      <p:pic>
        <p:nvPicPr>
          <p:cNvPr id="2054" name="Picture 6" descr="Free Vector | Business people working and searching for applicants">
            <a:extLst>
              <a:ext uri="{FF2B5EF4-FFF2-40B4-BE49-F238E27FC236}">
                <a16:creationId xmlns:a16="http://schemas.microsoft.com/office/drawing/2014/main" id="{9D82FB82-7540-4BBD-B715-989629F2D970}"/>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108411" y="3817644"/>
            <a:ext cx="3194347" cy="2125956"/>
          </a:xfrm>
          <a:prstGeom prst="rect">
            <a:avLst/>
          </a:prstGeom>
          <a:noFill/>
          <a:extLst>
            <a:ext uri="{909E8E84-426E-40DD-AFC4-6F175D3DCCD1}">
              <a14:hiddenFill xmlns:a14="http://schemas.microsoft.com/office/drawing/2010/main">
                <a:solidFill>
                  <a:srgbClr val="FFFFFF"/>
                </a:solidFill>
              </a14:hiddenFill>
            </a:ext>
          </a:extLst>
        </p:spPr>
      </p:pic>
      <p:pic>
        <p:nvPicPr>
          <p:cNvPr id="2072" name="Audio 2071">
            <a:hlinkClick r:id="" action="ppaction://media"/>
            <a:extLst>
              <a:ext uri="{FF2B5EF4-FFF2-40B4-BE49-F238E27FC236}">
                <a16:creationId xmlns:a16="http://schemas.microsoft.com/office/drawing/2014/main" id="{3F236835-12DD-A565-1CC9-386083B1A4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3530782"/>
      </p:ext>
    </p:extLst>
  </p:cSld>
  <p:clrMapOvr>
    <a:masterClrMapping/>
  </p:clrMapOvr>
  <p:transition spd="slow" advTm="5340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7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14502" y="276927"/>
            <a:ext cx="11762995" cy="574011"/>
          </a:xfrm>
        </p:spPr>
        <p:txBody>
          <a:bodyPr>
            <a:noAutofit/>
          </a:bodyPr>
          <a:lstStyle/>
          <a:p>
            <a:r>
              <a:rPr lang="en-US" sz="3400" dirty="0"/>
              <a:t>Measurable Skill Gain – Who is in the measure?</a:t>
            </a:r>
          </a:p>
        </p:txBody>
      </p:sp>
      <p:sp>
        <p:nvSpPr>
          <p:cNvPr id="5" name="Slide Number Placeholder 4"/>
          <p:cNvSpPr>
            <a:spLocks noGrp="1"/>
          </p:cNvSpPr>
          <p:nvPr>
            <p:ph type="sldNum" sz="quarter" idx="12"/>
          </p:nvPr>
        </p:nvSpPr>
        <p:spPr/>
        <p:txBody>
          <a:bodyPr/>
          <a:lstStyle/>
          <a:p>
            <a:fld id="{6E703E80-4FFA-42A9-8BBA-010418AC965F}" type="slidenum">
              <a:rPr lang="en-AU" smtClean="0"/>
              <a:pPr/>
              <a:t>6</a:t>
            </a:fld>
            <a:endParaRPr lang="en-AU"/>
          </a:p>
        </p:txBody>
      </p:sp>
      <p:sp>
        <p:nvSpPr>
          <p:cNvPr id="6" name="TextBox 5">
            <a:extLst>
              <a:ext uri="{FF2B5EF4-FFF2-40B4-BE49-F238E27FC236}">
                <a16:creationId xmlns:a16="http://schemas.microsoft.com/office/drawing/2014/main" id="{110345BB-B4AA-41A8-ABFE-B5C81FF6A51A}"/>
              </a:ext>
            </a:extLst>
          </p:cNvPr>
          <p:cNvSpPr txBox="1"/>
          <p:nvPr/>
        </p:nvSpPr>
        <p:spPr>
          <a:xfrm>
            <a:off x="382056" y="960165"/>
            <a:ext cx="11505144" cy="5539978"/>
          </a:xfrm>
          <a:prstGeom prst="rect">
            <a:avLst/>
          </a:prstGeom>
          <a:noFill/>
        </p:spPr>
        <p:txBody>
          <a:bodyPr wrap="square">
            <a:spAutoFit/>
          </a:bodyPr>
          <a:lstStyle/>
          <a:p>
            <a:pPr marL="800100" lvl="1" indent="-342900">
              <a:buAutoNum type="arabicPeriod"/>
            </a:pPr>
            <a:r>
              <a:rPr lang="en-US" sz="2000" i="0" u="sng" dirty="0">
                <a:solidFill>
                  <a:srgbClr val="000000"/>
                </a:solidFill>
                <a:effectLst/>
                <a:latin typeface="Arial" panose="020B0604020202020204" pitchFamily="34" charset="0"/>
                <a:cs typeface="Arial" panose="020B0604020202020204" pitchFamily="34" charset="0"/>
              </a:rPr>
              <a:t>All </a:t>
            </a:r>
            <a:r>
              <a:rPr lang="en-US" sz="2000" i="0" dirty="0">
                <a:solidFill>
                  <a:srgbClr val="000000"/>
                </a:solidFill>
                <a:effectLst/>
                <a:latin typeface="Arial" panose="020B0604020202020204" pitchFamily="34" charset="0"/>
                <a:cs typeface="Arial" panose="020B0604020202020204" pitchFamily="34" charset="0"/>
              </a:rPr>
              <a:t>In-school Youth</a:t>
            </a:r>
          </a:p>
          <a:p>
            <a:pPr lvl="1"/>
            <a:endParaRPr lang="en-US" sz="2000" i="0" dirty="0">
              <a:solidFill>
                <a:srgbClr val="000000"/>
              </a:solidFill>
              <a:effectLst/>
              <a:latin typeface="Arial" panose="020B0604020202020204" pitchFamily="34" charset="0"/>
              <a:cs typeface="Arial" panose="020B0604020202020204" pitchFamily="34" charset="0"/>
            </a:endParaRPr>
          </a:p>
          <a:p>
            <a:pPr lvl="1"/>
            <a:r>
              <a:rPr lang="en-US" sz="2000" i="0" dirty="0">
                <a:solidFill>
                  <a:srgbClr val="000000"/>
                </a:solidFill>
                <a:effectLst/>
                <a:latin typeface="Arial" panose="020B0604020202020204" pitchFamily="34" charset="0"/>
                <a:cs typeface="Arial" panose="020B0604020202020204" pitchFamily="34" charset="0"/>
              </a:rPr>
              <a:t>2. Out-of-School Youth who, during a Program Year (PY) enroll in a training program or secondary or post-secondary (high school or college-level) education leading to a diploma, high school equivalency, or certification. The participant must be enrolled in one of the following </a:t>
            </a:r>
            <a:r>
              <a:rPr lang="en-US" sz="2000" i="0" dirty="0" err="1">
                <a:solidFill>
                  <a:srgbClr val="000000"/>
                </a:solidFill>
                <a:effectLst/>
                <a:latin typeface="Arial" panose="020B0604020202020204" pitchFamily="34" charset="0"/>
                <a:cs typeface="Arial" panose="020B0604020202020204" pitchFamily="34" charset="0"/>
              </a:rPr>
              <a:t>EmployRI</a:t>
            </a:r>
            <a:r>
              <a:rPr lang="en-US" sz="2000" i="0" dirty="0">
                <a:solidFill>
                  <a:srgbClr val="000000"/>
                </a:solidFill>
                <a:effectLst/>
                <a:latin typeface="Arial" panose="020B0604020202020204" pitchFamily="34" charset="0"/>
                <a:cs typeface="Arial" panose="020B0604020202020204" pitchFamily="34" charset="0"/>
              </a:rPr>
              <a:t> services. </a:t>
            </a:r>
            <a:r>
              <a:rPr lang="en-US" sz="2000" dirty="0">
                <a:solidFill>
                  <a:srgbClr val="000000"/>
                </a:solidFill>
                <a:latin typeface="Arial" panose="020B0604020202020204" pitchFamily="34" charset="0"/>
                <a:cs typeface="Arial" panose="020B0604020202020204" pitchFamily="34" charset="0"/>
              </a:rPr>
              <a:t>(Note: </a:t>
            </a:r>
            <a:r>
              <a:rPr lang="en-US" sz="2000" dirty="0" err="1">
                <a:solidFill>
                  <a:srgbClr val="000000"/>
                </a:solidFill>
                <a:latin typeface="Arial" panose="020B0604020202020204" pitchFamily="34" charset="0"/>
                <a:cs typeface="Arial" panose="020B0604020202020204" pitchFamily="34" charset="0"/>
              </a:rPr>
              <a:t>EmployRI</a:t>
            </a:r>
            <a:r>
              <a:rPr lang="en-US" sz="2000" dirty="0">
                <a:solidFill>
                  <a:srgbClr val="000000"/>
                </a:solidFill>
                <a:latin typeface="Arial" panose="020B0604020202020204" pitchFamily="34" charset="0"/>
                <a:cs typeface="Arial" panose="020B0604020202020204" pitchFamily="34" charset="0"/>
              </a:rPr>
              <a:t> activity code numbers are listed for each.)</a:t>
            </a:r>
            <a:endParaRPr lang="en-US" sz="2000" i="0" dirty="0">
              <a:solidFill>
                <a:srgbClr val="000000"/>
              </a:solidFill>
              <a:effectLst/>
              <a:latin typeface="Arial" panose="020B0604020202020204" pitchFamily="34" charset="0"/>
              <a:cs typeface="Arial" panose="020B0604020202020204" pitchFamily="34" charset="0"/>
            </a:endParaRPr>
          </a:p>
          <a:p>
            <a:pPr lvl="1"/>
            <a:endParaRPr lang="en-US" i="0" dirty="0">
              <a:solidFill>
                <a:srgbClr val="000000"/>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i="0" dirty="0">
                <a:solidFill>
                  <a:srgbClr val="000000"/>
                </a:solidFill>
                <a:effectLst/>
                <a:latin typeface="Arial" panose="020B0604020202020204" pitchFamily="34" charset="0"/>
                <a:cs typeface="Arial" panose="020B0604020202020204" pitchFamily="34" charset="0"/>
              </a:rPr>
              <a:t>415- Alternative Secondary School Training</a:t>
            </a:r>
          </a:p>
          <a:p>
            <a:pPr marL="742950" lvl="1" indent="-285750">
              <a:buFont typeface="Arial" panose="020B0604020202020204" pitchFamily="34" charset="0"/>
              <a:buChar char="•"/>
            </a:pPr>
            <a:r>
              <a:rPr lang="en-US" sz="2000" i="0" dirty="0">
                <a:solidFill>
                  <a:srgbClr val="000000"/>
                </a:solidFill>
                <a:effectLst/>
                <a:latin typeface="Arial" panose="020B0604020202020204" pitchFamily="34" charset="0"/>
                <a:cs typeface="Arial" panose="020B0604020202020204" pitchFamily="34" charset="0"/>
              </a:rPr>
              <a:t>416- Occupational Skills Training</a:t>
            </a:r>
          </a:p>
          <a:p>
            <a:pPr marL="742950" lvl="1" indent="-285750">
              <a:buFont typeface="Arial" panose="020B0604020202020204" pitchFamily="34" charset="0"/>
              <a:buChar char="•"/>
            </a:pPr>
            <a:r>
              <a:rPr lang="en-US" sz="2000" i="0" dirty="0">
                <a:solidFill>
                  <a:srgbClr val="000000"/>
                </a:solidFill>
                <a:effectLst/>
                <a:latin typeface="Arial" panose="020B0604020202020204" pitchFamily="34" charset="0"/>
                <a:cs typeface="Arial" panose="020B0604020202020204" pitchFamily="34" charset="0"/>
              </a:rPr>
              <a:t>418- Adult Education (GED)</a:t>
            </a:r>
          </a:p>
          <a:p>
            <a:pPr marL="742950" lvl="1" indent="-285750">
              <a:buFont typeface="Arial" panose="020B0604020202020204" pitchFamily="34" charset="0"/>
              <a:buChar char="•"/>
            </a:pPr>
            <a:r>
              <a:rPr lang="en-US" sz="2000" i="0" dirty="0">
                <a:solidFill>
                  <a:srgbClr val="000000"/>
                </a:solidFill>
                <a:effectLst/>
                <a:latin typeface="Arial" panose="020B0604020202020204" pitchFamily="34" charset="0"/>
                <a:cs typeface="Arial" panose="020B0604020202020204" pitchFamily="34" charset="0"/>
              </a:rPr>
              <a:t>429- Enrolled in Secondary School (H.S.)</a:t>
            </a:r>
          </a:p>
          <a:p>
            <a:pPr marL="742950" lvl="1" indent="-285750">
              <a:buFont typeface="Arial" panose="020B0604020202020204" pitchFamily="34" charset="0"/>
              <a:buChar char="•"/>
            </a:pPr>
            <a:r>
              <a:rPr lang="en-US" sz="2000" i="0" dirty="0">
                <a:solidFill>
                  <a:srgbClr val="000000"/>
                </a:solidFill>
                <a:effectLst/>
                <a:latin typeface="Arial" panose="020B0604020202020204" pitchFamily="34" charset="0"/>
                <a:cs typeface="Arial" panose="020B0604020202020204" pitchFamily="34" charset="0"/>
              </a:rPr>
              <a:t>430- Youth Occupational Skill Training – Non-approved</a:t>
            </a:r>
          </a:p>
          <a:p>
            <a:pPr marL="742950" lvl="1" indent="-285750">
              <a:buFont typeface="Arial" panose="020B0604020202020204" pitchFamily="34" charset="0"/>
              <a:buChar char="•"/>
            </a:pPr>
            <a:r>
              <a:rPr lang="en-US" sz="2000" i="0" dirty="0">
                <a:solidFill>
                  <a:srgbClr val="000000"/>
                </a:solidFill>
                <a:effectLst/>
                <a:latin typeface="Arial" panose="020B0604020202020204" pitchFamily="34" charset="0"/>
                <a:cs typeface="Arial" panose="020B0604020202020204" pitchFamily="34" charset="0"/>
              </a:rPr>
              <a:t>436- Entrepreneurial Skills Training</a:t>
            </a:r>
          </a:p>
          <a:p>
            <a:pPr marL="742950" lvl="1" indent="-285750">
              <a:buFont typeface="Arial" panose="020B0604020202020204" pitchFamily="34" charset="0"/>
              <a:buChar char="•"/>
            </a:pPr>
            <a:endParaRPr lang="en-US" sz="2400" dirty="0">
              <a:solidFill>
                <a:srgbClr val="000000"/>
              </a:solidFill>
              <a:highlight>
                <a:srgbClr val="FFFF00"/>
              </a:highligh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400" i="0" dirty="0">
              <a:solidFill>
                <a:srgbClr val="000000"/>
              </a:solidFill>
              <a:effectLst/>
              <a:highlight>
                <a:srgbClr val="FFFF00"/>
              </a:highligh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400" dirty="0">
              <a:solidFill>
                <a:srgbClr val="000000"/>
              </a:solidFill>
              <a:highlight>
                <a:srgbClr val="FFFF00"/>
              </a:highligh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400" i="0" dirty="0">
              <a:solidFill>
                <a:srgbClr val="000000"/>
              </a:solidFill>
              <a:effectLst/>
              <a:highlight>
                <a:srgbClr val="FFFF00"/>
              </a:highlight>
              <a:latin typeface="Arial" panose="020B0604020202020204" pitchFamily="34" charset="0"/>
              <a:cs typeface="Arial" panose="020B0604020202020204" pitchFamily="34" charset="0"/>
            </a:endParaRPr>
          </a:p>
        </p:txBody>
      </p:sp>
      <p:pic>
        <p:nvPicPr>
          <p:cNvPr id="2054" name="Picture 6" descr="Free Vector | Business people working and searching for applicants">
            <a:extLst>
              <a:ext uri="{FF2B5EF4-FFF2-40B4-BE49-F238E27FC236}">
                <a16:creationId xmlns:a16="http://schemas.microsoft.com/office/drawing/2014/main" id="{9D82FB82-7540-4BBD-B715-989629F2D970}"/>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877482" y="4240555"/>
            <a:ext cx="2865515" cy="1907106"/>
          </a:xfrm>
          <a:prstGeom prst="rect">
            <a:avLst/>
          </a:prstGeom>
          <a:noFill/>
          <a:extLst>
            <a:ext uri="{909E8E84-426E-40DD-AFC4-6F175D3DCCD1}">
              <a14:hiddenFill xmlns:a14="http://schemas.microsoft.com/office/drawing/2010/main">
                <a:solidFill>
                  <a:srgbClr val="FFFFFF"/>
                </a:solidFill>
              </a14:hiddenFill>
            </a:ext>
          </a:extLst>
        </p:spPr>
      </p:pic>
      <p:pic>
        <p:nvPicPr>
          <p:cNvPr id="2241" name="Audio 2240">
            <a:hlinkClick r:id="" action="ppaction://media"/>
            <a:extLst>
              <a:ext uri="{FF2B5EF4-FFF2-40B4-BE49-F238E27FC236}">
                <a16:creationId xmlns:a16="http://schemas.microsoft.com/office/drawing/2014/main" id="{A1726873-B93A-452C-B264-FFBD76D1D6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4847218"/>
      </p:ext>
    </p:extLst>
  </p:cSld>
  <p:clrMapOvr>
    <a:masterClrMapping/>
  </p:clrMapOvr>
  <p:transition spd="slow" advTm="7159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4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304800" y="304800"/>
            <a:ext cx="11762995" cy="701731"/>
          </a:xfrm>
        </p:spPr>
        <p:txBody>
          <a:bodyPr>
            <a:noAutofit/>
          </a:bodyPr>
          <a:lstStyle/>
          <a:p>
            <a:r>
              <a:rPr lang="en-US" sz="3400" dirty="0"/>
              <a:t>Measurable Skill Gain – Who is in the measure? Cont’d</a:t>
            </a:r>
          </a:p>
        </p:txBody>
      </p:sp>
      <p:sp>
        <p:nvSpPr>
          <p:cNvPr id="5" name="Slide Number Placeholder 4"/>
          <p:cNvSpPr>
            <a:spLocks noGrp="1"/>
          </p:cNvSpPr>
          <p:nvPr>
            <p:ph type="sldNum" sz="quarter" idx="12"/>
          </p:nvPr>
        </p:nvSpPr>
        <p:spPr/>
        <p:txBody>
          <a:bodyPr/>
          <a:lstStyle/>
          <a:p>
            <a:fld id="{6E703E80-4FFA-42A9-8BBA-010418AC965F}" type="slidenum">
              <a:rPr lang="en-AU" smtClean="0"/>
              <a:pPr/>
              <a:t>7</a:t>
            </a:fld>
            <a:endParaRPr lang="en-AU"/>
          </a:p>
        </p:txBody>
      </p:sp>
      <p:sp>
        <p:nvSpPr>
          <p:cNvPr id="6" name="TextBox 5">
            <a:extLst>
              <a:ext uri="{FF2B5EF4-FFF2-40B4-BE49-F238E27FC236}">
                <a16:creationId xmlns:a16="http://schemas.microsoft.com/office/drawing/2014/main" id="{110345BB-B4AA-41A8-ABFE-B5C81FF6A51A}"/>
              </a:ext>
            </a:extLst>
          </p:cNvPr>
          <p:cNvSpPr txBox="1"/>
          <p:nvPr/>
        </p:nvSpPr>
        <p:spPr>
          <a:xfrm>
            <a:off x="307344" y="996386"/>
            <a:ext cx="11582400" cy="4939814"/>
          </a:xfrm>
          <a:prstGeom prst="rect">
            <a:avLst/>
          </a:prstGeom>
          <a:noFill/>
        </p:spPr>
        <p:txBody>
          <a:bodyPr wrap="square">
            <a:spAutoFit/>
          </a:bodyPr>
          <a:lstStyle/>
          <a:p>
            <a:pPr algn="l"/>
            <a:r>
              <a:rPr lang="en-US" sz="2000" i="0" dirty="0">
                <a:solidFill>
                  <a:srgbClr val="000000"/>
                </a:solidFill>
                <a:effectLst/>
                <a:latin typeface="Arial" panose="020B0604020202020204" pitchFamily="34" charset="0"/>
                <a:cs typeface="Arial" panose="020B0604020202020204" pitchFamily="34" charset="0"/>
              </a:rPr>
              <a:t>3. Adults and Dislocated Workers who, during a Program Year (PY), are enrolled in one of the </a:t>
            </a:r>
            <a:r>
              <a:rPr lang="en-US" sz="2000" dirty="0">
                <a:solidFill>
                  <a:srgbClr val="000000"/>
                </a:solidFill>
                <a:latin typeface="Arial" panose="020B0604020202020204" pitchFamily="34" charset="0"/>
                <a:cs typeface="Arial" panose="020B0604020202020204" pitchFamily="34" charset="0"/>
              </a:rPr>
              <a:t>    </a:t>
            </a:r>
            <a:r>
              <a:rPr lang="en-US" sz="2000" i="0" dirty="0">
                <a:solidFill>
                  <a:srgbClr val="000000"/>
                </a:solidFill>
                <a:effectLst/>
                <a:latin typeface="Arial" panose="020B0604020202020204" pitchFamily="34" charset="0"/>
                <a:cs typeface="Arial" panose="020B0604020202020204" pitchFamily="34" charset="0"/>
              </a:rPr>
              <a:t>	    </a:t>
            </a:r>
            <a:r>
              <a:rPr lang="en-US" sz="2000" i="0" dirty="0" err="1">
                <a:solidFill>
                  <a:srgbClr val="000000"/>
                </a:solidFill>
                <a:effectLst/>
                <a:latin typeface="Arial" panose="020B0604020202020204" pitchFamily="34" charset="0"/>
                <a:cs typeface="Arial" panose="020B0604020202020204" pitchFamily="34" charset="0"/>
              </a:rPr>
              <a:t>EmployRI</a:t>
            </a:r>
            <a:r>
              <a:rPr lang="en-US" sz="2000" i="0" dirty="0">
                <a:solidFill>
                  <a:srgbClr val="000000"/>
                </a:solidFill>
                <a:effectLst/>
                <a:latin typeface="Arial" panose="020B0604020202020204" pitchFamily="34" charset="0"/>
                <a:cs typeface="Arial" panose="020B0604020202020204" pitchFamily="34" charset="0"/>
              </a:rPr>
              <a:t> training services. (Note: </a:t>
            </a:r>
            <a:r>
              <a:rPr lang="en-US" sz="2000" i="0" dirty="0" err="1">
                <a:solidFill>
                  <a:srgbClr val="000000"/>
                </a:solidFill>
                <a:effectLst/>
                <a:latin typeface="Arial" panose="020B0604020202020204" pitchFamily="34" charset="0"/>
                <a:cs typeface="Arial" panose="020B0604020202020204" pitchFamily="34" charset="0"/>
              </a:rPr>
              <a:t>EmployRI</a:t>
            </a:r>
            <a:r>
              <a:rPr lang="en-US" sz="2000" i="0" dirty="0">
                <a:solidFill>
                  <a:srgbClr val="000000"/>
                </a:solidFill>
                <a:effectLst/>
                <a:latin typeface="Arial" panose="020B0604020202020204" pitchFamily="34" charset="0"/>
                <a:cs typeface="Arial" panose="020B0604020202020204" pitchFamily="34" charset="0"/>
              </a:rPr>
              <a:t> activity code numbers are listed for each)</a:t>
            </a:r>
          </a:p>
          <a:p>
            <a:pPr algn="l"/>
            <a:endParaRPr lang="en-US" sz="2000" dirty="0">
              <a:solidFill>
                <a:srgbClr val="00000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222- English as a Second Language (ESL)</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214  Adult Literacy, Basic Skills or GED Preparation</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300-Occupational Classroom Training (ITA) - Approved Provider List</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301-On-the-Job Training (OJT)</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302-Entrepreneurial Training </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304-Customized Training</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314-Enrolled in Apprenticeship Training</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324-Adult Educ w/ Occ. Skills Training -Approved Provider List (ITA)        	 </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328-Occupational Skills Training – Non-approved Provider (no ITA)</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333-TAA - Approved Remedial Training (for those with GED/HS Diploma)</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334- TAA Prerequisite Training</a:t>
            </a:r>
          </a:p>
          <a:p>
            <a:pPr marL="742950" lvl="1" indent="-285750">
              <a:buFont typeface="Arial" panose="020B0604020202020204" pitchFamily="34" charset="0"/>
              <a:buChar char="•"/>
            </a:pPr>
            <a:r>
              <a:rPr lang="en-US" sz="1700" i="0" dirty="0">
                <a:solidFill>
                  <a:srgbClr val="000000"/>
                </a:solidFill>
                <a:effectLst/>
                <a:latin typeface="Arial" panose="020B0604020202020204" pitchFamily="34" charset="0"/>
                <a:cs typeface="Arial" panose="020B0604020202020204" pitchFamily="34" charset="0"/>
              </a:rPr>
              <a:t>335- TAA - Approved Occupational Skills Training - Approved by Other State</a:t>
            </a:r>
          </a:p>
          <a:p>
            <a:pPr marL="742950" lvl="1" indent="-285750">
              <a:buFont typeface="Arial" panose="020B0604020202020204" pitchFamily="34" charset="0"/>
              <a:buChar char="•"/>
            </a:pPr>
            <a:r>
              <a:rPr lang="en-US" sz="1700" dirty="0">
                <a:solidFill>
                  <a:srgbClr val="000000"/>
                </a:solidFill>
                <a:latin typeface="Arial" panose="020B0604020202020204" pitchFamily="34" charset="0"/>
                <a:cs typeface="Arial" panose="020B0604020202020204" pitchFamily="34" charset="0"/>
              </a:rPr>
              <a:t>339-TAA - Approved GED Training</a:t>
            </a:r>
          </a:p>
          <a:p>
            <a:pPr marL="742950" lvl="1" indent="-285750">
              <a:buFont typeface="Arial" panose="020B0604020202020204" pitchFamily="34" charset="0"/>
              <a:buChar char="•"/>
            </a:pPr>
            <a:r>
              <a:rPr lang="en-US" sz="1700" dirty="0">
                <a:solidFill>
                  <a:srgbClr val="000000"/>
                </a:solidFill>
                <a:latin typeface="Arial" panose="020B0604020202020204" pitchFamily="34" charset="0"/>
                <a:cs typeface="Arial" panose="020B0604020202020204" pitchFamily="34" charset="0"/>
              </a:rPr>
              <a:t>341- TAA-Approved Remedial Training (for those with GED HS Diploma)- Approved by Other State</a:t>
            </a:r>
          </a:p>
          <a:p>
            <a:pPr marL="742950" lvl="1" indent="-285750">
              <a:buFont typeface="Arial" panose="020B0604020202020204" pitchFamily="34" charset="0"/>
              <a:buChar char="•"/>
            </a:pPr>
            <a:r>
              <a:rPr lang="en-US" sz="1700" b="0" i="0" u="none" strike="noStrike" dirty="0">
                <a:solidFill>
                  <a:srgbClr val="000000"/>
                </a:solidFill>
                <a:effectLst/>
                <a:latin typeface="Arial" panose="020B0604020202020204" pitchFamily="34" charset="0"/>
                <a:cs typeface="Arial" panose="020B0604020202020204" pitchFamily="34" charset="0"/>
              </a:rPr>
              <a:t>375</a:t>
            </a:r>
            <a:r>
              <a:rPr lang="en-US" sz="1700" dirty="0">
                <a:latin typeface="Arial" panose="020B0604020202020204" pitchFamily="34" charset="0"/>
                <a:cs typeface="Arial" panose="020B0604020202020204" pitchFamily="34" charset="0"/>
              </a:rPr>
              <a:t> </a:t>
            </a:r>
            <a:r>
              <a:rPr lang="en-US" sz="1700" b="0" i="0" u="none" strike="noStrike" dirty="0">
                <a:solidFill>
                  <a:srgbClr val="000000"/>
                </a:solidFill>
                <a:effectLst/>
                <a:latin typeface="Arial" panose="020B0604020202020204" pitchFamily="34" charset="0"/>
                <a:cs typeface="Arial" panose="020B0604020202020204" pitchFamily="34" charset="0"/>
              </a:rPr>
              <a:t>IWT - Incumbent Worker Training</a:t>
            </a:r>
            <a:r>
              <a:rPr lang="en-US" sz="1700" dirty="0">
                <a:latin typeface="Arial" panose="020B0604020202020204" pitchFamily="34" charset="0"/>
                <a:cs typeface="Arial" panose="020B0604020202020204" pitchFamily="34" charset="0"/>
              </a:rPr>
              <a:t> </a:t>
            </a:r>
            <a:endParaRPr lang="en-US" sz="1700" dirty="0">
              <a:solidFill>
                <a:srgbClr val="000000"/>
              </a:solidFill>
              <a:latin typeface="Arial" panose="020B0604020202020204" pitchFamily="34" charset="0"/>
              <a:cs typeface="Arial" panose="020B0604020202020204" pitchFamily="34" charset="0"/>
            </a:endParaRPr>
          </a:p>
        </p:txBody>
      </p:sp>
      <p:pic>
        <p:nvPicPr>
          <p:cNvPr id="2054" name="Picture 6" descr="Free Vector | Business people working and searching for applicants">
            <a:extLst>
              <a:ext uri="{FF2B5EF4-FFF2-40B4-BE49-F238E27FC236}">
                <a16:creationId xmlns:a16="http://schemas.microsoft.com/office/drawing/2014/main" id="{9D82FB82-7540-4BBD-B715-989629F2D970}"/>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085058" y="2258156"/>
            <a:ext cx="2349268" cy="1563524"/>
          </a:xfrm>
          <a:prstGeom prst="rect">
            <a:avLst/>
          </a:prstGeom>
          <a:noFill/>
          <a:extLst>
            <a:ext uri="{909E8E84-426E-40DD-AFC4-6F175D3DCCD1}">
              <a14:hiddenFill xmlns:a14="http://schemas.microsoft.com/office/drawing/2010/main">
                <a:solidFill>
                  <a:srgbClr val="FFFFFF"/>
                </a:solidFill>
              </a14:hiddenFill>
            </a:ext>
          </a:extLst>
        </p:spPr>
      </p:pic>
      <p:pic>
        <p:nvPicPr>
          <p:cNvPr id="2272" name="Audio 2271">
            <a:hlinkClick r:id="" action="ppaction://media"/>
            <a:extLst>
              <a:ext uri="{FF2B5EF4-FFF2-40B4-BE49-F238E27FC236}">
                <a16:creationId xmlns:a16="http://schemas.microsoft.com/office/drawing/2014/main" id="{C73E7D45-6A14-D8C5-F4E8-A316C4F1949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6705879"/>
      </p:ext>
    </p:extLst>
  </p:cSld>
  <p:clrMapOvr>
    <a:masterClrMapping/>
  </p:clrMapOvr>
  <p:transition spd="slow" advTm="10967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7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66FA-5CCC-4510-963E-89A5E1A01665}"/>
              </a:ext>
            </a:extLst>
          </p:cNvPr>
          <p:cNvSpPr>
            <a:spLocks noGrp="1"/>
          </p:cNvSpPr>
          <p:nvPr>
            <p:ph type="title"/>
          </p:nvPr>
        </p:nvSpPr>
        <p:spPr>
          <a:xfrm>
            <a:off x="3028645" y="1611357"/>
            <a:ext cx="6134703" cy="1311128"/>
          </a:xfrm>
        </p:spPr>
        <p:txBody>
          <a:bodyPr>
            <a:normAutofit/>
          </a:bodyPr>
          <a:lstStyle/>
          <a:p>
            <a:r>
              <a:rPr lang="en-US" dirty="0"/>
              <a:t>When is the Measurable Skill Gain included?</a:t>
            </a:r>
          </a:p>
        </p:txBody>
      </p:sp>
      <p:pic>
        <p:nvPicPr>
          <p:cNvPr id="93" name="Audio 92">
            <a:hlinkClick r:id="" action="ppaction://media"/>
            <a:extLst>
              <a:ext uri="{FF2B5EF4-FFF2-40B4-BE49-F238E27FC236}">
                <a16:creationId xmlns:a16="http://schemas.microsoft.com/office/drawing/2014/main" id="{11B714F3-5798-4413-3343-276DA420DD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5734067"/>
      </p:ext>
    </p:extLst>
  </p:cSld>
  <p:clrMapOvr>
    <a:masterClrMapping/>
  </p:clrMapOvr>
  <mc:AlternateContent xmlns:mc="http://schemas.openxmlformats.org/markup-compatibility/2006" xmlns:p14="http://schemas.microsoft.com/office/powerpoint/2010/main">
    <mc:Choice Requires="p14">
      <p:transition spd="slow" p14:dur="2000" advTm="6682"/>
    </mc:Choice>
    <mc:Fallback xmlns="">
      <p:transition spd="slow" advTm="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FF31A-72F7-4B70-996C-557D23810035}"/>
              </a:ext>
            </a:extLst>
          </p:cNvPr>
          <p:cNvSpPr>
            <a:spLocks noGrp="1"/>
          </p:cNvSpPr>
          <p:nvPr>
            <p:ph type="title"/>
          </p:nvPr>
        </p:nvSpPr>
        <p:spPr>
          <a:xfrm>
            <a:off x="288288" y="335600"/>
            <a:ext cx="11615424" cy="758444"/>
          </a:xfrm>
        </p:spPr>
        <p:txBody>
          <a:bodyPr>
            <a:noAutofit/>
          </a:bodyPr>
          <a:lstStyle/>
          <a:p>
            <a:r>
              <a:rPr lang="en-US" sz="3400" dirty="0"/>
              <a:t>Measurable Skill Gain – When is attainment included in the measure?</a:t>
            </a:r>
          </a:p>
        </p:txBody>
      </p:sp>
      <p:sp>
        <p:nvSpPr>
          <p:cNvPr id="5" name="Slide Number Placeholder 4"/>
          <p:cNvSpPr>
            <a:spLocks noGrp="1"/>
          </p:cNvSpPr>
          <p:nvPr>
            <p:ph type="sldNum" sz="quarter" idx="12"/>
          </p:nvPr>
        </p:nvSpPr>
        <p:spPr/>
        <p:txBody>
          <a:bodyPr/>
          <a:lstStyle/>
          <a:p>
            <a:fld id="{6E703E80-4FFA-42A9-8BBA-010418AC965F}" type="slidenum">
              <a:rPr lang="en-AU" smtClean="0"/>
              <a:pPr/>
              <a:t>9</a:t>
            </a:fld>
            <a:endParaRPr lang="en-AU"/>
          </a:p>
        </p:txBody>
      </p:sp>
      <p:sp>
        <p:nvSpPr>
          <p:cNvPr id="6" name="TextBox 5">
            <a:extLst>
              <a:ext uri="{FF2B5EF4-FFF2-40B4-BE49-F238E27FC236}">
                <a16:creationId xmlns:a16="http://schemas.microsoft.com/office/drawing/2014/main" id="{110345BB-B4AA-41A8-ABFE-B5C81FF6A51A}"/>
              </a:ext>
            </a:extLst>
          </p:cNvPr>
          <p:cNvSpPr txBox="1"/>
          <p:nvPr/>
        </p:nvSpPr>
        <p:spPr>
          <a:xfrm>
            <a:off x="889242" y="1352623"/>
            <a:ext cx="7834133" cy="3970318"/>
          </a:xfrm>
          <a:prstGeom prst="rect">
            <a:avLst/>
          </a:prstGeom>
          <a:noFill/>
        </p:spPr>
        <p:txBody>
          <a:bodyPr wrap="square">
            <a:spAutoFit/>
          </a:bodyPr>
          <a:lstStyle/>
          <a:p>
            <a:pPr algn="l"/>
            <a:r>
              <a:rPr lang="en-US" b="1" i="0" dirty="0">
                <a:solidFill>
                  <a:srgbClr val="000000"/>
                </a:solidFill>
                <a:effectLst/>
                <a:latin typeface="Arial" panose="020B0604020202020204" pitchFamily="34" charset="0"/>
                <a:cs typeface="Arial" panose="020B0604020202020204" pitchFamily="34" charset="0"/>
              </a:rPr>
              <a:t>Time Frames </a:t>
            </a:r>
            <a:r>
              <a:rPr lang="en-US" i="0" dirty="0">
                <a:solidFill>
                  <a:srgbClr val="000000"/>
                </a:solidFill>
                <a:effectLst/>
                <a:latin typeface="Arial" panose="020B0604020202020204" pitchFamily="34" charset="0"/>
                <a:cs typeface="Arial" panose="020B0604020202020204" pitchFamily="34" charset="0"/>
              </a:rPr>
              <a:t>for Inclusion in the MSG Indicator:</a:t>
            </a:r>
          </a:p>
          <a:p>
            <a:pPr algn="l"/>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Skills Gains are based on the </a:t>
            </a:r>
            <a:r>
              <a:rPr lang="en-US" b="1" i="0" dirty="0">
                <a:solidFill>
                  <a:srgbClr val="000000"/>
                </a:solidFill>
                <a:effectLst/>
                <a:latin typeface="Arial" panose="020B0604020202020204" pitchFamily="34" charset="0"/>
                <a:cs typeface="Arial" panose="020B0604020202020204" pitchFamily="34" charset="0"/>
              </a:rPr>
              <a:t>Program Year (July 1-June 30) </a:t>
            </a:r>
            <a:r>
              <a:rPr lang="en-US" i="0" dirty="0">
                <a:solidFill>
                  <a:srgbClr val="000000"/>
                </a:solidFill>
                <a:effectLst/>
                <a:latin typeface="Arial" panose="020B0604020202020204" pitchFamily="34" charset="0"/>
                <a:cs typeface="Arial" panose="020B0604020202020204" pitchFamily="34" charset="0"/>
              </a:rPr>
              <a:t>and NOT on the Exit date. This means that Skills Gain is a live, ‘in-program’ measure.</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Adult, Dislocated Worker and Out-of-School Youth customers are ‘in’ the measure each year they participate in WIOA </a:t>
            </a:r>
            <a:r>
              <a:rPr lang="en-US" b="1" i="0" dirty="0">
                <a:solidFill>
                  <a:srgbClr val="000000"/>
                </a:solidFill>
                <a:effectLst/>
                <a:latin typeface="Arial" panose="020B0604020202020204" pitchFamily="34" charset="0"/>
                <a:cs typeface="Arial" panose="020B0604020202020204" pitchFamily="34" charset="0"/>
              </a:rPr>
              <a:t>and</a:t>
            </a:r>
            <a:r>
              <a:rPr lang="en-US" i="0" dirty="0">
                <a:solidFill>
                  <a:srgbClr val="000000"/>
                </a:solidFill>
                <a:effectLst/>
                <a:latin typeface="Arial" panose="020B0604020202020204" pitchFamily="34" charset="0"/>
                <a:cs typeface="Arial" panose="020B0604020202020204" pitchFamily="34" charset="0"/>
              </a:rPr>
              <a:t> are enrolled in training or education (i.e. have an open training service/education service as defined previously).</a:t>
            </a:r>
          </a:p>
          <a:p>
            <a:pPr marL="285750" indent="-285750" algn="l">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If the training/education service dates span multiple program years, then the participant is in the measure each year.</a:t>
            </a:r>
          </a:p>
          <a:p>
            <a:pPr algn="l"/>
            <a:endParaRPr lang="en-US" b="1" i="0" dirty="0">
              <a:solidFill>
                <a:srgbClr val="000000"/>
              </a:solidFill>
              <a:effectLst/>
              <a:latin typeface="Arial" panose="020B0604020202020204" pitchFamily="34" charset="0"/>
              <a:cs typeface="Arial" panose="020B0604020202020204" pitchFamily="34" charset="0"/>
            </a:endParaRPr>
          </a:p>
        </p:txBody>
      </p:sp>
      <p:pic>
        <p:nvPicPr>
          <p:cNvPr id="3076" name="Picture 4" descr="Premium Vector | Calendar deadline with check and clock in a flat design">
            <a:extLst>
              <a:ext uri="{FF2B5EF4-FFF2-40B4-BE49-F238E27FC236}">
                <a16:creationId xmlns:a16="http://schemas.microsoft.com/office/drawing/2014/main" id="{E81FEAFD-492B-4266-B553-896F68B0F218}"/>
              </a:ext>
            </a:extLst>
          </p:cNvPr>
          <p:cNvPicPr>
            <a:picLocks noChangeAspect="1" noChangeArrowheads="1"/>
          </p:cNvPicPr>
          <p:nvPr/>
        </p:nvPicPr>
        <p:blipFill>
          <a:blip r:embed="rId5">
            <a:clrChange>
              <a:clrFrom>
                <a:srgbClr val="4DCAC6"/>
              </a:clrFrom>
              <a:clrTo>
                <a:srgbClr val="4DCAC6">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0417" y="3584633"/>
            <a:ext cx="3075632" cy="2563027"/>
          </a:xfrm>
          <a:prstGeom prst="rect">
            <a:avLst/>
          </a:prstGeom>
          <a:noFill/>
          <a:extLst>
            <a:ext uri="{909E8E84-426E-40DD-AFC4-6F175D3DCCD1}">
              <a14:hiddenFill xmlns:a14="http://schemas.microsoft.com/office/drawing/2010/main">
                <a:solidFill>
                  <a:srgbClr val="FFFFFF"/>
                </a:solidFill>
              </a14:hiddenFill>
            </a:ext>
          </a:extLst>
        </p:spPr>
      </p:pic>
      <p:pic>
        <p:nvPicPr>
          <p:cNvPr id="3102" name="Audio 3101">
            <a:hlinkClick r:id="" action="ppaction://media"/>
            <a:extLst>
              <a:ext uri="{FF2B5EF4-FFF2-40B4-BE49-F238E27FC236}">
                <a16:creationId xmlns:a16="http://schemas.microsoft.com/office/drawing/2014/main" id="{2C090325-58AF-9C75-F3A3-6473FEDA5F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7187775"/>
      </p:ext>
    </p:extLst>
  </p:cSld>
  <p:clrMapOvr>
    <a:masterClrMapping/>
  </p:clrMapOvr>
  <mc:AlternateContent xmlns:mc="http://schemas.openxmlformats.org/markup-compatibility/2006" xmlns:p14="http://schemas.microsoft.com/office/powerpoint/2010/main">
    <mc:Choice Requires="p14">
      <p:transition spd="slow" p14:dur="800" advTm="59148">
        <p:circle/>
      </p:transition>
    </mc:Choice>
    <mc:Fallback xmlns="">
      <p:transition spd="slow" advTm="5914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0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02"/>
                </p:tgtEl>
              </p:cMediaNode>
            </p:audio>
          </p:childTnLst>
        </p:cTn>
      </p:par>
    </p:tnLst>
  </p:timing>
</p:sld>
</file>

<file path=ppt/theme/theme1.xml><?xml version="1.0" encoding="utf-8"?>
<a:theme xmlns:a="http://schemas.openxmlformats.org/drawingml/2006/main" name="DLT">
  <a:themeElements>
    <a:clrScheme name="Custom 8">
      <a:dk1>
        <a:srgbClr val="000000"/>
      </a:dk1>
      <a:lt1>
        <a:srgbClr val="FFFFFF"/>
      </a:lt1>
      <a:dk2>
        <a:srgbClr val="1D487F"/>
      </a:dk2>
      <a:lt2>
        <a:srgbClr val="C4C4C4"/>
      </a:lt2>
      <a:accent1>
        <a:srgbClr val="EB5152"/>
      </a:accent1>
      <a:accent2>
        <a:srgbClr val="283353"/>
      </a:accent2>
      <a:accent3>
        <a:srgbClr val="8FBAE4"/>
      </a:accent3>
      <a:accent4>
        <a:srgbClr val="FFC709"/>
      </a:accent4>
      <a:accent5>
        <a:srgbClr val="404040"/>
      </a:accent5>
      <a:accent6>
        <a:srgbClr val="656565"/>
      </a:accent6>
      <a:hlink>
        <a:srgbClr val="0563C1"/>
      </a:hlink>
      <a:folHlink>
        <a:srgbClr val="954F72"/>
      </a:folHlink>
    </a:clrScheme>
    <a:fontScheme name="Rhode">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E497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23000"/>
          </a:lnSpc>
          <a:spcBef>
            <a:spcPts val="600"/>
          </a:spcBef>
          <a:spcAft>
            <a:spcPts val="600"/>
          </a:spcAft>
          <a:defRPr sz="16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23000"/>
          </a:lnSpc>
          <a:spcBef>
            <a:spcPts val="600"/>
          </a:spcBef>
          <a:spcAft>
            <a:spcPts val="600"/>
          </a:spcAft>
          <a:defRPr sz="1600">
            <a:solidFill>
              <a:srgbClr val="656666"/>
            </a:solidFill>
          </a:defRPr>
        </a:defPPr>
      </a:lstStyle>
    </a:txDef>
  </a:objectDefaults>
  <a:extraClrSchemeLst/>
  <a:extLst>
    <a:ext uri="{05A4C25C-085E-4340-85A3-A5531E510DB2}">
      <thm15:themeFamily xmlns:thm15="http://schemas.microsoft.com/office/thememl/2012/main" name="DLT" id="{247162DA-E9F2-4469-AEE1-955FA15FA920}" vid="{C77DB968-0B2A-4FFB-BB6A-1AFC358C3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728F088D5FC643A2CB88EADE7B69A6" ma:contentTypeVersion="11" ma:contentTypeDescription="Create a new document." ma:contentTypeScope="" ma:versionID="73584f1809296fe669c124e9a04b09c8">
  <xsd:schema xmlns:xsd="http://www.w3.org/2001/XMLSchema" xmlns:xs="http://www.w3.org/2001/XMLSchema" xmlns:p="http://schemas.microsoft.com/office/2006/metadata/properties" xmlns:ns3="798d693b-3d22-4d7e-b88a-13a1511dfb51" xmlns:ns4="64b649e9-6813-44ba-bfa5-4dd095269078" targetNamespace="http://schemas.microsoft.com/office/2006/metadata/properties" ma:root="true" ma:fieldsID="63a944106550b7f0a9303f751c4d2a34" ns3:_="" ns4:_="">
    <xsd:import namespace="798d693b-3d22-4d7e-b88a-13a1511dfb51"/>
    <xsd:import namespace="64b649e9-6813-44ba-bfa5-4dd0952690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d693b-3d22-4d7e-b88a-13a1511dfb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b649e9-6813-44ba-bfa5-4dd0952690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EEB7A4-AC04-4CBC-BB05-5C464C63E958}">
  <ds:schemaRefs>
    <ds:schemaRef ds:uri="http://schemas.microsoft.com/office/infopath/2007/PartnerControls"/>
    <ds:schemaRef ds:uri="798d693b-3d22-4d7e-b88a-13a1511dfb51"/>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64b649e9-6813-44ba-bfa5-4dd095269078"/>
    <ds:schemaRef ds:uri="http://www.w3.org/XML/1998/namespace"/>
  </ds:schemaRefs>
</ds:datastoreItem>
</file>

<file path=customXml/itemProps2.xml><?xml version="1.0" encoding="utf-8"?>
<ds:datastoreItem xmlns:ds="http://schemas.openxmlformats.org/officeDocument/2006/customXml" ds:itemID="{529A6EBD-CC0F-481C-AEA1-FA279549CC68}">
  <ds:schemaRefs>
    <ds:schemaRef ds:uri="http://schemas.microsoft.com/sharepoint/v3/contenttype/forms"/>
  </ds:schemaRefs>
</ds:datastoreItem>
</file>

<file path=customXml/itemProps3.xml><?xml version="1.0" encoding="utf-8"?>
<ds:datastoreItem xmlns:ds="http://schemas.openxmlformats.org/officeDocument/2006/customXml" ds:itemID="{2C934AE9-FC21-4E86-94F7-B4AC47F6EFE4}">
  <ds:schemaRefs>
    <ds:schemaRef ds:uri="64b649e9-6813-44ba-bfa5-4dd095269078"/>
    <ds:schemaRef ds:uri="798d693b-3d22-4d7e-b88a-13a1511dfb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DLT</Template>
  <TotalTime>4267</TotalTime>
  <Words>6984</Words>
  <Application>Microsoft Office PowerPoint</Application>
  <PresentationFormat>Widescreen</PresentationFormat>
  <Paragraphs>641</Paragraphs>
  <Slides>41</Slides>
  <Notes>40</Notes>
  <HiddenSlides>0</HiddenSlides>
  <MMClips>40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Amazon Ember</vt:lpstr>
      <vt:lpstr>Arial</vt:lpstr>
      <vt:lpstr>Calibri</vt:lpstr>
      <vt:lpstr>Franklin Gothic Book</vt:lpstr>
      <vt:lpstr>Franklin Gothic Demi Cond</vt:lpstr>
      <vt:lpstr>Helvetica Neue</vt:lpstr>
      <vt:lpstr>DLT</vt:lpstr>
      <vt:lpstr>Measurable Skill Gains (MSG) Reporting</vt:lpstr>
      <vt:lpstr>Measurable Skill Gain – Presentation Content</vt:lpstr>
      <vt:lpstr>Measurable Skill Gain  </vt:lpstr>
      <vt:lpstr>Who is included in Measurable Skill Gain?</vt:lpstr>
      <vt:lpstr>Measurable Skill Gain – Who is in the measure?</vt:lpstr>
      <vt:lpstr>Measurable Skill Gain – Who is in the measure?</vt:lpstr>
      <vt:lpstr>Measurable Skill Gain – Who is in the measure? Cont’d</vt:lpstr>
      <vt:lpstr>When is the Measurable Skill Gain included?</vt:lpstr>
      <vt:lpstr>Measurable Skill Gain – When is attainment included in the measure?</vt:lpstr>
      <vt:lpstr>Measurable Skill Gain – When is attainment included in the measure?</vt:lpstr>
      <vt:lpstr>What Measurable Skill Gains are included?</vt:lpstr>
      <vt:lpstr>Measurable Skill Gain – What are the types of Skill Gains?</vt:lpstr>
      <vt:lpstr>Measurable Skill Gain – What are the types of Skills Gains?</vt:lpstr>
      <vt:lpstr>Measurable Skill Gain – What are the types of Skills Gains? Cont’d</vt:lpstr>
      <vt:lpstr>Measurable Skill Gain – What are the types of Skills Gains? Cont’d</vt:lpstr>
      <vt:lpstr>Measurable Skill Gain – What are the types of Skills Gains? Cont’d</vt:lpstr>
      <vt:lpstr>Measurable Skill Gain – What are the types of Skills Gains? Cont’d</vt:lpstr>
      <vt:lpstr>How are Measurable Skill Gains recorded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Recording Measurable Skill Gains in EmployRI</vt:lpstr>
      <vt:lpstr>Office of Planning, Integrity and Compliance (OPIC)</vt:lpstr>
      <vt:lpstr>Measurable Skills Gains (MSG) Reporting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Fontaine, Margaux (DLT)</dc:creator>
  <cp:lastModifiedBy>Kalaskowski, Robert (DLT)</cp:lastModifiedBy>
  <cp:revision>44</cp:revision>
  <dcterms:created xsi:type="dcterms:W3CDTF">2021-01-15T15:38:01Z</dcterms:created>
  <dcterms:modified xsi:type="dcterms:W3CDTF">2023-09-12T20:46:59Z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0x0101004A728F088D5FC643A2CB88EADE7B69A6</vt:lpwstr>
  </property>
  <property fmtid="{D5CDD505-2E9C-101B-9397-08002B2CF9AE}" pid="3" name="_MarkAsFinal">
    <vt:bool>true</vt:bool>
  </property>
</Properties>
</file>